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 id="2147483671" r:id="rId2"/>
  </p:sldMasterIdLst>
  <p:notesMasterIdLst>
    <p:notesMasterId r:id="rId90"/>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 id="318" r:id="rId65"/>
    <p:sldId id="319" r:id="rId66"/>
    <p:sldId id="320" r:id="rId67"/>
    <p:sldId id="321" r:id="rId68"/>
    <p:sldId id="322" r:id="rId69"/>
    <p:sldId id="323" r:id="rId70"/>
    <p:sldId id="324" r:id="rId71"/>
    <p:sldId id="325" r:id="rId72"/>
    <p:sldId id="326" r:id="rId73"/>
    <p:sldId id="327" r:id="rId74"/>
    <p:sldId id="328" r:id="rId75"/>
    <p:sldId id="329" r:id="rId76"/>
    <p:sldId id="330" r:id="rId77"/>
    <p:sldId id="331" r:id="rId78"/>
    <p:sldId id="332" r:id="rId79"/>
    <p:sldId id="333" r:id="rId80"/>
    <p:sldId id="334" r:id="rId81"/>
    <p:sldId id="335" r:id="rId82"/>
    <p:sldId id="336" r:id="rId83"/>
    <p:sldId id="337" r:id="rId84"/>
    <p:sldId id="338" r:id="rId85"/>
    <p:sldId id="339" r:id="rId86"/>
    <p:sldId id="340" r:id="rId87"/>
    <p:sldId id="341" r:id="rId88"/>
    <p:sldId id="342" r:id="rId89"/>
  </p:sldIdLst>
  <p:sldSz cx="9144000" cy="5143500" type="screen16x9"/>
  <p:notesSz cx="6858000" cy="9144000"/>
  <p:embeddedFontLst>
    <p:embeddedFont>
      <p:font typeface="Arial Black" panose="020B0604020202020204" pitchFamily="34" charset="0"/>
      <p:bold r:id="rId91"/>
    </p:embeddedFont>
    <p:embeddedFont>
      <p:font typeface="Lora Medium" panose="020F0502020204030204" pitchFamily="34" charset="0"/>
      <p:regular r:id="rId92"/>
      <p:bold r:id="rId93"/>
      <p:italic r:id="rId94"/>
      <p:boldItalic r:id="rId95"/>
    </p:embeddedFont>
    <p:embeddedFont>
      <p:font typeface="Raleway" pitchFamily="2" charset="77"/>
      <p:regular r:id="rId96"/>
      <p:bold r:id="rId97"/>
      <p:italic r:id="rId98"/>
      <p:boldItalic r:id="rId99"/>
    </p:embeddedFont>
    <p:embeddedFont>
      <p:font typeface="Roboto" panose="02000000000000000000" pitchFamily="2" charset="0"/>
      <p:regular r:id="rId100"/>
      <p:bold r:id="rId101"/>
      <p:italic r:id="rId102"/>
      <p:boldItalic r:id="rId103"/>
    </p:embeddedFont>
    <p:embeddedFont>
      <p:font typeface="Roboto Serif" pitchFamily="2" charset="77"/>
      <p:regular r:id="rId104"/>
      <p:bold r:id="rId105"/>
      <p:italic r:id="rId106"/>
      <p:boldItalic r:id="rId107"/>
    </p:embeddedFont>
    <p:embeddedFont>
      <p:font typeface="Roboto Serif Light" pitchFamily="2" charset="77"/>
      <p:regular r:id="rId108"/>
      <p:bold r:id="rId109"/>
      <p:italic r:id="rId110"/>
      <p:boldItalic r:id="rId111"/>
    </p:embeddedFont>
    <p:embeddedFont>
      <p:font typeface="Roboto Serif Medium" pitchFamily="2" charset="77"/>
      <p:regular r:id="rId112"/>
      <p:bold r:id="rId113"/>
      <p:italic r:id="rId114"/>
      <p:boldItalic r:id="rId115"/>
    </p:embeddedFont>
    <p:embeddedFont>
      <p:font typeface="Roboto Serif SemiBold" pitchFamily="2" charset="77"/>
      <p:regular r:id="rId116"/>
      <p:bold r:id="rId117"/>
      <p:italic r:id="rId118"/>
      <p:boldItalic r:id="rId119"/>
    </p:embeddedFont>
    <p:embeddedFont>
      <p:font typeface="Source Sans Pro" panose="020B0503030403020204" pitchFamily="34" charset="0"/>
      <p:regular r:id="rId120"/>
      <p:bold r:id="rId121"/>
      <p:italic r:id="rId122"/>
      <p:boldItalic r:id="rId12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3F11E69-B451-4BF1-B217-0C6D06C35509}">
  <a:tblStyle styleId="{73F11E69-B451-4BF1-B217-0C6D06C3550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DB19F140-43EF-405D-B013-D72AE74EFCB3}" styleName="Table_1">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460"/>
    <p:restoredTop sz="94694"/>
  </p:normalViewPr>
  <p:slideViewPr>
    <p:cSldViewPr snapToGrid="0">
      <p:cViewPr>
        <p:scale>
          <a:sx n="152" d="100"/>
          <a:sy n="152" d="100"/>
        </p:scale>
        <p:origin x="1536" y="100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117" Type="http://schemas.openxmlformats.org/officeDocument/2006/relationships/font" Target="fonts/font27.fntdata"/><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openxmlformats.org/officeDocument/2006/relationships/font" Target="fonts/font22.fntdata"/><Relationship Id="rId16" Type="http://schemas.openxmlformats.org/officeDocument/2006/relationships/slide" Target="slides/slide14.xml"/><Relationship Id="rId107" Type="http://schemas.openxmlformats.org/officeDocument/2006/relationships/font" Target="fonts/font17.fntdata"/><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font" Target="fonts/font12.fntdata"/><Relationship Id="rId123" Type="http://schemas.openxmlformats.org/officeDocument/2006/relationships/font" Target="fonts/font33.fntdata"/><Relationship Id="rId5" Type="http://schemas.openxmlformats.org/officeDocument/2006/relationships/slide" Target="slides/slide3.xml"/><Relationship Id="rId90" Type="http://schemas.openxmlformats.org/officeDocument/2006/relationships/notesMaster" Target="notesMasters/notesMaster1.xml"/><Relationship Id="rId95" Type="http://schemas.openxmlformats.org/officeDocument/2006/relationships/font" Target="fonts/font5.fntdata"/><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font" Target="fonts/font23.fntdata"/><Relationship Id="rId118" Type="http://schemas.openxmlformats.org/officeDocument/2006/relationships/font" Target="fonts/font28.fntdata"/><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font" Target="fonts/font13.fntdata"/><Relationship Id="rId108" Type="http://schemas.openxmlformats.org/officeDocument/2006/relationships/font" Target="fonts/font18.fntdata"/><Relationship Id="rId124" Type="http://schemas.openxmlformats.org/officeDocument/2006/relationships/presProps" Target="presProps.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font" Target="fonts/font1.fntdata"/><Relationship Id="rId96"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font" Target="fonts/font24.fntdata"/><Relationship Id="rId119" Type="http://schemas.openxmlformats.org/officeDocument/2006/relationships/font" Target="fonts/font29.fntdata"/><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font" Target="fonts/font19.fntdata"/><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font" Target="fonts/font7.fntdata"/><Relationship Id="rId104" Type="http://schemas.openxmlformats.org/officeDocument/2006/relationships/font" Target="fonts/font14.fntdata"/><Relationship Id="rId120" Type="http://schemas.openxmlformats.org/officeDocument/2006/relationships/font" Target="fonts/font30.fntdata"/><Relationship Id="rId125" Type="http://schemas.openxmlformats.org/officeDocument/2006/relationships/viewProps" Target="viewProps.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font" Target="fonts/font2.fntdata"/><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font" Target="fonts/font20.fntdata"/><Relationship Id="rId115" Type="http://schemas.openxmlformats.org/officeDocument/2006/relationships/font" Target="fonts/font25.fntdata"/><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font" Target="fonts/font10.fntdata"/><Relationship Id="rId105" Type="http://schemas.openxmlformats.org/officeDocument/2006/relationships/font" Target="fonts/font15.fntdata"/><Relationship Id="rId126"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font" Target="fonts/font3.fntdata"/><Relationship Id="rId98" Type="http://schemas.openxmlformats.org/officeDocument/2006/relationships/font" Target="fonts/font8.fntdata"/><Relationship Id="rId121" Type="http://schemas.openxmlformats.org/officeDocument/2006/relationships/font" Target="fonts/font31.fntdata"/><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font" Target="fonts/font26.fntdata"/><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font" Target="fonts/font21.fntdata"/><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font" Target="fonts/font16.fntdata"/><Relationship Id="rId127" Type="http://schemas.openxmlformats.org/officeDocument/2006/relationships/tableStyles" Target="tableStyles.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font" Target="fonts/font4.fntdata"/><Relationship Id="rId99" Type="http://schemas.openxmlformats.org/officeDocument/2006/relationships/font" Target="fonts/font9.fntdata"/><Relationship Id="rId101" Type="http://schemas.openxmlformats.org/officeDocument/2006/relationships/font" Target="fonts/font11.fntdata"/><Relationship Id="rId122" Type="http://schemas.openxmlformats.org/officeDocument/2006/relationships/font" Target="fonts/font32.fntdata"/><Relationship Id="rId4" Type="http://schemas.openxmlformats.org/officeDocument/2006/relationships/slide" Target="slides/slide2.xml"/><Relationship Id="rId9"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30b4d607444_1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30b4d607444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NFD1 - Well structured and documented for future</a:t>
            </a:r>
            <a:endParaRPr/>
          </a:p>
          <a:p>
            <a:pPr marL="0" lvl="0" indent="0" algn="l" rtl="0">
              <a:spcBef>
                <a:spcPts val="0"/>
              </a:spcBef>
              <a:spcAft>
                <a:spcPts val="0"/>
              </a:spcAft>
              <a:buNone/>
            </a:pPr>
            <a:r>
              <a:rPr lang="en"/>
              <a:t>NFD2 - Unique sponsor requirement</a:t>
            </a:r>
            <a:endParaRPr/>
          </a:p>
          <a:p>
            <a:pPr marL="0" lvl="0" indent="0" algn="l" rtl="0">
              <a:spcBef>
                <a:spcPts val="0"/>
              </a:spcBef>
              <a:spcAft>
                <a:spcPts val="0"/>
              </a:spcAft>
              <a:buNone/>
            </a:pPr>
            <a:r>
              <a:rPr lang="en"/>
              <a:t>NFD3 - Want our robot to be modular, have easily changeable manipulators/tools, adjustable to similar other missions</a:t>
            </a:r>
            <a:endParaRPr/>
          </a:p>
          <a:p>
            <a:pPr marL="0" lvl="0" indent="0" algn="l" rtl="0">
              <a:spcBef>
                <a:spcPts val="0"/>
              </a:spcBef>
              <a:spcAft>
                <a:spcPts val="0"/>
              </a:spcAft>
              <a:buNone/>
            </a:pPr>
            <a:r>
              <a:rPr lang="en"/>
              <a:t>NFD4 - Want it to be able to perform the missions multiple times, thus improving robustness</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30bedd04c36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30bedd04c36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30b4d607444_2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30b4d607444_2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30b4d607444_2_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30b4d607444_2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31b90fd9897_0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 name="Google Shape;241;g31b90fd9897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31b90fd9897_0_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g31b90fd9897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3506d7d59d7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3506d7d59d7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3506d7d59d7_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3506d7d59d7_1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Demonstrated - achieved and shown in SVD </a:t>
            </a:r>
            <a:endParaRPr/>
          </a:p>
          <a:p>
            <a:pPr marL="0" lvl="0" indent="0" algn="l" rtl="0">
              <a:spcBef>
                <a:spcPts val="0"/>
              </a:spcBef>
              <a:spcAft>
                <a:spcPts val="0"/>
              </a:spcAft>
              <a:buNone/>
            </a:pPr>
            <a:r>
              <a:rPr lang="en"/>
              <a:t>Achieved - done but not shown </a:t>
            </a:r>
            <a:endParaRPr/>
          </a:p>
          <a:p>
            <a:pPr marL="0" lvl="0" indent="0" algn="l" rtl="0">
              <a:spcBef>
                <a:spcPts val="0"/>
              </a:spcBef>
              <a:spcAft>
                <a:spcPts val="0"/>
              </a:spcAft>
              <a:buNone/>
            </a:pPr>
            <a:r>
              <a:rPr lang="en"/>
              <a:t>Missed - not achieved</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3506d7d59d7_1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 name="Google Shape;270;g3506d7d59d7_1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3506d7d59d7_2_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 name="Google Shape;291;g3506d7d59d7_2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31bdc56c318_5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31bdc56c318_5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-Introduce team</a:t>
            </a:r>
            <a:endParaRPr/>
          </a:p>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33e78eec66f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4" name="Google Shape;314;g33e78eec66f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33e78eec66f_37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33e78eec66f_37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33e78eec66f_37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33e78eec66f_37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350559b9c52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350559b9c5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g33db29d9e2a_2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0" name="Google Shape;350;g33db29d9e2a_2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g33e78eec66f_27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9" name="Google Shape;359;g33e78eec66f_27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g3506618f0a2_0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7" name="Google Shape;367;g3506618f0a2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33e78eec66f_27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5" name="Google Shape;375;g33e78eec66f_27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g33e78eec66f_27_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 name="Google Shape;383;g33e78eec66f_27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g3506d7d59d7_0_1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3506d7d59d7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30ef2517fb0_2_10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30ef2517fb0_2_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Humanity is returning to the Moon, particularly the south pole, as a long-term outpost.</a:t>
            </a:r>
            <a:endParaRPr/>
          </a:p>
          <a:p>
            <a:pPr marL="457200" lvl="0" indent="-298450" algn="l" rtl="0">
              <a:spcBef>
                <a:spcPts val="0"/>
              </a:spcBef>
              <a:spcAft>
                <a:spcPts val="0"/>
              </a:spcAft>
              <a:buSzPts val="1100"/>
              <a:buChar char="-"/>
            </a:pPr>
            <a:r>
              <a:rPr lang="en"/>
              <a:t>For sustainable exploration, we need reliable infrastructure—starting with a traversable route.</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g3506d7d59d7_0_1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6" name="Google Shape;416;g3506d7d59d7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g33e78eec66f_0_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7" name="Google Shape;427;g33e78eec66f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Google Shape;435;g33e78eec66f_0_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6" name="Google Shape;436;g33e78eec66f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g3506d7d59d7_5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1" name="Google Shape;451;g3506d7d59d7_5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Able to find source and sink nodes well and plan transport for one crater</a:t>
            </a:r>
            <a:endParaRPr/>
          </a:p>
          <a:p>
            <a:pPr marL="457200" lvl="0" indent="-298450" algn="l" rtl="0">
              <a:spcBef>
                <a:spcPts val="0"/>
              </a:spcBef>
              <a:spcAft>
                <a:spcPts val="0"/>
              </a:spcAft>
              <a:buSzPts val="1100"/>
              <a:buChar char="-"/>
            </a:pPr>
            <a:r>
              <a:rPr lang="en"/>
              <a:t>Say what the poses are as they show up</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
        <p:cNvGrpSpPr/>
        <p:nvPr/>
      </p:nvGrpSpPr>
      <p:grpSpPr>
        <a:xfrm>
          <a:off x="0" y="0"/>
          <a:ext cx="0" cy="0"/>
          <a:chOff x="0" y="0"/>
          <a:chExt cx="0" cy="0"/>
        </a:xfrm>
      </p:grpSpPr>
      <p:sp>
        <p:nvSpPr>
          <p:cNvPr id="458" name="Google Shape;458;g33e78eec66f_29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9" name="Google Shape;459;g33e78eec66f_2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Google Shape;467;g33e78eec66f_29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8" name="Google Shape;468;g33e78eec66f_29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Google Shape;478;g3506d7d59d7_8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9" name="Google Shape;479;g3506d7d59d7_8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g3506d7d59d7_8_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5" name="Google Shape;495;g3506d7d59d7_8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Google Shape;501;g350559b9c52_0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2" name="Google Shape;502;g350559b9c52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g350559b9c52_0_4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0" name="Google Shape;510;g350559b9c52_0_4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30f1efd983d_2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30f1efd983d_2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Turns out, at 75° latitude, a rover can achieve sun-synchronous circumnavigation around the pole at just 4 km/h(that’s literally just walking jogging speed).</a:t>
            </a:r>
            <a:endParaRPr/>
          </a:p>
          <a:p>
            <a:pPr marL="457200" lvl="0" indent="-298450" algn="l" rtl="0">
              <a:spcBef>
                <a:spcPts val="0"/>
              </a:spcBef>
              <a:spcAft>
                <a:spcPts val="0"/>
              </a:spcAft>
              <a:buSzPts val="1100"/>
              <a:buChar char="-"/>
            </a:pPr>
            <a:r>
              <a:rPr lang="en"/>
              <a:t>But this assumes a flat, nearly circular path—something that doesn’t exist naturally. That’s where our project comes in.</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6"/>
        <p:cNvGrpSpPr/>
        <p:nvPr/>
      </p:nvGrpSpPr>
      <p:grpSpPr>
        <a:xfrm>
          <a:off x="0" y="0"/>
          <a:ext cx="0" cy="0"/>
          <a:chOff x="0" y="0"/>
          <a:chExt cx="0" cy="0"/>
        </a:xfrm>
      </p:grpSpPr>
      <p:sp>
        <p:nvSpPr>
          <p:cNvPr id="517" name="Google Shape;517;g350559b9c52_0_4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8" name="Google Shape;518;g350559b9c52_0_4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4"/>
        <p:cNvGrpSpPr/>
        <p:nvPr/>
      </p:nvGrpSpPr>
      <p:grpSpPr>
        <a:xfrm>
          <a:off x="0" y="0"/>
          <a:ext cx="0" cy="0"/>
          <a:chOff x="0" y="0"/>
          <a:chExt cx="0" cy="0"/>
        </a:xfrm>
      </p:grpSpPr>
      <p:sp>
        <p:nvSpPr>
          <p:cNvPr id="525" name="Google Shape;525;g350559b9c52_0_50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6" name="Google Shape;526;g350559b9c52_0_5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Google Shape;533;g350559b9c52_0_5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4" name="Google Shape;534;g350559b9c52_0_5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0"/>
        <p:cNvGrpSpPr/>
        <p:nvPr/>
      </p:nvGrpSpPr>
      <p:grpSpPr>
        <a:xfrm>
          <a:off x="0" y="0"/>
          <a:ext cx="0" cy="0"/>
          <a:chOff x="0" y="0"/>
          <a:chExt cx="0" cy="0"/>
        </a:xfrm>
      </p:grpSpPr>
      <p:sp>
        <p:nvSpPr>
          <p:cNvPr id="541" name="Google Shape;541;g350559b9c52_0_5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2" name="Google Shape;542;g350559b9c52_0_5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9"/>
        <p:cNvGrpSpPr/>
        <p:nvPr/>
      </p:nvGrpSpPr>
      <p:grpSpPr>
        <a:xfrm>
          <a:off x="0" y="0"/>
          <a:ext cx="0" cy="0"/>
          <a:chOff x="0" y="0"/>
          <a:chExt cx="0" cy="0"/>
        </a:xfrm>
      </p:grpSpPr>
      <p:sp>
        <p:nvSpPr>
          <p:cNvPr id="550" name="Google Shape;550;g33eeee58e82_3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1" name="Google Shape;551;g33eeee58e82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external infrastructure involves all mission components that are not on the rover. It is responsible for accurately localizing position of the rover inside the MoonYard.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8"/>
        <p:cNvGrpSpPr/>
        <p:nvPr/>
      </p:nvGrpSpPr>
      <p:grpSpPr>
        <a:xfrm>
          <a:off x="0" y="0"/>
          <a:ext cx="0" cy="0"/>
          <a:chOff x="0" y="0"/>
          <a:chExt cx="0" cy="0"/>
        </a:xfrm>
      </p:grpSpPr>
      <p:sp>
        <p:nvSpPr>
          <p:cNvPr id="559" name="Google Shape;559;g33eeee58e82_3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0" name="Google Shape;560;g33eeee58e82_3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implementation involves communication using a TX2 relay chip to the onboard Jetson. The challenges we faced our network permission and establishing static IP. The work in this subsystem is completed.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6"/>
        <p:cNvGrpSpPr/>
        <p:nvPr/>
      </p:nvGrpSpPr>
      <p:grpSpPr>
        <a:xfrm>
          <a:off x="0" y="0"/>
          <a:ext cx="0" cy="0"/>
          <a:chOff x="0" y="0"/>
          <a:chExt cx="0" cy="0"/>
        </a:xfrm>
      </p:grpSpPr>
      <p:sp>
        <p:nvSpPr>
          <p:cNvPr id="567" name="Google Shape;567;g33e78eec66f_39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8" name="Google Shape;568;g33e78eec66f_39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Dozer Assembly is our lunar manipulation tool that will automatically perform dozing and backblading of sand based on commands from the tool planner.</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Google Shape;575;g33e78eec66f_39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6" name="Google Shape;576;g33e78eec66f_39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implementation involved research, mechanical design and manufacturing the dozer. The challenges we faced are fabrication issues and limited workshop access. The task remaining is refining the dozer assembly.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2"/>
        <p:cNvGrpSpPr/>
        <p:nvPr/>
      </p:nvGrpSpPr>
      <p:grpSpPr>
        <a:xfrm>
          <a:off x="0" y="0"/>
          <a:ext cx="0" cy="0"/>
          <a:chOff x="0" y="0"/>
          <a:chExt cx="0" cy="0"/>
        </a:xfrm>
      </p:grpSpPr>
      <p:sp>
        <p:nvSpPr>
          <p:cNvPr id="583" name="Google Shape;583;g33e78eec66f_39_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4" name="Google Shape;584;g33e78eec66f_39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These videos the development progress through iterative design.</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g33e78eec66f_1_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2" name="Google Shape;592;g33e78eec66f_1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Due to the low-friction Lunar terrain, we modified our wheel design with a focus on maximizing traction, minimizing slip and allowing for efficient steering.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30b4d607444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30b4d607444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Lunar ROADSTER</a:t>
            </a:r>
            <a:endParaRPr/>
          </a:p>
          <a:p>
            <a:pPr marL="457200" lvl="0" indent="-298450" algn="l" rtl="0">
              <a:spcBef>
                <a:spcPts val="0"/>
              </a:spcBef>
              <a:spcAft>
                <a:spcPts val="0"/>
              </a:spcAft>
              <a:buSzPts val="1100"/>
              <a:buChar char="-"/>
            </a:pPr>
            <a:r>
              <a:rPr lang="en"/>
              <a:t>Autonomous Moon-working rover, capable of finding optimal exploration routes and creating traversable surface trails (30)</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8"/>
        <p:cNvGrpSpPr/>
        <p:nvPr/>
      </p:nvGrpSpPr>
      <p:grpSpPr>
        <a:xfrm>
          <a:off x="0" y="0"/>
          <a:ext cx="0" cy="0"/>
          <a:chOff x="0" y="0"/>
          <a:chExt cx="0" cy="0"/>
        </a:xfrm>
      </p:grpSpPr>
      <p:sp>
        <p:nvSpPr>
          <p:cNvPr id="599" name="Google Shape;599;g33e78eec66f_1_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0" name="Google Shape;600;g33e78eec66f_1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implementation involved research rover wheel design and rapid prototyping through 3D printing. The challenges involved the long printing process, and the fragile steering system due to wear and tear. The current iteration performs better than the stock rubber wheels and we will test using all 4 wheels.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7"/>
        <p:cNvGrpSpPr/>
        <p:nvPr/>
      </p:nvGrpSpPr>
      <p:grpSpPr>
        <a:xfrm>
          <a:off x="0" y="0"/>
          <a:ext cx="0" cy="0"/>
          <a:chOff x="0" y="0"/>
          <a:chExt cx="0" cy="0"/>
        </a:xfrm>
      </p:grpSpPr>
      <p:sp>
        <p:nvSpPr>
          <p:cNvPr id="608" name="Google Shape;608;g3506d7d59d7_1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9" name="Google Shape;609;g3506d7d59d7_1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6"/>
        <p:cNvGrpSpPr/>
        <p:nvPr/>
      </p:nvGrpSpPr>
      <p:grpSpPr>
        <a:xfrm>
          <a:off x="0" y="0"/>
          <a:ext cx="0" cy="0"/>
          <a:chOff x="0" y="0"/>
          <a:chExt cx="0" cy="0"/>
        </a:xfrm>
      </p:grpSpPr>
      <p:sp>
        <p:nvSpPr>
          <p:cNvPr id="617" name="Google Shape;617;g33e78eec66f_39_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8" name="Google Shape;618;g33e78eec66f_39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actuation subsystem is responsible for delivering power to all motors and actuators.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5"/>
        <p:cNvGrpSpPr/>
        <p:nvPr/>
      </p:nvGrpSpPr>
      <p:grpSpPr>
        <a:xfrm>
          <a:off x="0" y="0"/>
          <a:ext cx="0" cy="0"/>
          <a:chOff x="0" y="0"/>
          <a:chExt cx="0" cy="0"/>
        </a:xfrm>
      </p:grpSpPr>
      <p:sp>
        <p:nvSpPr>
          <p:cNvPr id="626" name="Google Shape;626;g33e78eec66f_39_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7" name="Google Shape;627;g33e78eec66f_39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implementation involves sourcing and interfacing actuators using their respective drivers. The challenges we faced are mismatched gearing in front and rear steering motors and minimising actuations. Our next task involves tuning the PID to minimize actuator oscillations.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4"/>
        <p:cNvGrpSpPr/>
        <p:nvPr/>
      </p:nvGrpSpPr>
      <p:grpSpPr>
        <a:xfrm>
          <a:off x="0" y="0"/>
          <a:ext cx="0" cy="0"/>
          <a:chOff x="0" y="0"/>
          <a:chExt cx="0" cy="0"/>
        </a:xfrm>
      </p:grpSpPr>
      <p:sp>
        <p:nvSpPr>
          <p:cNvPr id="635" name="Google Shape;635;g3506d7d59d7_7_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6" name="Google Shape;636;g3506d7d59d7_7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These videos the development progress through iterative design.</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33e78eec66f_4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 name="Google Shape;644;g33e78eec66f_4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electrical subsystem is the rover’s power and logic circuitry. It ensures stable voltage levels for robust operation.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1"/>
        <p:cNvGrpSpPr/>
        <p:nvPr/>
      </p:nvGrpSpPr>
      <p:grpSpPr>
        <a:xfrm>
          <a:off x="0" y="0"/>
          <a:ext cx="0" cy="0"/>
          <a:chOff x="0" y="0"/>
          <a:chExt cx="0" cy="0"/>
        </a:xfrm>
      </p:grpSpPr>
      <p:sp>
        <p:nvSpPr>
          <p:cNvPr id="652" name="Google Shape;652;g33e78eec66f_40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3" name="Google Shape;653;g33e78eec66f_4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analyzed existing connections and modified them to our requirements. We designed a compact electronics box to minimize space taken and maximize accessibility. Our main challenge was to ensure that the box design allows for proper cooling. We are currently manufacturing the e-box and plan to integrate the PDB.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9"/>
        <p:cNvGrpSpPr/>
        <p:nvPr/>
      </p:nvGrpSpPr>
      <p:grpSpPr>
        <a:xfrm>
          <a:off x="0" y="0"/>
          <a:ext cx="0" cy="0"/>
          <a:chOff x="0" y="0"/>
          <a:chExt cx="0" cy="0"/>
        </a:xfrm>
      </p:grpSpPr>
      <p:sp>
        <p:nvSpPr>
          <p:cNvPr id="660" name="Google Shape;660;g3506d7d59d7_0_1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1" name="Google Shape;661;g3506d7d59d7_0_1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analyzed existing connections and modified them to our requirements. We designed a compact electronics box to minimize space taken and maximize accessibility. Our main challenge was to ensure that the box design allows for proper cooling. We are currently manufacturing the e-box and plan to integrate the PDB.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8"/>
        <p:cNvGrpSpPr/>
        <p:nvPr/>
      </p:nvGrpSpPr>
      <p:grpSpPr>
        <a:xfrm>
          <a:off x="0" y="0"/>
          <a:ext cx="0" cy="0"/>
          <a:chOff x="0" y="0"/>
          <a:chExt cx="0" cy="0"/>
        </a:xfrm>
      </p:grpSpPr>
      <p:sp>
        <p:nvSpPr>
          <p:cNvPr id="669" name="Google Shape;669;g3504da5eeda_0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0" name="Google Shape;670;g3504da5eeda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p:cNvGrpSpPr/>
        <p:nvPr/>
      </p:nvGrpSpPr>
      <p:grpSpPr>
        <a:xfrm>
          <a:off x="0" y="0"/>
          <a:ext cx="0" cy="0"/>
          <a:chOff x="0" y="0"/>
          <a:chExt cx="0" cy="0"/>
        </a:xfrm>
      </p:grpSpPr>
      <p:sp>
        <p:nvSpPr>
          <p:cNvPr id="684" name="Google Shape;684;g3506d7d59d7_5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5" name="Google Shape;685;g3506d7d59d7_5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2e3f16dfa66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2e3f16dfa6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This is our primary use case. The dotted line represents a chosen latitude, the blue path represents the original, rough, circuitous path</a:t>
            </a:r>
            <a:endParaRPr/>
          </a:p>
          <a:p>
            <a:pPr marL="457200" lvl="0" indent="-298450" algn="l" rtl="0">
              <a:spcBef>
                <a:spcPts val="0"/>
              </a:spcBef>
              <a:spcAft>
                <a:spcPts val="0"/>
              </a:spcAft>
              <a:buSzPts val="1100"/>
              <a:buChar char="-"/>
            </a:pPr>
            <a:r>
              <a:rPr lang="en"/>
              <a:t>The green lines represent the groomed path that makes the original path much safer, direct and energy-efficient for solar powered rovers. </a:t>
            </a:r>
            <a:endParaRPr/>
          </a:p>
          <a:p>
            <a:pPr marL="457200" lvl="0" indent="-298450" algn="l" rtl="0">
              <a:spcBef>
                <a:spcPts val="0"/>
              </a:spcBef>
              <a:spcAft>
                <a:spcPts val="0"/>
              </a:spcAft>
              <a:buSzPts val="1100"/>
              <a:buChar char="-"/>
            </a:pPr>
            <a:r>
              <a:rPr lang="en"/>
              <a:t>The rover will create this path while grooming certain craters in its path, while avoiding big/deep craters</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0"/>
        <p:cNvGrpSpPr/>
        <p:nvPr/>
      </p:nvGrpSpPr>
      <p:grpSpPr>
        <a:xfrm>
          <a:off x="0" y="0"/>
          <a:ext cx="0" cy="0"/>
          <a:chOff x="0" y="0"/>
          <a:chExt cx="0" cy="0"/>
        </a:xfrm>
      </p:grpSpPr>
      <p:sp>
        <p:nvSpPr>
          <p:cNvPr id="691" name="Google Shape;691;g3506d7d59d7_5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2" name="Google Shape;692;g3506d7d59d7_5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7"/>
        <p:cNvGrpSpPr/>
        <p:nvPr/>
      </p:nvGrpSpPr>
      <p:grpSpPr>
        <a:xfrm>
          <a:off x="0" y="0"/>
          <a:ext cx="0" cy="0"/>
          <a:chOff x="0" y="0"/>
          <a:chExt cx="0" cy="0"/>
        </a:xfrm>
      </p:grpSpPr>
      <p:sp>
        <p:nvSpPr>
          <p:cNvPr id="698" name="Google Shape;698;g3506d7d59d7_5_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9" name="Google Shape;699;g3506d7d59d7_5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0"/>
        <p:cNvGrpSpPr/>
        <p:nvPr/>
      </p:nvGrpSpPr>
      <p:grpSpPr>
        <a:xfrm>
          <a:off x="0" y="0"/>
          <a:ext cx="0" cy="0"/>
          <a:chOff x="0" y="0"/>
          <a:chExt cx="0" cy="0"/>
        </a:xfrm>
      </p:grpSpPr>
      <p:sp>
        <p:nvSpPr>
          <p:cNvPr id="721" name="Google Shape;721;g3506d7d59d7_1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2" name="Google Shape;722;g3506d7d59d7_1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7"/>
        <p:cNvGrpSpPr/>
        <p:nvPr/>
      </p:nvGrpSpPr>
      <p:grpSpPr>
        <a:xfrm>
          <a:off x="0" y="0"/>
          <a:ext cx="0" cy="0"/>
          <a:chOff x="0" y="0"/>
          <a:chExt cx="0" cy="0"/>
        </a:xfrm>
      </p:grpSpPr>
      <p:sp>
        <p:nvSpPr>
          <p:cNvPr id="728" name="Google Shape;728;g3506d7d59d7_7_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9" name="Google Shape;729;g3506d7d59d7_7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228600" lvl="0" indent="-298450" algn="l" rtl="0">
              <a:lnSpc>
                <a:spcPct val="115000"/>
              </a:lnSpc>
              <a:spcBef>
                <a:spcPts val="0"/>
              </a:spcBef>
              <a:spcAft>
                <a:spcPts val="0"/>
              </a:spcAft>
              <a:buClr>
                <a:schemeClr val="dk1"/>
              </a:buClr>
              <a:buSzPts val="1100"/>
              <a:buFont typeface="Roboto Serif"/>
              <a:buChar char="●"/>
            </a:pPr>
            <a:r>
              <a:rPr lang="en" b="1">
                <a:solidFill>
                  <a:schemeClr val="dk1"/>
                </a:solidFill>
                <a:latin typeface="Roboto Serif"/>
                <a:ea typeface="Roboto Serif"/>
                <a:cs typeface="Roboto Serif"/>
                <a:sym typeface="Roboto Serif"/>
              </a:rPr>
              <a:t>Robust Tool Subsystem: </a:t>
            </a:r>
            <a:r>
              <a:rPr lang="en">
                <a:solidFill>
                  <a:schemeClr val="dk1"/>
                </a:solidFill>
                <a:latin typeface="Roboto Serif"/>
                <a:ea typeface="Roboto Serif"/>
                <a:cs typeface="Roboto Serif"/>
                <a:sym typeface="Roboto Serif"/>
              </a:rPr>
              <a:t>The dozer assembly is well-built and effective</a:t>
            </a:r>
            <a:endParaRPr>
              <a:solidFill>
                <a:schemeClr val="dk1"/>
              </a:solidFill>
              <a:latin typeface="Roboto Serif"/>
              <a:ea typeface="Roboto Serif"/>
              <a:cs typeface="Roboto Serif"/>
              <a:sym typeface="Roboto Serif"/>
            </a:endParaRPr>
          </a:p>
          <a:p>
            <a:pPr marL="228600" lvl="0" indent="-298450" algn="l" rtl="0">
              <a:lnSpc>
                <a:spcPct val="115000"/>
              </a:lnSpc>
              <a:spcBef>
                <a:spcPts val="0"/>
              </a:spcBef>
              <a:spcAft>
                <a:spcPts val="0"/>
              </a:spcAft>
              <a:buClr>
                <a:schemeClr val="dk1"/>
              </a:buClr>
              <a:buSzPts val="1100"/>
              <a:buFont typeface="Roboto Serif"/>
              <a:buChar char="●"/>
            </a:pPr>
            <a:r>
              <a:rPr lang="en" b="1">
                <a:solidFill>
                  <a:schemeClr val="dk1"/>
                </a:solidFill>
                <a:latin typeface="Roboto Serif"/>
                <a:ea typeface="Roboto Serif"/>
                <a:cs typeface="Roboto Serif"/>
                <a:sym typeface="Roboto Serif"/>
              </a:rPr>
              <a:t>Compact E-Box: </a:t>
            </a:r>
            <a:r>
              <a:rPr lang="en">
                <a:solidFill>
                  <a:schemeClr val="dk1"/>
                </a:solidFill>
                <a:latin typeface="Roboto Serif"/>
                <a:ea typeface="Roboto Serif"/>
                <a:cs typeface="Roboto Serif"/>
                <a:sym typeface="Roboto Serif"/>
              </a:rPr>
              <a:t>New E-box is an efficient and an accessible casing</a:t>
            </a:r>
            <a:endParaRPr>
              <a:solidFill>
                <a:schemeClr val="dk1"/>
              </a:solidFill>
              <a:latin typeface="Roboto Serif"/>
              <a:ea typeface="Roboto Serif"/>
              <a:cs typeface="Roboto Serif"/>
              <a:sym typeface="Roboto Serif"/>
            </a:endParaRPr>
          </a:p>
          <a:p>
            <a:pPr marL="228600" lvl="0" indent="-298450" algn="l" rtl="0">
              <a:lnSpc>
                <a:spcPct val="115000"/>
              </a:lnSpc>
              <a:spcBef>
                <a:spcPts val="0"/>
              </a:spcBef>
              <a:spcAft>
                <a:spcPts val="0"/>
              </a:spcAft>
              <a:buClr>
                <a:schemeClr val="dk1"/>
              </a:buClr>
              <a:buSzPts val="1100"/>
              <a:buFont typeface="Roboto Serif"/>
              <a:buChar char="●"/>
            </a:pPr>
            <a:r>
              <a:rPr lang="en" b="1">
                <a:solidFill>
                  <a:schemeClr val="dk1"/>
                </a:solidFill>
                <a:latin typeface="Roboto Serif"/>
                <a:ea typeface="Roboto Serif"/>
                <a:cs typeface="Roboto Serif"/>
                <a:sym typeface="Roboto Serif"/>
              </a:rPr>
              <a:t>Wheels: </a:t>
            </a:r>
            <a:r>
              <a:rPr lang="en">
                <a:solidFill>
                  <a:schemeClr val="dk1"/>
                </a:solidFill>
                <a:latin typeface="Roboto Serif"/>
                <a:ea typeface="Roboto Serif"/>
                <a:cs typeface="Roboto Serif"/>
                <a:sym typeface="Roboto Serif"/>
              </a:rPr>
              <a:t>Reliable wheels support superior traversability</a:t>
            </a:r>
            <a:endParaRPr>
              <a:solidFill>
                <a:schemeClr val="dk1"/>
              </a:solidFill>
              <a:latin typeface="Roboto Serif"/>
              <a:ea typeface="Roboto Serif"/>
              <a:cs typeface="Roboto Serif"/>
              <a:sym typeface="Roboto Serif"/>
            </a:endParaRPr>
          </a:p>
          <a:p>
            <a:pPr marL="228600" lvl="0" indent="-298450" algn="l" rtl="0">
              <a:lnSpc>
                <a:spcPct val="115000"/>
              </a:lnSpc>
              <a:spcBef>
                <a:spcPts val="0"/>
              </a:spcBef>
              <a:spcAft>
                <a:spcPts val="0"/>
              </a:spcAft>
              <a:buClr>
                <a:schemeClr val="dk1"/>
              </a:buClr>
              <a:buSzPts val="1100"/>
              <a:buFont typeface="Roboto Serif"/>
              <a:buChar char="●"/>
            </a:pPr>
            <a:r>
              <a:rPr lang="en" b="1">
                <a:solidFill>
                  <a:schemeClr val="dk1"/>
                </a:solidFill>
                <a:latin typeface="Roboto Serif"/>
                <a:ea typeface="Roboto Serif"/>
                <a:cs typeface="Roboto Serif"/>
                <a:sym typeface="Roboto Serif"/>
              </a:rPr>
              <a:t>Power Distribution Board (PDB): </a:t>
            </a:r>
            <a:r>
              <a:rPr lang="en">
                <a:solidFill>
                  <a:schemeClr val="dk1"/>
                </a:solidFill>
                <a:latin typeface="Roboto Serif"/>
                <a:ea typeface="Roboto Serif"/>
                <a:cs typeface="Roboto Serif"/>
                <a:sym typeface="Roboto Serif"/>
              </a:rPr>
              <a:t>Well-organized, protected, and reliable in distributing power to various subsystems</a:t>
            </a:r>
            <a:endParaRPr>
              <a:solidFill>
                <a:schemeClr val="dk1"/>
              </a:solidFill>
              <a:latin typeface="Roboto Serif"/>
              <a:ea typeface="Roboto Serif"/>
              <a:cs typeface="Roboto Serif"/>
              <a:sym typeface="Roboto Serif"/>
            </a:endParaRPr>
          </a:p>
          <a:p>
            <a:pPr marL="228600" lvl="0" indent="-298450" algn="l" rtl="0">
              <a:lnSpc>
                <a:spcPct val="115000"/>
              </a:lnSpc>
              <a:spcBef>
                <a:spcPts val="0"/>
              </a:spcBef>
              <a:spcAft>
                <a:spcPts val="0"/>
              </a:spcAft>
              <a:buClr>
                <a:schemeClr val="dk1"/>
              </a:buClr>
              <a:buSzPts val="1100"/>
              <a:buFont typeface="Roboto Serif"/>
              <a:buChar char="●"/>
            </a:pPr>
            <a:r>
              <a:rPr lang="en" b="1">
                <a:solidFill>
                  <a:schemeClr val="dk1"/>
                </a:solidFill>
                <a:latin typeface="Roboto Serif"/>
                <a:ea typeface="Roboto Serif"/>
                <a:cs typeface="Roboto Serif"/>
                <a:sym typeface="Roboto Serif"/>
              </a:rPr>
              <a:t>Management and Presentation</a:t>
            </a:r>
            <a:endParaRPr b="1">
              <a:solidFill>
                <a:schemeClr val="dk1"/>
              </a:solidFill>
              <a:latin typeface="Roboto Serif"/>
              <a:ea typeface="Roboto Serif"/>
              <a:cs typeface="Roboto Serif"/>
              <a:sym typeface="Roboto Serif"/>
            </a:endParaRPr>
          </a:p>
          <a:p>
            <a:pPr marL="228600" lvl="0" indent="-317500" algn="l" rtl="0">
              <a:lnSpc>
                <a:spcPct val="115000"/>
              </a:lnSpc>
              <a:spcBef>
                <a:spcPts val="0"/>
              </a:spcBef>
              <a:spcAft>
                <a:spcPts val="0"/>
              </a:spcAft>
              <a:buClr>
                <a:schemeClr val="dk1"/>
              </a:buClr>
              <a:buSzPts val="1400"/>
              <a:buFont typeface="Roboto Serif"/>
              <a:buChar char="●"/>
            </a:pPr>
            <a:r>
              <a:rPr lang="en" b="1">
                <a:solidFill>
                  <a:schemeClr val="dk1"/>
                </a:solidFill>
                <a:latin typeface="Roboto Serif"/>
                <a:ea typeface="Roboto Serif"/>
                <a:cs typeface="Roboto Serif"/>
                <a:sym typeface="Roboto Serif"/>
              </a:rPr>
              <a:t>External Infrastructure: </a:t>
            </a:r>
            <a:r>
              <a:rPr lang="en">
                <a:solidFill>
                  <a:schemeClr val="dk1"/>
                </a:solidFill>
                <a:latin typeface="Roboto Serif"/>
                <a:ea typeface="Roboto Serif"/>
                <a:cs typeface="Roboto Serif"/>
                <a:sym typeface="Roboto Serif"/>
              </a:rPr>
              <a:t>The TX2 relay worked fine to our satisfaction to transmit xyz tracked by the Total Station</a:t>
            </a:r>
            <a:endParaRPr>
              <a:solidFill>
                <a:schemeClr val="dk1"/>
              </a:solidFill>
              <a:latin typeface="Roboto Serif"/>
              <a:ea typeface="Roboto Serif"/>
              <a:cs typeface="Roboto Serif"/>
              <a:sym typeface="Roboto Serif"/>
            </a:endParaRPr>
          </a:p>
          <a:p>
            <a:pPr marL="228600" lvl="0" indent="-317500" algn="l" rtl="0">
              <a:lnSpc>
                <a:spcPct val="115000"/>
              </a:lnSpc>
              <a:spcBef>
                <a:spcPts val="0"/>
              </a:spcBef>
              <a:spcAft>
                <a:spcPts val="0"/>
              </a:spcAft>
              <a:buClr>
                <a:schemeClr val="dk1"/>
              </a:buClr>
              <a:buSzPts val="1400"/>
              <a:buFont typeface="Roboto Serif"/>
              <a:buChar char="●"/>
            </a:pPr>
            <a:r>
              <a:rPr lang="en" b="1">
                <a:solidFill>
                  <a:schemeClr val="dk1"/>
                </a:solidFill>
                <a:latin typeface="Roboto Serif"/>
                <a:ea typeface="Roboto Serif"/>
                <a:cs typeface="Roboto Serif"/>
                <a:sym typeface="Roboto Serif"/>
              </a:rPr>
              <a:t>Software</a:t>
            </a:r>
            <a:r>
              <a:rPr lang="en">
                <a:solidFill>
                  <a:schemeClr val="dk1"/>
                </a:solidFill>
                <a:latin typeface="Roboto Serif"/>
                <a:ea typeface="Roboto Serif"/>
                <a:cs typeface="Roboto Serif"/>
                <a:sym typeface="Roboto Serif"/>
              </a:rPr>
              <a:t>: The planner and navigation stack were integrated through the FSM and were working seamlessly</a:t>
            </a:r>
            <a:endParaRPr>
              <a:solidFill>
                <a:schemeClr val="dk1"/>
              </a:solidFill>
              <a:latin typeface="Roboto Serif"/>
              <a:ea typeface="Roboto Serif"/>
              <a:cs typeface="Roboto Serif"/>
              <a:sym typeface="Roboto Serif"/>
            </a:endParaRPr>
          </a:p>
          <a:p>
            <a:pPr marL="0" lvl="0" indent="0" algn="l" rtl="0">
              <a:lnSpc>
                <a:spcPct val="115000"/>
              </a:lnSpc>
              <a:spcBef>
                <a:spcPts val="1600"/>
              </a:spcBef>
              <a:spcAft>
                <a:spcPts val="0"/>
              </a:spcAft>
              <a:buNone/>
            </a:pPr>
            <a:endParaRPr b="1">
              <a:solidFill>
                <a:schemeClr val="dk1"/>
              </a:solidFill>
              <a:latin typeface="Roboto Serif"/>
              <a:ea typeface="Roboto Serif"/>
              <a:cs typeface="Roboto Serif"/>
              <a:sym typeface="Roboto Serif"/>
            </a:endParaRPr>
          </a:p>
          <a:p>
            <a:pPr marL="0" lvl="0" indent="0" algn="l" rtl="0">
              <a:lnSpc>
                <a:spcPct val="115000"/>
              </a:lnSpc>
              <a:spcBef>
                <a:spcPts val="1600"/>
              </a:spcBef>
              <a:spcAft>
                <a:spcPts val="0"/>
              </a:spcAft>
              <a:buClr>
                <a:schemeClr val="dk1"/>
              </a:buClr>
              <a:buSzPts val="1100"/>
              <a:buFont typeface="Arial"/>
              <a:buNone/>
            </a:pPr>
            <a:endParaRPr sz="1400" b="1">
              <a:solidFill>
                <a:schemeClr val="dk1"/>
              </a:solidFill>
              <a:latin typeface="Roboto Serif"/>
              <a:ea typeface="Roboto Serif"/>
              <a:cs typeface="Roboto Serif"/>
              <a:sym typeface="Roboto Serif"/>
            </a:endParaRPr>
          </a:p>
          <a:p>
            <a:pPr marL="228600" lvl="0" indent="-295275" algn="l" rtl="0">
              <a:lnSpc>
                <a:spcPct val="115000"/>
              </a:lnSpc>
              <a:spcBef>
                <a:spcPts val="0"/>
              </a:spcBef>
              <a:spcAft>
                <a:spcPts val="0"/>
              </a:spcAft>
              <a:buClr>
                <a:schemeClr val="dk1"/>
              </a:buClr>
              <a:buSzPts val="1050"/>
              <a:buFont typeface="Roboto Serif"/>
              <a:buChar char="●"/>
            </a:pPr>
            <a:r>
              <a:rPr lang="en" sz="1050" b="1">
                <a:solidFill>
                  <a:schemeClr val="dk1"/>
                </a:solidFill>
                <a:latin typeface="Roboto Serif"/>
                <a:ea typeface="Roboto Serif"/>
                <a:cs typeface="Roboto Serif"/>
                <a:sym typeface="Roboto Serif"/>
              </a:rPr>
              <a:t>Mechanical Vulnerability: </a:t>
            </a:r>
            <a:r>
              <a:rPr lang="en" sz="1050">
                <a:solidFill>
                  <a:schemeClr val="dk1"/>
                </a:solidFill>
                <a:latin typeface="Roboto Serif"/>
                <a:ea typeface="Roboto Serif"/>
                <a:cs typeface="Roboto Serif"/>
                <a:sym typeface="Roboto Serif"/>
              </a:rPr>
              <a:t>Worn-out components posed risks and issues </a:t>
            </a:r>
            <a:endParaRPr sz="1050">
              <a:solidFill>
                <a:schemeClr val="dk1"/>
              </a:solidFill>
              <a:latin typeface="Roboto Serif"/>
              <a:ea typeface="Roboto Serif"/>
              <a:cs typeface="Roboto Serif"/>
              <a:sym typeface="Roboto Serif"/>
            </a:endParaRPr>
          </a:p>
          <a:p>
            <a:pPr marL="228600" lvl="0" indent="-295275" algn="l" rtl="0">
              <a:lnSpc>
                <a:spcPct val="115000"/>
              </a:lnSpc>
              <a:spcBef>
                <a:spcPts val="0"/>
              </a:spcBef>
              <a:spcAft>
                <a:spcPts val="0"/>
              </a:spcAft>
              <a:buClr>
                <a:schemeClr val="dk1"/>
              </a:buClr>
              <a:buSzPts val="1050"/>
              <a:buFont typeface="Roboto Serif"/>
              <a:buChar char="●"/>
            </a:pPr>
            <a:r>
              <a:rPr lang="en" sz="1050" b="1">
                <a:solidFill>
                  <a:schemeClr val="dk1"/>
                </a:solidFill>
                <a:latin typeface="Roboto Serif"/>
                <a:ea typeface="Roboto Serif"/>
                <a:cs typeface="Roboto Serif"/>
                <a:sym typeface="Roboto Serif"/>
              </a:rPr>
              <a:t>Electrical: </a:t>
            </a:r>
            <a:r>
              <a:rPr lang="en" sz="1050">
                <a:solidFill>
                  <a:schemeClr val="dk1"/>
                </a:solidFill>
                <a:latin typeface="Roboto Serif"/>
                <a:ea typeface="Roboto Serif"/>
                <a:cs typeface="Roboto Serif"/>
                <a:sym typeface="Roboto Serif"/>
              </a:rPr>
              <a:t>Loose wires caused subsystem failures</a:t>
            </a:r>
            <a:endParaRPr sz="1050">
              <a:solidFill>
                <a:schemeClr val="dk1"/>
              </a:solidFill>
              <a:latin typeface="Roboto Serif"/>
              <a:ea typeface="Roboto Serif"/>
              <a:cs typeface="Roboto Serif"/>
              <a:sym typeface="Roboto Serif"/>
            </a:endParaRPr>
          </a:p>
          <a:p>
            <a:pPr marL="228600" lvl="0" indent="-295275" algn="l" rtl="0">
              <a:lnSpc>
                <a:spcPct val="115000"/>
              </a:lnSpc>
              <a:spcBef>
                <a:spcPts val="0"/>
              </a:spcBef>
              <a:spcAft>
                <a:spcPts val="0"/>
              </a:spcAft>
              <a:buClr>
                <a:schemeClr val="dk1"/>
              </a:buClr>
              <a:buSzPts val="1050"/>
              <a:buFont typeface="Roboto Serif"/>
              <a:buChar char="●"/>
            </a:pPr>
            <a:r>
              <a:rPr lang="en" sz="1050" b="1">
                <a:solidFill>
                  <a:schemeClr val="dk1"/>
                </a:solidFill>
                <a:latin typeface="Roboto Serif"/>
                <a:ea typeface="Roboto Serif"/>
                <a:cs typeface="Roboto Serif"/>
                <a:sym typeface="Roboto Serif"/>
              </a:rPr>
              <a:t>Compute Bottleneck: </a:t>
            </a:r>
            <a:r>
              <a:rPr lang="en" sz="1050">
                <a:solidFill>
                  <a:schemeClr val="dk1"/>
                </a:solidFill>
                <a:latin typeface="Roboto Serif"/>
                <a:ea typeface="Roboto Serif"/>
                <a:cs typeface="Roboto Serif"/>
                <a:sym typeface="Roboto Serif"/>
              </a:rPr>
              <a:t>Non-optimized codebase with compute limitations caused computational delays</a:t>
            </a:r>
            <a:endParaRPr sz="1050">
              <a:solidFill>
                <a:schemeClr val="dk1"/>
              </a:solidFill>
              <a:latin typeface="Roboto Serif"/>
              <a:ea typeface="Roboto Serif"/>
              <a:cs typeface="Roboto Serif"/>
              <a:sym typeface="Roboto Serif"/>
            </a:endParaRPr>
          </a:p>
          <a:p>
            <a:pPr marL="228600" lvl="0" indent="-295275" algn="l" rtl="0">
              <a:lnSpc>
                <a:spcPct val="115000"/>
              </a:lnSpc>
              <a:spcBef>
                <a:spcPts val="0"/>
              </a:spcBef>
              <a:spcAft>
                <a:spcPts val="0"/>
              </a:spcAft>
              <a:buClr>
                <a:schemeClr val="dk1"/>
              </a:buClr>
              <a:buSzPts val="1050"/>
              <a:buFont typeface="Roboto Serif"/>
              <a:buChar char="●"/>
            </a:pPr>
            <a:r>
              <a:rPr lang="en" sz="1050" b="1">
                <a:solidFill>
                  <a:schemeClr val="dk1"/>
                </a:solidFill>
                <a:latin typeface="Roboto Serif"/>
                <a:ea typeface="Roboto Serif"/>
                <a:cs typeface="Roboto Serif"/>
                <a:sym typeface="Roboto Serif"/>
              </a:rPr>
              <a:t>Reliability of autonomy: </a:t>
            </a:r>
            <a:r>
              <a:rPr lang="en" sz="1050">
                <a:solidFill>
                  <a:schemeClr val="dk1"/>
                </a:solidFill>
                <a:latin typeface="Roboto Serif"/>
                <a:ea typeface="Roboto Serif"/>
                <a:cs typeface="Roboto Serif"/>
                <a:sym typeface="Roboto Serif"/>
              </a:rPr>
              <a:t>inconsistent stability in autonomy, leading to manual interventions</a:t>
            </a:r>
            <a:endParaRPr sz="1050">
              <a:solidFill>
                <a:schemeClr val="dk1"/>
              </a:solidFill>
              <a:latin typeface="Roboto Serif"/>
              <a:ea typeface="Roboto Serif"/>
              <a:cs typeface="Roboto Serif"/>
              <a:sym typeface="Roboto Serif"/>
            </a:endParaRPr>
          </a:p>
          <a:p>
            <a:pPr marL="228600" lvl="0" indent="-295275" algn="l" rtl="0">
              <a:lnSpc>
                <a:spcPct val="115000"/>
              </a:lnSpc>
              <a:spcBef>
                <a:spcPts val="0"/>
              </a:spcBef>
              <a:spcAft>
                <a:spcPts val="0"/>
              </a:spcAft>
              <a:buClr>
                <a:schemeClr val="dk1"/>
              </a:buClr>
              <a:buSzPts val="1050"/>
              <a:buFont typeface="Roboto Serif"/>
              <a:buChar char="●"/>
            </a:pPr>
            <a:r>
              <a:rPr lang="en" sz="1050" b="1">
                <a:solidFill>
                  <a:schemeClr val="dk1"/>
                </a:solidFill>
                <a:latin typeface="Roboto Serif"/>
                <a:ea typeface="Roboto Serif"/>
                <a:cs typeface="Roboto Serif"/>
                <a:sym typeface="Roboto Serif"/>
              </a:rPr>
              <a:t>Demonstrating performance metrics: </a:t>
            </a:r>
            <a:r>
              <a:rPr lang="en" sz="1050">
                <a:solidFill>
                  <a:schemeClr val="dk1"/>
                </a:solidFill>
                <a:latin typeface="Roboto Serif"/>
                <a:ea typeface="Roboto Serif"/>
                <a:cs typeface="Roboto Serif"/>
                <a:sym typeface="Roboto Serif"/>
              </a:rPr>
              <a:t>Difficulty in showcasing performance results</a:t>
            </a:r>
            <a:endParaRPr sz="1050">
              <a:solidFill>
                <a:schemeClr val="dk1"/>
              </a:solidFill>
              <a:latin typeface="Roboto Serif"/>
              <a:ea typeface="Roboto Serif"/>
              <a:cs typeface="Roboto Serif"/>
              <a:sym typeface="Roboto Serif"/>
            </a:endParaRPr>
          </a:p>
          <a:p>
            <a:pPr marL="0" lvl="0" indent="0" algn="l" rtl="0">
              <a:lnSpc>
                <a:spcPct val="115000"/>
              </a:lnSpc>
              <a:spcBef>
                <a:spcPts val="1600"/>
              </a:spcBef>
              <a:spcAft>
                <a:spcPts val="1600"/>
              </a:spcAft>
              <a:buNone/>
            </a:pPr>
            <a:endParaRPr b="1">
              <a:solidFill>
                <a:schemeClr val="dk1"/>
              </a:solidFill>
              <a:latin typeface="Roboto Serif"/>
              <a:ea typeface="Roboto Serif"/>
              <a:cs typeface="Roboto Serif"/>
              <a:sym typeface="Roboto Serif"/>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1"/>
        <p:cNvGrpSpPr/>
        <p:nvPr/>
      </p:nvGrpSpPr>
      <p:grpSpPr>
        <a:xfrm>
          <a:off x="0" y="0"/>
          <a:ext cx="0" cy="0"/>
          <a:chOff x="0" y="0"/>
          <a:chExt cx="0" cy="0"/>
        </a:xfrm>
      </p:grpSpPr>
      <p:sp>
        <p:nvSpPr>
          <p:cNvPr id="742" name="Google Shape;742;g350948e0dbb_3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3" name="Google Shape;743;g350948e0dbb_3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7"/>
        <p:cNvGrpSpPr/>
        <p:nvPr/>
      </p:nvGrpSpPr>
      <p:grpSpPr>
        <a:xfrm>
          <a:off x="0" y="0"/>
          <a:ext cx="0" cy="0"/>
          <a:chOff x="0" y="0"/>
          <a:chExt cx="0" cy="0"/>
        </a:xfrm>
      </p:grpSpPr>
      <p:sp>
        <p:nvSpPr>
          <p:cNvPr id="748" name="Google Shape;748;g31b90fd9897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9" name="Google Shape;749;g31b90fd989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0" algn="l" rtl="0">
              <a:spcBef>
                <a:spcPts val="0"/>
              </a:spcBef>
              <a:spcAft>
                <a:spcPts val="0"/>
              </a:spcAft>
              <a:buNone/>
            </a:pPr>
            <a:r>
              <a:rPr lang="en"/>
              <a:t>Broadly based on our subsystems</a:t>
            </a:r>
            <a:endParaRPr/>
          </a:p>
          <a:p>
            <a:pPr marL="457200" lvl="0" indent="0" algn="l" rtl="0">
              <a:spcBef>
                <a:spcPts val="0"/>
              </a:spcBef>
              <a:spcAft>
                <a:spcPts val="0"/>
              </a:spcAft>
              <a:buNone/>
            </a:pPr>
            <a:r>
              <a:rPr lang="en"/>
              <a:t>Grader not required, backblading instead</a:t>
            </a:r>
            <a:endParaRPr/>
          </a:p>
          <a:p>
            <a:pPr marL="457200" lvl="0" indent="0" algn="l" rtl="0">
              <a:spcBef>
                <a:spcPts val="0"/>
              </a:spcBef>
              <a:spcAft>
                <a:spcPts val="0"/>
              </a:spcAft>
              <a:buNone/>
            </a:pPr>
            <a:r>
              <a:rPr lang="en"/>
              <a:t>PDB in electronics is new, Read Sensor Data using Jetson in Sense is new</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6"/>
        <p:cNvGrpSpPr/>
        <p:nvPr/>
      </p:nvGrpSpPr>
      <p:grpSpPr>
        <a:xfrm>
          <a:off x="0" y="0"/>
          <a:ext cx="0" cy="0"/>
          <a:chOff x="0" y="0"/>
          <a:chExt cx="0" cy="0"/>
        </a:xfrm>
      </p:grpSpPr>
      <p:sp>
        <p:nvSpPr>
          <p:cNvPr id="757" name="Google Shape;757;g3506d7d59d7_0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8" name="Google Shape;758;g3506d7d59d7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3"/>
        <p:cNvGrpSpPr/>
        <p:nvPr/>
      </p:nvGrpSpPr>
      <p:grpSpPr>
        <a:xfrm>
          <a:off x="0" y="0"/>
          <a:ext cx="0" cy="0"/>
          <a:chOff x="0" y="0"/>
          <a:chExt cx="0" cy="0"/>
        </a:xfrm>
      </p:grpSpPr>
      <p:sp>
        <p:nvSpPr>
          <p:cNvPr id="764" name="Google Shape;764;g3506d7d59d7_8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5" name="Google Shape;765;g3506d7d59d7_8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spcBef>
                <a:spcPts val="0"/>
              </a:spcBef>
              <a:spcAft>
                <a:spcPts val="0"/>
              </a:spcAft>
              <a:buClr>
                <a:schemeClr val="dk1"/>
              </a:buClr>
              <a:buSzPts val="1000"/>
              <a:buFont typeface="Roboto Serif"/>
              <a:buAutoNum type="arabicParenR"/>
            </a:pPr>
            <a:r>
              <a:rPr lang="en" sz="1000">
                <a:solidFill>
                  <a:schemeClr val="dk1"/>
                </a:solidFill>
                <a:latin typeface="Roboto Serif"/>
                <a:ea typeface="Roboto Serif"/>
                <a:cs typeface="Roboto Serif"/>
                <a:sym typeface="Roboto Serif"/>
              </a:rPr>
              <a:t>System refinement based on issues identified during SVD such as Jetson replacement, linear actuator and wheel upgrades, hardware improvements, code optimization, namespace corrections, runtime complexity reduction, ZED camera integration with Jetson Docker</a:t>
            </a:r>
            <a:endParaRPr sz="1000">
              <a:solidFill>
                <a:schemeClr val="dk1"/>
              </a:solidFill>
              <a:latin typeface="Roboto Serif"/>
              <a:ea typeface="Roboto Serif"/>
              <a:cs typeface="Roboto Serif"/>
              <a:sym typeface="Roboto Serif"/>
            </a:endParaRPr>
          </a:p>
          <a:p>
            <a:pPr marL="457200" lvl="0" indent="-292100" algn="l" rtl="0">
              <a:spcBef>
                <a:spcPts val="0"/>
              </a:spcBef>
              <a:spcAft>
                <a:spcPts val="0"/>
              </a:spcAft>
              <a:buClr>
                <a:srgbClr val="212121"/>
              </a:buClr>
              <a:buSzPts val="1000"/>
              <a:buFont typeface="Roboto Serif"/>
              <a:buAutoNum type="arabicParenR"/>
            </a:pPr>
            <a:r>
              <a:rPr lang="en" sz="1000">
                <a:solidFill>
                  <a:srgbClr val="212121"/>
                </a:solidFill>
                <a:latin typeface="Roboto Serif"/>
                <a:ea typeface="Roboto Serif"/>
                <a:cs typeface="Roboto Serif"/>
                <a:sym typeface="Roboto Serif"/>
              </a:rPr>
              <a:t>Validation stack setup, wheel torque measurement to detect stalling and adjust tool height, and navigation stack tuning for optimal path planning and smooth robot motion.</a:t>
            </a:r>
            <a:endParaRPr sz="1000">
              <a:solidFill>
                <a:srgbClr val="212121"/>
              </a:solidFill>
              <a:latin typeface="Roboto Serif"/>
              <a:ea typeface="Roboto Serif"/>
              <a:cs typeface="Roboto Serif"/>
              <a:sym typeface="Roboto Serif"/>
            </a:endParaRPr>
          </a:p>
          <a:p>
            <a:pPr marL="457200" lvl="0" indent="-292100" algn="l" rtl="0">
              <a:spcBef>
                <a:spcPts val="0"/>
              </a:spcBef>
              <a:spcAft>
                <a:spcPts val="0"/>
              </a:spcAft>
              <a:buClr>
                <a:schemeClr val="dk1"/>
              </a:buClr>
              <a:buSzPts val="1000"/>
              <a:buFont typeface="Roboto Serif"/>
              <a:buAutoNum type="arabicParenR"/>
            </a:pPr>
            <a:r>
              <a:rPr lang="en" sz="1000">
                <a:solidFill>
                  <a:schemeClr val="dk1"/>
                </a:solidFill>
                <a:latin typeface="Roboto Serif"/>
                <a:ea typeface="Roboto Serif"/>
                <a:cs typeface="Roboto Serif"/>
                <a:sym typeface="Roboto Serif"/>
              </a:rPr>
              <a:t>Grading of multiple craters with autonomous rover operation</a:t>
            </a:r>
            <a:endParaRPr sz="1000">
              <a:solidFill>
                <a:schemeClr val="dk1"/>
              </a:solidFill>
              <a:latin typeface="Roboto Serif"/>
              <a:ea typeface="Roboto Serif"/>
              <a:cs typeface="Roboto Serif"/>
              <a:sym typeface="Roboto Serif"/>
            </a:endParaRPr>
          </a:p>
          <a:p>
            <a:pPr marL="0" lvl="0" indent="0" algn="l" rtl="0">
              <a:spcBef>
                <a:spcPts val="0"/>
              </a:spcBef>
              <a:spcAft>
                <a:spcPts val="0"/>
              </a:spcAft>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0"/>
        <p:cNvGrpSpPr/>
        <p:nvPr/>
      </p:nvGrpSpPr>
      <p:grpSpPr>
        <a:xfrm>
          <a:off x="0" y="0"/>
          <a:ext cx="0" cy="0"/>
          <a:chOff x="0" y="0"/>
          <a:chExt cx="0" cy="0"/>
        </a:xfrm>
      </p:grpSpPr>
      <p:sp>
        <p:nvSpPr>
          <p:cNvPr id="771" name="Google Shape;771;g3506d7d59d7_8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2" name="Google Shape;772;g3506d7d59d7_8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7"/>
        <p:cNvGrpSpPr/>
        <p:nvPr/>
      </p:nvGrpSpPr>
      <p:grpSpPr>
        <a:xfrm>
          <a:off x="0" y="0"/>
          <a:ext cx="0" cy="0"/>
          <a:chOff x="0" y="0"/>
          <a:chExt cx="0" cy="0"/>
        </a:xfrm>
      </p:grpSpPr>
      <p:sp>
        <p:nvSpPr>
          <p:cNvPr id="778" name="Google Shape;778;g33db29d9e2a_2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9" name="Google Shape;779;g33db29d9e2a_2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30ef2517fb0_2_1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30ef2517fb0_2_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Our work is structured into three main objectives, each with specific sub-objectives, ensuring a methodical approach</a:t>
            </a:r>
            <a:endParaRPr/>
          </a:p>
          <a:p>
            <a:pPr marL="457200" lvl="0" indent="-298450" algn="l" rtl="0">
              <a:spcBef>
                <a:spcPts val="0"/>
              </a:spcBef>
              <a:spcAft>
                <a:spcPts val="0"/>
              </a:spcAft>
              <a:buSzPts val="1100"/>
              <a:buChar char="-"/>
            </a:pPr>
            <a:r>
              <a:rPr lang="en"/>
              <a:t>My colleagues will now dig deeper on these objectives. Over to you Simson.</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6"/>
        <p:cNvGrpSpPr/>
        <p:nvPr/>
      </p:nvGrpSpPr>
      <p:grpSpPr>
        <a:xfrm>
          <a:off x="0" y="0"/>
          <a:ext cx="0" cy="0"/>
          <a:chOff x="0" y="0"/>
          <a:chExt cx="0" cy="0"/>
        </a:xfrm>
      </p:grpSpPr>
      <p:sp>
        <p:nvSpPr>
          <p:cNvPr id="797" name="Google Shape;797;g33db29d9e2a_1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8" name="Google Shape;798;g33db29d9e2a_1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6"/>
        <p:cNvGrpSpPr/>
        <p:nvPr/>
      </p:nvGrpSpPr>
      <p:grpSpPr>
        <a:xfrm>
          <a:off x="0" y="0"/>
          <a:ext cx="0" cy="0"/>
          <a:chOff x="0" y="0"/>
          <a:chExt cx="0" cy="0"/>
        </a:xfrm>
      </p:grpSpPr>
      <p:sp>
        <p:nvSpPr>
          <p:cNvPr id="807" name="Google Shape;807;g2e3f05ec1f9_0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8" name="Google Shape;808;g2e3f05ec1f9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This is our updated risk summary</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4"/>
        <p:cNvGrpSpPr/>
        <p:nvPr/>
      </p:nvGrpSpPr>
      <p:grpSpPr>
        <a:xfrm>
          <a:off x="0" y="0"/>
          <a:ext cx="0" cy="0"/>
          <a:chOff x="0" y="0"/>
          <a:chExt cx="0" cy="0"/>
        </a:xfrm>
      </p:grpSpPr>
      <p:sp>
        <p:nvSpPr>
          <p:cNvPr id="825" name="Google Shape;825;g31bdc56c318_2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6" name="Google Shape;826;g31bdc56c318_2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This is our updated reduced risk summary, allowing us to focus on the crucial ones</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2"/>
        <p:cNvGrpSpPr/>
        <p:nvPr/>
      </p:nvGrpSpPr>
      <p:grpSpPr>
        <a:xfrm>
          <a:off x="0" y="0"/>
          <a:ext cx="0" cy="0"/>
          <a:chOff x="0" y="0"/>
          <a:chExt cx="0" cy="0"/>
        </a:xfrm>
      </p:grpSpPr>
      <p:sp>
        <p:nvSpPr>
          <p:cNvPr id="843" name="Google Shape;843;g2e3f05ec1f9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4" name="Google Shape;844;g2e3f05ec1f9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We've also recognized additional risks, such as finalizing electrical hardware, which depends on PDB design and could delay hardware completion.</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2"/>
        <p:cNvGrpSpPr/>
        <p:nvPr/>
      </p:nvGrpSpPr>
      <p:grpSpPr>
        <a:xfrm>
          <a:off x="0" y="0"/>
          <a:ext cx="0" cy="0"/>
          <a:chOff x="0" y="0"/>
          <a:chExt cx="0" cy="0"/>
        </a:xfrm>
      </p:grpSpPr>
      <p:sp>
        <p:nvSpPr>
          <p:cNvPr id="853" name="Google Shape;853;g2e3f05ec1f9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4" name="Google Shape;854;g2e3f05ec1f9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Restricted workshop access could slow down future manufacturing tasks.</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2"/>
        <p:cNvGrpSpPr/>
        <p:nvPr/>
      </p:nvGrpSpPr>
      <p:grpSpPr>
        <a:xfrm>
          <a:off x="0" y="0"/>
          <a:ext cx="0" cy="0"/>
          <a:chOff x="0" y="0"/>
          <a:chExt cx="0" cy="0"/>
        </a:xfrm>
      </p:grpSpPr>
      <p:sp>
        <p:nvSpPr>
          <p:cNvPr id="863" name="Google Shape;863;g33eeee58e82_4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4" name="Google Shape;864;g33eeee58e82_4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This is a recent and critical risk which is a consequence of an issue we faced last week. We noticed that one of the rear axles was broken and basically disengaged from the driveline.The spares are unavailable since the model is discontinued. Thanks to Red and Chuck, we found a twin rover for parts, but this remains a top concern as run a risk of the project falling through.</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2"/>
        <p:cNvGrpSpPr/>
        <p:nvPr/>
      </p:nvGrpSpPr>
      <p:grpSpPr>
        <a:xfrm>
          <a:off x="0" y="0"/>
          <a:ext cx="0" cy="0"/>
          <a:chOff x="0" y="0"/>
          <a:chExt cx="0" cy="0"/>
        </a:xfrm>
      </p:grpSpPr>
      <p:sp>
        <p:nvSpPr>
          <p:cNvPr id="873" name="Google Shape;873;g3506d7d59d7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4" name="Google Shape;874;g3506d7d59d7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This is a recent and critical risk which is a consequence of an issue we faced last week. We noticed that one of the rear axles was broken and basically disengaged from the driveline.The spares are unavailable since the model is discontinued. Thanks to Red and Chuck, we found a twin rover for parts, but this remains a top concern as run a risk of the project falling through.</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2"/>
        <p:cNvGrpSpPr/>
        <p:nvPr/>
      </p:nvGrpSpPr>
      <p:grpSpPr>
        <a:xfrm>
          <a:off x="0" y="0"/>
          <a:ext cx="0" cy="0"/>
          <a:chOff x="0" y="0"/>
          <a:chExt cx="0" cy="0"/>
        </a:xfrm>
      </p:grpSpPr>
      <p:sp>
        <p:nvSpPr>
          <p:cNvPr id="883" name="Google Shape;883;g3506d7d59d7_9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4" name="Google Shape;884;g3506d7d59d7_9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0" algn="l" rtl="0">
              <a:spcBef>
                <a:spcPts val="0"/>
              </a:spcBef>
              <a:spcAft>
                <a:spcPts val="0"/>
              </a:spcAft>
              <a:buNone/>
            </a:pP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2"/>
        <p:cNvGrpSpPr/>
        <p:nvPr/>
      </p:nvGrpSpPr>
      <p:grpSpPr>
        <a:xfrm>
          <a:off x="0" y="0"/>
          <a:ext cx="0" cy="0"/>
          <a:chOff x="0" y="0"/>
          <a:chExt cx="0" cy="0"/>
        </a:xfrm>
      </p:grpSpPr>
      <p:sp>
        <p:nvSpPr>
          <p:cNvPr id="893" name="Google Shape;893;g3506d7d59d7_5_4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4" name="Google Shape;894;g3506d7d59d7_5_4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1"/>
        <p:cNvGrpSpPr/>
        <p:nvPr/>
      </p:nvGrpSpPr>
      <p:grpSpPr>
        <a:xfrm>
          <a:off x="0" y="0"/>
          <a:ext cx="0" cy="0"/>
          <a:chOff x="0" y="0"/>
          <a:chExt cx="0" cy="0"/>
        </a:xfrm>
      </p:grpSpPr>
      <p:sp>
        <p:nvSpPr>
          <p:cNvPr id="902" name="Google Shape;902;g350948e0dbb_4_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3" name="Google Shape;903;g350948e0dbb_4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30bedd04c36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30bedd04c36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FR1 - off board on the moon station (laptops)</a:t>
            </a:r>
            <a:endParaRPr/>
          </a:p>
          <a:p>
            <a:pPr marL="457200" lvl="0" indent="-298450" algn="l" rtl="0">
              <a:spcBef>
                <a:spcPts val="0"/>
              </a:spcBef>
              <a:spcAft>
                <a:spcPts val="0"/>
              </a:spcAft>
              <a:buSzPts val="1100"/>
              <a:buChar char="-"/>
            </a:pPr>
            <a:r>
              <a:rPr lang="en"/>
              <a:t>FR2, FR3, FR4 - Mission requirements communicated, robot localizes, navigates autonomously</a:t>
            </a:r>
            <a:endParaRPr/>
          </a:p>
          <a:p>
            <a:pPr marL="457200" lvl="0" indent="-298450" algn="l" rtl="0">
              <a:spcBef>
                <a:spcPts val="0"/>
              </a:spcBef>
              <a:spcAft>
                <a:spcPts val="0"/>
              </a:spcAft>
              <a:buSzPts val="1100"/>
              <a:buChar char="-"/>
            </a:pPr>
            <a:r>
              <a:rPr lang="en"/>
              <a:t>FR5 - Physical capability</a:t>
            </a:r>
            <a:endParaRPr/>
          </a:p>
          <a:p>
            <a:pPr marL="457200" lvl="0" indent="-298450" algn="l" rtl="0">
              <a:spcBef>
                <a:spcPts val="0"/>
              </a:spcBef>
              <a:spcAft>
                <a:spcPts val="0"/>
              </a:spcAft>
              <a:buSzPts val="1100"/>
              <a:buChar char="-"/>
            </a:pPr>
            <a:r>
              <a:rPr lang="en"/>
              <a:t>FR6, FR7 - Path planning -&gt; Tool planning - manipulation</a:t>
            </a:r>
            <a:endParaRPr/>
          </a:p>
          <a:p>
            <a:pPr marL="457200" lvl="0" indent="-298450" algn="l" rtl="0">
              <a:spcBef>
                <a:spcPts val="0"/>
              </a:spcBef>
              <a:spcAft>
                <a:spcPts val="0"/>
              </a:spcAft>
              <a:buSzPts val="1100"/>
              <a:buChar char="-"/>
            </a:pPr>
            <a:r>
              <a:rPr lang="en"/>
              <a:t>FR8 - Validation -&gt; sensor suite</a:t>
            </a:r>
            <a:endParaRPr/>
          </a:p>
          <a:p>
            <a:pPr marL="457200" lvl="0" indent="-298450" algn="l" rtl="0">
              <a:spcBef>
                <a:spcPts val="0"/>
              </a:spcBef>
              <a:spcAft>
                <a:spcPts val="0"/>
              </a:spcAft>
              <a:buSzPts val="1100"/>
              <a:buChar char="-"/>
            </a:pPr>
            <a:r>
              <a:rPr lang="en"/>
              <a:t>FR9 - Communication infrastructure</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1"/>
        <p:cNvGrpSpPr/>
        <p:nvPr/>
      </p:nvGrpSpPr>
      <p:grpSpPr>
        <a:xfrm>
          <a:off x="0" y="0"/>
          <a:ext cx="0" cy="0"/>
          <a:chOff x="0" y="0"/>
          <a:chExt cx="0" cy="0"/>
        </a:xfrm>
      </p:grpSpPr>
      <p:sp>
        <p:nvSpPr>
          <p:cNvPr id="912" name="Google Shape;912;g31be7231746_1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3" name="Google Shape;913;g31be7231746_1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8"/>
        <p:cNvGrpSpPr/>
        <p:nvPr/>
      </p:nvGrpSpPr>
      <p:grpSpPr>
        <a:xfrm>
          <a:off x="0" y="0"/>
          <a:ext cx="0" cy="0"/>
          <a:chOff x="0" y="0"/>
          <a:chExt cx="0" cy="0"/>
        </a:xfrm>
      </p:grpSpPr>
      <p:sp>
        <p:nvSpPr>
          <p:cNvPr id="919" name="Google Shape;919;g30bedd04c36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0" name="Google Shape;920;g30bedd04c36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5"/>
        <p:cNvGrpSpPr/>
        <p:nvPr/>
      </p:nvGrpSpPr>
      <p:grpSpPr>
        <a:xfrm>
          <a:off x="0" y="0"/>
          <a:ext cx="0" cy="0"/>
          <a:chOff x="0" y="0"/>
          <a:chExt cx="0" cy="0"/>
        </a:xfrm>
      </p:grpSpPr>
      <p:sp>
        <p:nvSpPr>
          <p:cNvPr id="926" name="Google Shape;926;g31be7231746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7" name="Google Shape;927;g31be7231746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2"/>
        <p:cNvGrpSpPr/>
        <p:nvPr/>
      </p:nvGrpSpPr>
      <p:grpSpPr>
        <a:xfrm>
          <a:off x="0" y="0"/>
          <a:ext cx="0" cy="0"/>
          <a:chOff x="0" y="0"/>
          <a:chExt cx="0" cy="0"/>
        </a:xfrm>
      </p:grpSpPr>
      <p:sp>
        <p:nvSpPr>
          <p:cNvPr id="933" name="Google Shape;933;g31be7231746_1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4" name="Google Shape;934;g31be7231746_1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9"/>
        <p:cNvGrpSpPr/>
        <p:nvPr/>
      </p:nvGrpSpPr>
      <p:grpSpPr>
        <a:xfrm>
          <a:off x="0" y="0"/>
          <a:ext cx="0" cy="0"/>
          <a:chOff x="0" y="0"/>
          <a:chExt cx="0" cy="0"/>
        </a:xfrm>
      </p:grpSpPr>
      <p:sp>
        <p:nvSpPr>
          <p:cNvPr id="940" name="Google Shape;940;g31be7231746_1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1" name="Google Shape;941;g31be7231746_1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6"/>
        <p:cNvGrpSpPr/>
        <p:nvPr/>
      </p:nvGrpSpPr>
      <p:grpSpPr>
        <a:xfrm>
          <a:off x="0" y="0"/>
          <a:ext cx="0" cy="0"/>
          <a:chOff x="0" y="0"/>
          <a:chExt cx="0" cy="0"/>
        </a:xfrm>
      </p:grpSpPr>
      <p:sp>
        <p:nvSpPr>
          <p:cNvPr id="947" name="Google Shape;947;g31be7231746_1_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8" name="Google Shape;948;g31be7231746_1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3"/>
        <p:cNvGrpSpPr/>
        <p:nvPr/>
      </p:nvGrpSpPr>
      <p:grpSpPr>
        <a:xfrm>
          <a:off x="0" y="0"/>
          <a:ext cx="0" cy="0"/>
          <a:chOff x="0" y="0"/>
          <a:chExt cx="0" cy="0"/>
        </a:xfrm>
      </p:grpSpPr>
      <p:sp>
        <p:nvSpPr>
          <p:cNvPr id="954" name="Google Shape;954;g31be7231746_1_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5" name="Google Shape;955;g31be7231746_1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0"/>
        <p:cNvGrpSpPr/>
        <p:nvPr/>
      </p:nvGrpSpPr>
      <p:grpSpPr>
        <a:xfrm>
          <a:off x="0" y="0"/>
          <a:ext cx="0" cy="0"/>
          <a:chOff x="0" y="0"/>
          <a:chExt cx="0" cy="0"/>
        </a:xfrm>
      </p:grpSpPr>
      <p:sp>
        <p:nvSpPr>
          <p:cNvPr id="961" name="Google Shape;961;g33eeee58e82_8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2" name="Google Shape;962;g33eeee58e82_8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30b4d607444_2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30b4d607444_2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NFM1 - Align with the performance requirements</a:t>
            </a:r>
            <a:endParaRPr/>
          </a:p>
          <a:p>
            <a:pPr marL="0" lvl="0" indent="0" algn="l" rtl="0">
              <a:spcBef>
                <a:spcPts val="0"/>
              </a:spcBef>
              <a:spcAft>
                <a:spcPts val="0"/>
              </a:spcAft>
              <a:buNone/>
            </a:pPr>
            <a:r>
              <a:rPr lang="en"/>
              <a:t>NFM2 - MRSD Project Budget</a:t>
            </a:r>
            <a:endParaRPr/>
          </a:p>
          <a:p>
            <a:pPr marL="0" lvl="0" indent="0" algn="l" rtl="0">
              <a:spcBef>
                <a:spcPts val="0"/>
              </a:spcBef>
              <a:spcAft>
                <a:spcPts val="0"/>
              </a:spcAft>
              <a:buNone/>
            </a:pPr>
            <a:r>
              <a:rPr lang="en"/>
              <a:t>NFM3- Onboard computing - Localization, Tool Planning, Navigation, Validation</a:t>
            </a:r>
            <a:endParaRPr/>
          </a:p>
          <a:p>
            <a:pPr marL="0" lvl="0" indent="0" algn="l" rtl="0">
              <a:spcBef>
                <a:spcPts val="0"/>
              </a:spcBef>
              <a:spcAft>
                <a:spcPts val="0"/>
              </a:spcAft>
              <a:buNone/>
            </a:pPr>
            <a:r>
              <a:rPr lang="en"/>
              <a:t>NFM4 - Moon Pit, 5x5, NFM1</a:t>
            </a:r>
            <a:endParaRPr/>
          </a:p>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0"/>
        <p:cNvGrpSpPr/>
        <p:nvPr/>
      </p:nvGrpSpPr>
      <p:grpSpPr>
        <a:xfrm>
          <a:off x="0" y="0"/>
          <a:ext cx="0" cy="0"/>
          <a:chOff x="0" y="0"/>
          <a:chExt cx="0" cy="0"/>
        </a:xfrm>
      </p:grpSpPr>
      <p:sp>
        <p:nvSpPr>
          <p:cNvPr id="11" name="Google Shape;11;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2" name="Google Shape;12;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3" name="Google Shape;13;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5"/>
        <p:cNvGrpSpPr/>
        <p:nvPr/>
      </p:nvGrpSpPr>
      <p:grpSpPr>
        <a:xfrm>
          <a:off x="0" y="0"/>
          <a:ext cx="0" cy="0"/>
          <a:chOff x="0" y="0"/>
          <a:chExt cx="0" cy="0"/>
        </a:xfrm>
      </p:grpSpPr>
      <p:sp>
        <p:nvSpPr>
          <p:cNvPr id="46" name="Google Shape;46;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7" name="Google Shape;47;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8" name="Google Shape;48;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9"/>
        <p:cNvGrpSpPr/>
        <p:nvPr/>
      </p:nvGrpSpPr>
      <p:grpSpPr>
        <a:xfrm>
          <a:off x="0" y="0"/>
          <a:ext cx="0" cy="0"/>
          <a:chOff x="0" y="0"/>
          <a:chExt cx="0" cy="0"/>
        </a:xfrm>
      </p:grpSpPr>
      <p:sp>
        <p:nvSpPr>
          <p:cNvPr id="50" name="Google Shape;50;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56"/>
        <p:cNvGrpSpPr/>
        <p:nvPr/>
      </p:nvGrpSpPr>
      <p:grpSpPr>
        <a:xfrm>
          <a:off x="0" y="0"/>
          <a:ext cx="0" cy="0"/>
          <a:chOff x="0" y="0"/>
          <a:chExt cx="0" cy="0"/>
        </a:xfrm>
      </p:grpSpPr>
      <p:sp>
        <p:nvSpPr>
          <p:cNvPr id="57" name="Google Shape;57;p14"/>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58" name="Google Shape;58;p14"/>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59" name="Google Shape;59;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60"/>
        <p:cNvGrpSpPr/>
        <p:nvPr/>
      </p:nvGrpSpPr>
      <p:grpSpPr>
        <a:xfrm>
          <a:off x="0" y="0"/>
          <a:ext cx="0" cy="0"/>
          <a:chOff x="0" y="0"/>
          <a:chExt cx="0" cy="0"/>
        </a:xfrm>
      </p:grpSpPr>
      <p:sp>
        <p:nvSpPr>
          <p:cNvPr id="61" name="Google Shape;61;p15"/>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62" name="Google Shape;62;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3"/>
        <p:cNvGrpSpPr/>
        <p:nvPr/>
      </p:nvGrpSpPr>
      <p:grpSpPr>
        <a:xfrm>
          <a:off x="0" y="0"/>
          <a:ext cx="0" cy="0"/>
          <a:chOff x="0" y="0"/>
          <a:chExt cx="0" cy="0"/>
        </a:xfrm>
      </p:grpSpPr>
      <p:sp>
        <p:nvSpPr>
          <p:cNvPr id="64" name="Google Shape;64;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65" name="Google Shape;65;p1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66" name="Google Shape;66;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7"/>
        <p:cNvGrpSpPr/>
        <p:nvPr/>
      </p:nvGrpSpPr>
      <p:grpSpPr>
        <a:xfrm>
          <a:off x="0" y="0"/>
          <a:ext cx="0" cy="0"/>
          <a:chOff x="0" y="0"/>
          <a:chExt cx="0" cy="0"/>
        </a:xfrm>
      </p:grpSpPr>
      <p:sp>
        <p:nvSpPr>
          <p:cNvPr id="68" name="Google Shape;68;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69" name="Google Shape;69;p17"/>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70" name="Google Shape;70;p17"/>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71" name="Google Shape;71;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2"/>
        <p:cNvGrpSpPr/>
        <p:nvPr/>
      </p:nvGrpSpPr>
      <p:grpSpPr>
        <a:xfrm>
          <a:off x="0" y="0"/>
          <a:ext cx="0" cy="0"/>
          <a:chOff x="0" y="0"/>
          <a:chExt cx="0" cy="0"/>
        </a:xfrm>
      </p:grpSpPr>
      <p:sp>
        <p:nvSpPr>
          <p:cNvPr id="73" name="Google Shape;73;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74" name="Google Shape;74;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5"/>
        <p:cNvGrpSpPr/>
        <p:nvPr/>
      </p:nvGrpSpPr>
      <p:grpSpPr>
        <a:xfrm>
          <a:off x="0" y="0"/>
          <a:ext cx="0" cy="0"/>
          <a:chOff x="0" y="0"/>
          <a:chExt cx="0" cy="0"/>
        </a:xfrm>
      </p:grpSpPr>
      <p:sp>
        <p:nvSpPr>
          <p:cNvPr id="76" name="Google Shape;76;p19"/>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77" name="Google Shape;77;p19"/>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78" name="Google Shape;78;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79"/>
        <p:cNvGrpSpPr/>
        <p:nvPr/>
      </p:nvGrpSpPr>
      <p:grpSpPr>
        <a:xfrm>
          <a:off x="0" y="0"/>
          <a:ext cx="0" cy="0"/>
          <a:chOff x="0" y="0"/>
          <a:chExt cx="0" cy="0"/>
        </a:xfrm>
      </p:grpSpPr>
      <p:sp>
        <p:nvSpPr>
          <p:cNvPr id="80" name="Google Shape;80;p20"/>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81" name="Google Shape;81;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2"/>
        <p:cNvGrpSpPr/>
        <p:nvPr/>
      </p:nvGrpSpPr>
      <p:grpSpPr>
        <a:xfrm>
          <a:off x="0" y="0"/>
          <a:ext cx="0" cy="0"/>
          <a:chOff x="0" y="0"/>
          <a:chExt cx="0" cy="0"/>
        </a:xfrm>
      </p:grpSpPr>
      <p:sp>
        <p:nvSpPr>
          <p:cNvPr id="83" name="Google Shape;83;p21"/>
          <p:cNvSpPr/>
          <p:nvPr/>
        </p:nvSpPr>
        <p:spPr>
          <a:xfrm>
            <a:off x="4572000" y="-125"/>
            <a:ext cx="4572000" cy="5143500"/>
          </a:xfrm>
          <a:prstGeom prst="rect">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1"/>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85" name="Google Shape;85;p21"/>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86" name="Google Shape;86;p21"/>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Clr>
                <a:schemeClr val="lt2"/>
              </a:buClr>
              <a:buSzPts val="1800"/>
              <a:buChar char="●"/>
              <a:defRPr>
                <a:solidFill>
                  <a:schemeClr val="lt2"/>
                </a:solidFill>
              </a:defRPr>
            </a:lvl1pPr>
            <a:lvl2pPr marL="914400" lvl="1" indent="-317500">
              <a:spcBef>
                <a:spcPts val="0"/>
              </a:spcBef>
              <a:spcAft>
                <a:spcPts val="0"/>
              </a:spcAft>
              <a:buClr>
                <a:schemeClr val="lt2"/>
              </a:buClr>
              <a:buSzPts val="1400"/>
              <a:buChar char="○"/>
              <a:defRPr>
                <a:solidFill>
                  <a:schemeClr val="lt2"/>
                </a:solidFill>
              </a:defRPr>
            </a:lvl2pPr>
            <a:lvl3pPr marL="1371600" lvl="2" indent="-317500">
              <a:spcBef>
                <a:spcPts val="0"/>
              </a:spcBef>
              <a:spcAft>
                <a:spcPts val="0"/>
              </a:spcAft>
              <a:buClr>
                <a:schemeClr val="lt2"/>
              </a:buClr>
              <a:buSzPts val="1400"/>
              <a:buChar char="■"/>
              <a:defRPr>
                <a:solidFill>
                  <a:schemeClr val="lt2"/>
                </a:solidFill>
              </a:defRPr>
            </a:lvl3pPr>
            <a:lvl4pPr marL="1828800" lvl="3" indent="-317500">
              <a:spcBef>
                <a:spcPts val="0"/>
              </a:spcBef>
              <a:spcAft>
                <a:spcPts val="0"/>
              </a:spcAft>
              <a:buClr>
                <a:schemeClr val="lt2"/>
              </a:buClr>
              <a:buSzPts val="1400"/>
              <a:buChar char="●"/>
              <a:defRPr>
                <a:solidFill>
                  <a:schemeClr val="lt2"/>
                </a:solidFill>
              </a:defRPr>
            </a:lvl4pPr>
            <a:lvl5pPr marL="2286000" lvl="4" indent="-317500">
              <a:spcBef>
                <a:spcPts val="0"/>
              </a:spcBef>
              <a:spcAft>
                <a:spcPts val="0"/>
              </a:spcAft>
              <a:buClr>
                <a:schemeClr val="lt2"/>
              </a:buClr>
              <a:buSzPts val="1400"/>
              <a:buChar char="○"/>
              <a:defRPr>
                <a:solidFill>
                  <a:schemeClr val="lt2"/>
                </a:solidFill>
              </a:defRPr>
            </a:lvl5pPr>
            <a:lvl6pPr marL="2743200" lvl="5" indent="-317500">
              <a:spcBef>
                <a:spcPts val="0"/>
              </a:spcBef>
              <a:spcAft>
                <a:spcPts val="0"/>
              </a:spcAft>
              <a:buClr>
                <a:schemeClr val="lt2"/>
              </a:buClr>
              <a:buSzPts val="1400"/>
              <a:buChar char="■"/>
              <a:defRPr>
                <a:solidFill>
                  <a:schemeClr val="lt2"/>
                </a:solidFill>
              </a:defRPr>
            </a:lvl6pPr>
            <a:lvl7pPr marL="3200400" lvl="6" indent="-317500">
              <a:spcBef>
                <a:spcPts val="0"/>
              </a:spcBef>
              <a:spcAft>
                <a:spcPts val="0"/>
              </a:spcAft>
              <a:buClr>
                <a:schemeClr val="lt2"/>
              </a:buClr>
              <a:buSzPts val="1400"/>
              <a:buChar char="●"/>
              <a:defRPr>
                <a:solidFill>
                  <a:schemeClr val="lt2"/>
                </a:solidFill>
              </a:defRPr>
            </a:lvl7pPr>
            <a:lvl8pPr marL="3657600" lvl="7" indent="-317500">
              <a:spcBef>
                <a:spcPts val="0"/>
              </a:spcBef>
              <a:spcAft>
                <a:spcPts val="0"/>
              </a:spcAft>
              <a:buClr>
                <a:schemeClr val="lt2"/>
              </a:buClr>
              <a:buSzPts val="1400"/>
              <a:buChar char="○"/>
              <a:defRPr>
                <a:solidFill>
                  <a:schemeClr val="lt2"/>
                </a:solidFill>
              </a:defRPr>
            </a:lvl8pPr>
            <a:lvl9pPr marL="4114800" lvl="8" indent="-317500">
              <a:spcBef>
                <a:spcPts val="0"/>
              </a:spcBef>
              <a:spcAft>
                <a:spcPts val="0"/>
              </a:spcAft>
              <a:buClr>
                <a:schemeClr val="lt2"/>
              </a:buClr>
              <a:buSzPts val="1400"/>
              <a:buChar char="■"/>
              <a:defRPr>
                <a:solidFill>
                  <a:schemeClr val="lt2"/>
                </a:solidFill>
              </a:defRPr>
            </a:lvl9pPr>
          </a:lstStyle>
          <a:p>
            <a:endParaRPr/>
          </a:p>
        </p:txBody>
      </p:sp>
      <p:sp>
        <p:nvSpPr>
          <p:cNvPr id="87" name="Google Shape;87;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4"/>
        <p:cNvGrpSpPr/>
        <p:nvPr/>
      </p:nvGrpSpPr>
      <p:grpSpPr>
        <a:xfrm>
          <a:off x="0" y="0"/>
          <a:ext cx="0" cy="0"/>
          <a:chOff x="0" y="0"/>
          <a:chExt cx="0" cy="0"/>
        </a:xfrm>
      </p:grpSpPr>
      <p:sp>
        <p:nvSpPr>
          <p:cNvPr id="15" name="Google Shape;15;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6" name="Google Shape;16;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88"/>
        <p:cNvGrpSpPr/>
        <p:nvPr/>
      </p:nvGrpSpPr>
      <p:grpSpPr>
        <a:xfrm>
          <a:off x="0" y="0"/>
          <a:ext cx="0" cy="0"/>
          <a:chOff x="0" y="0"/>
          <a:chExt cx="0" cy="0"/>
        </a:xfrm>
      </p:grpSpPr>
      <p:sp>
        <p:nvSpPr>
          <p:cNvPr id="89" name="Google Shape;89;p22"/>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90" name="Google Shape;90;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91"/>
        <p:cNvGrpSpPr/>
        <p:nvPr/>
      </p:nvGrpSpPr>
      <p:grpSpPr>
        <a:xfrm>
          <a:off x="0" y="0"/>
          <a:ext cx="0" cy="0"/>
          <a:chOff x="0" y="0"/>
          <a:chExt cx="0" cy="0"/>
        </a:xfrm>
      </p:grpSpPr>
      <p:sp>
        <p:nvSpPr>
          <p:cNvPr id="92" name="Google Shape;92;p23"/>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93" name="Google Shape;93;p23"/>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94" name="Google Shape;94;p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5"/>
        <p:cNvGrpSpPr/>
        <p:nvPr/>
      </p:nvGrpSpPr>
      <p:grpSpPr>
        <a:xfrm>
          <a:off x="0" y="0"/>
          <a:ext cx="0" cy="0"/>
          <a:chOff x="0" y="0"/>
          <a:chExt cx="0" cy="0"/>
        </a:xfrm>
      </p:grpSpPr>
      <p:sp>
        <p:nvSpPr>
          <p:cNvPr id="96" name="Google Shape;96;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7"/>
        <p:cNvGrpSpPr/>
        <p:nvPr/>
      </p:nvGrpSpPr>
      <p:grpSpPr>
        <a:xfrm>
          <a:off x="0" y="0"/>
          <a:ext cx="0" cy="0"/>
          <a:chOff x="0" y="0"/>
          <a:chExt cx="0" cy="0"/>
        </a:xfrm>
      </p:grpSpPr>
      <p:sp>
        <p:nvSpPr>
          <p:cNvPr id="18" name="Google Shape;18;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9" name="Google Shape;19;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0" name="Google Shape;20;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1"/>
        <p:cNvGrpSpPr/>
        <p:nvPr/>
      </p:nvGrpSpPr>
      <p:grpSpPr>
        <a:xfrm>
          <a:off x="0" y="0"/>
          <a:ext cx="0" cy="0"/>
          <a:chOff x="0" y="0"/>
          <a:chExt cx="0" cy="0"/>
        </a:xfrm>
      </p:grpSpPr>
      <p:sp>
        <p:nvSpPr>
          <p:cNvPr id="22" name="Google Shape;22;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3" name="Google Shape;23;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5" name="Google Shape;25;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6"/>
        <p:cNvGrpSpPr/>
        <p:nvPr/>
      </p:nvGrpSpPr>
      <p:grpSpPr>
        <a:xfrm>
          <a:off x="0" y="0"/>
          <a:ext cx="0" cy="0"/>
          <a:chOff x="0" y="0"/>
          <a:chExt cx="0" cy="0"/>
        </a:xfrm>
      </p:grpSpPr>
      <p:sp>
        <p:nvSpPr>
          <p:cNvPr id="27" name="Google Shape;27;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8" name="Google Shape;28;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9"/>
        <p:cNvGrpSpPr/>
        <p:nvPr/>
      </p:nvGrpSpPr>
      <p:grpSpPr>
        <a:xfrm>
          <a:off x="0" y="0"/>
          <a:ext cx="0" cy="0"/>
          <a:chOff x="0" y="0"/>
          <a:chExt cx="0" cy="0"/>
        </a:xfrm>
      </p:grpSpPr>
      <p:sp>
        <p:nvSpPr>
          <p:cNvPr id="30" name="Google Shape;30;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1" name="Google Shape;31;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2" name="Google Shape;32;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3"/>
        <p:cNvGrpSpPr/>
        <p:nvPr/>
      </p:nvGrpSpPr>
      <p:grpSpPr>
        <a:xfrm>
          <a:off x="0" y="0"/>
          <a:ext cx="0" cy="0"/>
          <a:chOff x="0" y="0"/>
          <a:chExt cx="0" cy="0"/>
        </a:xfrm>
      </p:grpSpPr>
      <p:sp>
        <p:nvSpPr>
          <p:cNvPr id="34" name="Google Shape;34;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5" name="Google Shape;35;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6"/>
        <p:cNvGrpSpPr/>
        <p:nvPr/>
      </p:nvGrpSpPr>
      <p:grpSpPr>
        <a:xfrm>
          <a:off x="0" y="0"/>
          <a:ext cx="0" cy="0"/>
          <a:chOff x="0" y="0"/>
          <a:chExt cx="0" cy="0"/>
        </a:xfrm>
      </p:grpSpPr>
      <p:sp>
        <p:nvSpPr>
          <p:cNvPr id="37" name="Google Shape;37;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9" name="Google Shape;39;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0" name="Google Shape;40;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1" name="Google Shape;41;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2"/>
        <p:cNvGrpSpPr/>
        <p:nvPr/>
      </p:nvGrpSpPr>
      <p:grpSpPr>
        <a:xfrm>
          <a:off x="0" y="0"/>
          <a:ext cx="0" cy="0"/>
          <a:chOff x="0" y="0"/>
          <a:chExt cx="0" cy="0"/>
        </a:xfrm>
      </p:grpSpPr>
      <p:sp>
        <p:nvSpPr>
          <p:cNvPr id="43" name="Google Shape;43;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4" name="Google Shape;44;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pic>
        <p:nvPicPr>
          <p:cNvPr id="9" name="Google Shape;9;p1"/>
          <p:cNvPicPr preferRelativeResize="0"/>
          <p:nvPr/>
        </p:nvPicPr>
        <p:blipFill>
          <a:blip r:embed="rId13">
            <a:alphaModFix amt="46000"/>
          </a:blip>
          <a:stretch>
            <a:fillRect/>
          </a:stretch>
        </p:blipFill>
        <p:spPr>
          <a:xfrm rot="-1525115">
            <a:off x="-1527723" y="-730849"/>
            <a:ext cx="3780121" cy="3780121"/>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1"/>
        <p:cNvGrpSpPr/>
        <p:nvPr/>
      </p:nvGrpSpPr>
      <p:grpSpPr>
        <a:xfrm>
          <a:off x="0" y="0"/>
          <a:ext cx="0" cy="0"/>
          <a:chOff x="0" y="0"/>
          <a:chExt cx="0" cy="0"/>
        </a:xfrm>
      </p:grpSpPr>
      <p:sp>
        <p:nvSpPr>
          <p:cNvPr id="52" name="Google Shape;52;p1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53" name="Google Shape;53;p1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54" name="Google Shape;54;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pic>
        <p:nvPicPr>
          <p:cNvPr id="55" name="Google Shape;55;p13"/>
          <p:cNvPicPr preferRelativeResize="0"/>
          <p:nvPr/>
        </p:nvPicPr>
        <p:blipFill>
          <a:blip r:embed="rId13">
            <a:alphaModFix amt="46000"/>
          </a:blip>
          <a:stretch>
            <a:fillRect/>
          </a:stretch>
        </p:blipFill>
        <p:spPr>
          <a:xfrm rot="-1525115">
            <a:off x="-1527723" y="-730849"/>
            <a:ext cx="3780121" cy="3780121"/>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image" Target="../media/image27.jpg"/><Relationship Id="rId5" Type="http://schemas.openxmlformats.org/officeDocument/2006/relationships/image" Target="../media/image26.jpg"/><Relationship Id="rId4" Type="http://schemas.openxmlformats.org/officeDocument/2006/relationships/image" Target="../media/image25.jpg"/></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29.jpg"/></Relationships>
</file>

<file path=ppt/slides/_rels/slide23.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31.jpg"/></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33.png"/></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8.xml"/><Relationship Id="rId1" Type="http://schemas.openxmlformats.org/officeDocument/2006/relationships/slideLayout" Target="../slideLayouts/slideLayout3.xml"/><Relationship Id="rId5" Type="http://schemas.openxmlformats.org/officeDocument/2006/relationships/image" Target="../media/image38.png"/><Relationship Id="rId4" Type="http://schemas.openxmlformats.org/officeDocument/2006/relationships/image" Target="../media/image24.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1.png"/></Relationships>
</file>

<file path=ppt/slides/_rels/slide30.xml.rels><?xml version="1.0" encoding="UTF-8" standalone="yes"?>
<Relationships xmlns="http://schemas.openxmlformats.org/package/2006/relationships"><Relationship Id="rId3" Type="http://schemas.openxmlformats.org/officeDocument/2006/relationships/hyperlink" Target="http://drive.google.com/file/d/1v5sZdx6tZSm8cph-OBuwC5lbMrhWscKN/view" TargetMode="External"/><Relationship Id="rId2" Type="http://schemas.openxmlformats.org/officeDocument/2006/relationships/notesSlide" Target="../notesSlides/notesSlide30.xml"/><Relationship Id="rId1" Type="http://schemas.openxmlformats.org/officeDocument/2006/relationships/slideLayout" Target="../slideLayouts/slideLayout3.xml"/><Relationship Id="rId6" Type="http://schemas.openxmlformats.org/officeDocument/2006/relationships/image" Target="../media/image40.jpg"/><Relationship Id="rId5" Type="http://schemas.openxmlformats.org/officeDocument/2006/relationships/hyperlink" Target="http://drive.google.com/file/d/1_HVxEFLUNPRSu5h7jCvpQV6P_fa64rOv/view" TargetMode="External"/><Relationship Id="rId4" Type="http://schemas.openxmlformats.org/officeDocument/2006/relationships/image" Target="../media/image39.jpg"/></Relationships>
</file>

<file path=ppt/slides/_rels/slide3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1.xml"/><Relationship Id="rId1" Type="http://schemas.openxmlformats.org/officeDocument/2006/relationships/slideLayout" Target="../slideLayouts/slideLayout3.xml"/><Relationship Id="rId4" Type="http://schemas.openxmlformats.org/officeDocument/2006/relationships/image" Target="../media/image42.png"/></Relationships>
</file>

<file path=ppt/slides/_rels/slide3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hyperlink" Target="http://drive.google.com/file/d/1LJgmiuvmfC06Ejy4tCtgV2ZhavkwBo0n/view" TargetMode="External"/><Relationship Id="rId2" Type="http://schemas.openxmlformats.org/officeDocument/2006/relationships/notesSlide" Target="../notesSlides/notesSlide33.xml"/><Relationship Id="rId1" Type="http://schemas.openxmlformats.org/officeDocument/2006/relationships/slideLayout" Target="../slideLayouts/slideLayout3.xml"/><Relationship Id="rId4" Type="http://schemas.openxmlformats.org/officeDocument/2006/relationships/image" Target="../media/image44.jpg"/></Relationships>
</file>

<file path=ppt/slides/_rels/slide34.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34.xml"/><Relationship Id="rId1" Type="http://schemas.openxmlformats.org/officeDocument/2006/relationships/slideLayout" Target="../slideLayouts/slideLayout3.xml"/><Relationship Id="rId4" Type="http://schemas.openxmlformats.org/officeDocument/2006/relationships/image" Target="../media/image46.png"/></Relationships>
</file>

<file path=ppt/slides/_rels/slide35.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35.xml"/><Relationship Id="rId1" Type="http://schemas.openxmlformats.org/officeDocument/2006/relationships/slideLayout" Target="../slideLayouts/slideLayout3.xml"/><Relationship Id="rId4" Type="http://schemas.openxmlformats.org/officeDocument/2006/relationships/image" Target="../media/image48.png"/></Relationships>
</file>

<file path=ppt/slides/_rels/slide3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6.xml"/><Relationship Id="rId1" Type="http://schemas.openxmlformats.org/officeDocument/2006/relationships/slideLayout" Target="../slideLayouts/slideLayout3.xml"/><Relationship Id="rId4" Type="http://schemas.openxmlformats.org/officeDocument/2006/relationships/image" Target="../media/image50.png"/></Relationships>
</file>

<file path=ppt/slides/_rels/slide37.xml.rels><?xml version="1.0" encoding="UTF-8" standalone="yes"?>
<Relationships xmlns="http://schemas.openxmlformats.org/package/2006/relationships"><Relationship Id="rId3" Type="http://schemas.openxmlformats.org/officeDocument/2006/relationships/hyperlink" Target="http://drive.google.com/file/d/1Ts4XugKC3vQtaKcy0n5ZiF7Nx8Upo_Y4/view" TargetMode="External"/><Relationship Id="rId2" Type="http://schemas.openxmlformats.org/officeDocument/2006/relationships/notesSlide" Target="../notesSlides/notesSlide37.xml"/><Relationship Id="rId1" Type="http://schemas.openxmlformats.org/officeDocument/2006/relationships/slideLayout" Target="../slideLayouts/slideLayout3.xml"/><Relationship Id="rId4" Type="http://schemas.openxmlformats.org/officeDocument/2006/relationships/image" Target="../media/image51.jpg"/></Relationships>
</file>

<file path=ppt/slides/_rels/slide3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3.xml"/><Relationship Id="rId1" Type="http://schemas.openxmlformats.org/officeDocument/2006/relationships/slideLayout" Target="../slideLayouts/slideLayout3.xml"/><Relationship Id="rId4" Type="http://schemas.openxmlformats.org/officeDocument/2006/relationships/image" Target="../media/image58.png"/></Relationships>
</file>

<file path=ppt/slides/_rels/slide4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4.xml"/><Relationship Id="rId1" Type="http://schemas.openxmlformats.org/officeDocument/2006/relationships/slideLayout" Target="../slideLayouts/slideLayout3.xml"/><Relationship Id="rId4" Type="http://schemas.openxmlformats.org/officeDocument/2006/relationships/image" Target="../media/image60.jpg"/></Relationships>
</file>

<file path=ppt/slides/_rels/slide4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hyperlink" Target="http://drive.google.com/file/d/1junCV9hsIuEPueNy4xPx4VGWJM7cJgfh/view" TargetMode="External"/><Relationship Id="rId2" Type="http://schemas.openxmlformats.org/officeDocument/2006/relationships/notesSlide" Target="../notesSlides/notesSlide48.xml"/><Relationship Id="rId1" Type="http://schemas.openxmlformats.org/officeDocument/2006/relationships/slideLayout" Target="../slideLayouts/slideLayout3.xml"/><Relationship Id="rId4" Type="http://schemas.openxmlformats.org/officeDocument/2006/relationships/image" Target="../media/image64.jpg"/></Relationships>
</file>

<file path=ppt/slides/_rels/slide4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50.xml"/><Relationship Id="rId1" Type="http://schemas.openxmlformats.org/officeDocument/2006/relationships/slideLayout" Target="../slideLayouts/slideLayout3.xml"/><Relationship Id="rId4" Type="http://schemas.openxmlformats.org/officeDocument/2006/relationships/image" Target="../media/image67.png"/></Relationships>
</file>

<file path=ppt/slides/_rels/slide51.xml.rels><?xml version="1.0" encoding="UTF-8" standalone="yes"?>
<Relationships xmlns="http://schemas.openxmlformats.org/package/2006/relationships"><Relationship Id="rId3" Type="http://schemas.openxmlformats.org/officeDocument/2006/relationships/hyperlink" Target="http://drive.google.com/file/d/16CNkEHSDKpTfgbXz_nNIqAKtmXtLGQBk/view" TargetMode="External"/><Relationship Id="rId2" Type="http://schemas.openxmlformats.org/officeDocument/2006/relationships/notesSlide" Target="../notesSlides/notesSlide51.xml"/><Relationship Id="rId1" Type="http://schemas.openxmlformats.org/officeDocument/2006/relationships/slideLayout" Target="../slideLayouts/slideLayout3.xml"/><Relationship Id="rId4" Type="http://schemas.openxmlformats.org/officeDocument/2006/relationships/image" Target="../media/image68.png"/></Relationships>
</file>

<file path=ppt/slides/_rels/slide5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52.xml"/><Relationship Id="rId1" Type="http://schemas.openxmlformats.org/officeDocument/2006/relationships/slideLayout" Target="../slideLayouts/slideLayout3.xml"/><Relationship Id="rId4" Type="http://schemas.openxmlformats.org/officeDocument/2006/relationships/image" Target="../media/image25.jpg"/></Relationships>
</file>

<file path=ppt/slides/_rels/slide5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53.xml"/><Relationship Id="rId1" Type="http://schemas.openxmlformats.org/officeDocument/2006/relationships/slideLayout" Target="../slideLayouts/slideLayout3.xml"/><Relationship Id="rId4" Type="http://schemas.openxmlformats.org/officeDocument/2006/relationships/image" Target="../media/image71.png"/></Relationships>
</file>

<file path=ppt/slides/_rels/slide54.xml.rels><?xml version="1.0" encoding="UTF-8" standalone="yes"?>
<Relationships xmlns="http://schemas.openxmlformats.org/package/2006/relationships"><Relationship Id="rId3" Type="http://schemas.openxmlformats.org/officeDocument/2006/relationships/hyperlink" Target="http://drive.google.com/file/d/1junCV9hsIuEPueNy4xPx4VGWJM7cJgfh/view" TargetMode="External"/><Relationship Id="rId2" Type="http://schemas.openxmlformats.org/officeDocument/2006/relationships/notesSlide" Target="../notesSlides/notesSlide54.xml"/><Relationship Id="rId1" Type="http://schemas.openxmlformats.org/officeDocument/2006/relationships/slideLayout" Target="../slideLayouts/slideLayout3.xml"/><Relationship Id="rId4" Type="http://schemas.openxmlformats.org/officeDocument/2006/relationships/image" Target="../media/image64.jpg"/></Relationships>
</file>

<file path=ppt/slides/_rels/slide5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57.xml"/><Relationship Id="rId1" Type="http://schemas.openxmlformats.org/officeDocument/2006/relationships/slideLayout" Target="../slideLayouts/slideLayout3.xml"/><Relationship Id="rId4" Type="http://schemas.openxmlformats.org/officeDocument/2006/relationships/image" Target="../media/image75.jp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5.xml"/><Relationship Id="rId4" Type="http://schemas.openxmlformats.org/officeDocument/2006/relationships/image" Target="../media/image16.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hyperlink" Target="http://drive.google.com/file/d/135S2qGagZvLMkjS2hbHgyswImKReNLn0/view" TargetMode="External"/><Relationship Id="rId2" Type="http://schemas.openxmlformats.org/officeDocument/2006/relationships/notesSlide" Target="../notesSlides/notesSlide62.xml"/><Relationship Id="rId1" Type="http://schemas.openxmlformats.org/officeDocument/2006/relationships/slideLayout" Target="../slideLayouts/slideLayout3.xml"/><Relationship Id="rId4" Type="http://schemas.openxmlformats.org/officeDocument/2006/relationships/image" Target="../media/image76.jpg"/></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69.xml"/><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72.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73.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74.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75.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76.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77.xml"/><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8.xml"/></Relationships>
</file>

<file path=ppt/slides/_rels/slide7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79.xml"/><Relationship Id="rId1" Type="http://schemas.openxmlformats.org/officeDocument/2006/relationships/slideLayout" Target="../slideLayouts/slideLayout14.xml"/><Relationship Id="rId4" Type="http://schemas.openxmlformats.org/officeDocument/2006/relationships/image" Target="../media/image81.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3" Type="http://schemas.openxmlformats.org/officeDocument/2006/relationships/image" Target="../media/image82.JPG"/><Relationship Id="rId2" Type="http://schemas.openxmlformats.org/officeDocument/2006/relationships/notesSlide" Target="../notesSlides/notesSlide80.xml"/><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25"/>
          <p:cNvSpPr txBox="1">
            <a:spLocks noGrp="1"/>
          </p:cNvSpPr>
          <p:nvPr>
            <p:ph type="ctrTitle"/>
          </p:nvPr>
        </p:nvSpPr>
        <p:spPr>
          <a:xfrm>
            <a:off x="311708" y="117402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b="1">
                <a:solidFill>
                  <a:schemeClr val="lt1"/>
                </a:solidFill>
                <a:latin typeface="Roboto Serif"/>
                <a:ea typeface="Roboto Serif"/>
                <a:cs typeface="Roboto Serif"/>
                <a:sym typeface="Roboto Serif"/>
              </a:rPr>
              <a:t>Lunar </a:t>
            </a:r>
            <a:r>
              <a:rPr lang="en" b="1">
                <a:solidFill>
                  <a:srgbClr val="FFD700"/>
                </a:solidFill>
                <a:latin typeface="Roboto Serif"/>
                <a:ea typeface="Roboto Serif"/>
                <a:cs typeface="Roboto Serif"/>
                <a:sym typeface="Roboto Serif"/>
              </a:rPr>
              <a:t>ROADSTER</a:t>
            </a:r>
            <a:endParaRPr b="1">
              <a:solidFill>
                <a:srgbClr val="FFD700"/>
              </a:solidFill>
              <a:latin typeface="Roboto Serif"/>
              <a:ea typeface="Roboto Serif"/>
              <a:cs typeface="Roboto Serif"/>
              <a:sym typeface="Roboto Serif"/>
            </a:endParaRPr>
          </a:p>
          <a:p>
            <a:pPr marL="0" lvl="0" indent="0" algn="ctr" rtl="0">
              <a:spcBef>
                <a:spcPts val="0"/>
              </a:spcBef>
              <a:spcAft>
                <a:spcPts val="0"/>
              </a:spcAft>
              <a:buNone/>
            </a:pPr>
            <a:r>
              <a:rPr lang="en" sz="2400">
                <a:solidFill>
                  <a:schemeClr val="lt1"/>
                </a:solidFill>
                <a:latin typeface="Roboto Serif Light"/>
                <a:ea typeface="Roboto Serif Light"/>
                <a:cs typeface="Roboto Serif Light"/>
                <a:sym typeface="Roboto Serif Light"/>
              </a:rPr>
              <a:t>(</a:t>
            </a:r>
            <a:r>
              <a:rPr lang="en" sz="2400">
                <a:solidFill>
                  <a:srgbClr val="FFD700"/>
                </a:solidFill>
                <a:latin typeface="Roboto Serif Light"/>
                <a:ea typeface="Roboto Serif Light"/>
                <a:cs typeface="Roboto Serif Light"/>
                <a:sym typeface="Roboto Serif Light"/>
              </a:rPr>
              <a:t>R</a:t>
            </a:r>
            <a:r>
              <a:rPr lang="en" sz="2400">
                <a:solidFill>
                  <a:schemeClr val="lt1"/>
                </a:solidFill>
                <a:latin typeface="Roboto Serif Light"/>
                <a:ea typeface="Roboto Serif Light"/>
                <a:cs typeface="Roboto Serif Light"/>
                <a:sym typeface="Roboto Serif Light"/>
              </a:rPr>
              <a:t>obotic </a:t>
            </a:r>
            <a:r>
              <a:rPr lang="en" sz="2400">
                <a:solidFill>
                  <a:srgbClr val="FFD700"/>
                </a:solidFill>
                <a:latin typeface="Roboto Serif Light"/>
                <a:ea typeface="Roboto Serif Light"/>
                <a:cs typeface="Roboto Serif Light"/>
                <a:sym typeface="Roboto Serif Light"/>
              </a:rPr>
              <a:t>O</a:t>
            </a:r>
            <a:r>
              <a:rPr lang="en" sz="2400">
                <a:solidFill>
                  <a:schemeClr val="lt1"/>
                </a:solidFill>
                <a:latin typeface="Roboto Serif Light"/>
                <a:ea typeface="Roboto Serif Light"/>
                <a:cs typeface="Roboto Serif Light"/>
                <a:sym typeface="Roboto Serif Light"/>
              </a:rPr>
              <a:t>perator for </a:t>
            </a:r>
            <a:r>
              <a:rPr lang="en" sz="2400">
                <a:solidFill>
                  <a:srgbClr val="FFD700"/>
                </a:solidFill>
                <a:latin typeface="Roboto Serif Light"/>
                <a:ea typeface="Roboto Serif Light"/>
                <a:cs typeface="Roboto Serif Light"/>
                <a:sym typeface="Roboto Serif Light"/>
              </a:rPr>
              <a:t>A</a:t>
            </a:r>
            <a:r>
              <a:rPr lang="en" sz="2400">
                <a:solidFill>
                  <a:schemeClr val="lt1"/>
                </a:solidFill>
                <a:latin typeface="Roboto Serif Light"/>
                <a:ea typeface="Roboto Serif Light"/>
                <a:cs typeface="Roboto Serif Light"/>
                <a:sym typeface="Roboto Serif Light"/>
              </a:rPr>
              <a:t>utonomous </a:t>
            </a:r>
            <a:r>
              <a:rPr lang="en" sz="2400">
                <a:solidFill>
                  <a:srgbClr val="FFD700"/>
                </a:solidFill>
                <a:highlight>
                  <a:srgbClr val="000000"/>
                </a:highlight>
                <a:latin typeface="Roboto Serif Light"/>
                <a:ea typeface="Roboto Serif Light"/>
                <a:cs typeface="Roboto Serif Light"/>
                <a:sym typeface="Roboto Serif Light"/>
              </a:rPr>
              <a:t>D</a:t>
            </a:r>
            <a:r>
              <a:rPr lang="en" sz="2400">
                <a:solidFill>
                  <a:schemeClr val="lt1"/>
                </a:solidFill>
                <a:latin typeface="Roboto Serif Light"/>
                <a:ea typeface="Roboto Serif Light"/>
                <a:cs typeface="Roboto Serif Light"/>
                <a:sym typeface="Roboto Serif Light"/>
              </a:rPr>
              <a:t>evelopment of </a:t>
            </a:r>
            <a:r>
              <a:rPr lang="en" sz="2400">
                <a:solidFill>
                  <a:srgbClr val="FFD700"/>
                </a:solidFill>
                <a:latin typeface="Roboto Serif Light"/>
                <a:ea typeface="Roboto Serif Light"/>
                <a:cs typeface="Roboto Serif Light"/>
                <a:sym typeface="Roboto Serif Light"/>
              </a:rPr>
              <a:t>S</a:t>
            </a:r>
            <a:r>
              <a:rPr lang="en" sz="2400">
                <a:solidFill>
                  <a:schemeClr val="lt1"/>
                </a:solidFill>
                <a:latin typeface="Roboto Serif Light"/>
                <a:ea typeface="Roboto Serif Light"/>
                <a:cs typeface="Roboto Serif Light"/>
                <a:sym typeface="Roboto Serif Light"/>
              </a:rPr>
              <a:t>urface </a:t>
            </a:r>
            <a:r>
              <a:rPr lang="en" sz="2400">
                <a:solidFill>
                  <a:srgbClr val="FFD700"/>
                </a:solidFill>
                <a:latin typeface="Roboto Serif Light"/>
                <a:ea typeface="Roboto Serif Light"/>
                <a:cs typeface="Roboto Serif Light"/>
                <a:sym typeface="Roboto Serif Light"/>
              </a:rPr>
              <a:t>T</a:t>
            </a:r>
            <a:r>
              <a:rPr lang="en" sz="2400">
                <a:solidFill>
                  <a:schemeClr val="lt1"/>
                </a:solidFill>
                <a:latin typeface="Roboto Serif Light"/>
                <a:ea typeface="Roboto Serif Light"/>
                <a:cs typeface="Roboto Serif Light"/>
                <a:sym typeface="Roboto Serif Light"/>
              </a:rPr>
              <a:t>rails and </a:t>
            </a:r>
            <a:r>
              <a:rPr lang="en" sz="2400">
                <a:solidFill>
                  <a:srgbClr val="FFD700"/>
                </a:solidFill>
                <a:latin typeface="Roboto Serif Light"/>
                <a:ea typeface="Roboto Serif Light"/>
                <a:cs typeface="Roboto Serif Light"/>
                <a:sym typeface="Roboto Serif Light"/>
              </a:rPr>
              <a:t>E</a:t>
            </a:r>
            <a:r>
              <a:rPr lang="en" sz="2400">
                <a:solidFill>
                  <a:schemeClr val="lt1"/>
                </a:solidFill>
                <a:latin typeface="Roboto Serif Light"/>
                <a:ea typeface="Roboto Serif Light"/>
                <a:cs typeface="Roboto Serif Light"/>
                <a:sym typeface="Roboto Serif Light"/>
              </a:rPr>
              <a:t>xploration </a:t>
            </a:r>
            <a:r>
              <a:rPr lang="en" sz="2400">
                <a:solidFill>
                  <a:srgbClr val="FFD700"/>
                </a:solidFill>
                <a:latin typeface="Roboto Serif Light"/>
                <a:ea typeface="Roboto Serif Light"/>
                <a:cs typeface="Roboto Serif Light"/>
                <a:sym typeface="Roboto Serif Light"/>
              </a:rPr>
              <a:t>R</a:t>
            </a:r>
            <a:r>
              <a:rPr lang="en" sz="2400">
                <a:solidFill>
                  <a:schemeClr val="lt1"/>
                </a:solidFill>
                <a:latin typeface="Roboto Serif Light"/>
                <a:ea typeface="Roboto Serif Light"/>
                <a:cs typeface="Roboto Serif Light"/>
                <a:sym typeface="Roboto Serif Light"/>
              </a:rPr>
              <a:t>outes)</a:t>
            </a:r>
            <a:endParaRPr sz="2400">
              <a:solidFill>
                <a:schemeClr val="lt1"/>
              </a:solidFill>
              <a:latin typeface="Roboto Serif Light"/>
              <a:ea typeface="Roboto Serif Light"/>
              <a:cs typeface="Roboto Serif Light"/>
              <a:sym typeface="Roboto Serif Light"/>
            </a:endParaRPr>
          </a:p>
        </p:txBody>
      </p:sp>
      <p:pic>
        <p:nvPicPr>
          <p:cNvPr id="102" name="Google Shape;102;p25"/>
          <p:cNvPicPr preferRelativeResize="0"/>
          <p:nvPr/>
        </p:nvPicPr>
        <p:blipFill>
          <a:blip r:embed="rId3">
            <a:alphaModFix amt="63000"/>
          </a:blip>
          <a:stretch>
            <a:fillRect/>
          </a:stretch>
        </p:blipFill>
        <p:spPr>
          <a:xfrm>
            <a:off x="152400" y="3798100"/>
            <a:ext cx="1260824" cy="1258725"/>
          </a:xfrm>
          <a:prstGeom prst="rect">
            <a:avLst/>
          </a:prstGeom>
          <a:noFill/>
          <a:ln>
            <a:noFill/>
          </a:ln>
        </p:spPr>
      </p:pic>
      <p:sp>
        <p:nvSpPr>
          <p:cNvPr id="103" name="Google Shape;103;p25"/>
          <p:cNvSpPr txBox="1"/>
          <p:nvPr/>
        </p:nvSpPr>
        <p:spPr>
          <a:xfrm>
            <a:off x="0" y="0"/>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 </a:t>
            </a:r>
            <a:endParaRPr/>
          </a:p>
        </p:txBody>
      </p:sp>
      <p:sp>
        <p:nvSpPr>
          <p:cNvPr id="104" name="Google Shape;104;p25"/>
          <p:cNvSpPr txBox="1"/>
          <p:nvPr/>
        </p:nvSpPr>
        <p:spPr>
          <a:xfrm>
            <a:off x="152400" y="152400"/>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 </a:t>
            </a:r>
            <a:endParaRPr/>
          </a:p>
        </p:txBody>
      </p:sp>
      <p:pic>
        <p:nvPicPr>
          <p:cNvPr id="105" name="Google Shape;105;p25"/>
          <p:cNvPicPr preferRelativeResize="0"/>
          <p:nvPr/>
        </p:nvPicPr>
        <p:blipFill>
          <a:blip r:embed="rId4">
            <a:alphaModFix/>
          </a:blip>
          <a:stretch>
            <a:fillRect/>
          </a:stretch>
        </p:blipFill>
        <p:spPr>
          <a:xfrm>
            <a:off x="7671475" y="152401"/>
            <a:ext cx="1349663" cy="1258723"/>
          </a:xfrm>
          <a:prstGeom prst="rect">
            <a:avLst/>
          </a:prstGeom>
          <a:noFill/>
          <a:ln>
            <a:noFill/>
          </a:ln>
        </p:spPr>
      </p:pic>
      <p:sp>
        <p:nvSpPr>
          <p:cNvPr id="106" name="Google Shape;106;p2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a:t>
            </a:fld>
            <a:endParaRPr/>
          </a:p>
        </p:txBody>
      </p:sp>
      <p:sp>
        <p:nvSpPr>
          <p:cNvPr id="107" name="Google Shape;107;p25"/>
          <p:cNvSpPr txBox="1"/>
          <p:nvPr/>
        </p:nvSpPr>
        <p:spPr>
          <a:xfrm>
            <a:off x="1740300" y="3528650"/>
            <a:ext cx="5663400" cy="393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i="1">
                <a:solidFill>
                  <a:schemeClr val="lt1"/>
                </a:solidFill>
                <a:latin typeface="Lora Medium"/>
                <a:ea typeface="Lora Medium"/>
                <a:cs typeface="Lora Medium"/>
                <a:sym typeface="Lora Medium"/>
              </a:rPr>
              <a:t>“Starting with a foothold on the Moon, we pave the way to the cosmos”</a:t>
            </a:r>
            <a:endParaRPr sz="1300" i="1">
              <a:solidFill>
                <a:schemeClr val="lt1"/>
              </a:solidFill>
              <a:latin typeface="Lora Medium"/>
              <a:ea typeface="Lora Medium"/>
              <a:cs typeface="Lora Medium"/>
              <a:sym typeface="Lora Medium"/>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34"/>
          <p:cNvSpPr txBox="1">
            <a:spLocks noGrp="1"/>
          </p:cNvSpPr>
          <p:nvPr>
            <p:ph type="title"/>
          </p:nvPr>
        </p:nvSpPr>
        <p:spPr>
          <a:xfrm>
            <a:off x="727650" y="484575"/>
            <a:ext cx="7688700" cy="5352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b="1">
                <a:solidFill>
                  <a:schemeClr val="lt1"/>
                </a:solidFill>
                <a:latin typeface="Roboto Serif"/>
                <a:ea typeface="Roboto Serif"/>
                <a:cs typeface="Roboto Serif"/>
                <a:sym typeface="Roboto Serif"/>
              </a:rPr>
              <a:t>Non-Functional Requirements (Desirable)</a:t>
            </a:r>
            <a:endParaRPr b="1">
              <a:solidFill>
                <a:schemeClr val="lt1"/>
              </a:solidFill>
              <a:latin typeface="Roboto Serif"/>
              <a:ea typeface="Roboto Serif"/>
              <a:cs typeface="Roboto Serif"/>
              <a:sym typeface="Roboto Serif"/>
            </a:endParaRPr>
          </a:p>
        </p:txBody>
      </p:sp>
      <p:graphicFrame>
        <p:nvGraphicFramePr>
          <p:cNvPr id="215" name="Google Shape;215;p34"/>
          <p:cNvGraphicFramePr/>
          <p:nvPr/>
        </p:nvGraphicFramePr>
        <p:xfrm>
          <a:off x="781250" y="1336613"/>
          <a:ext cx="7581475" cy="2758320"/>
        </p:xfrm>
        <a:graphic>
          <a:graphicData uri="http://schemas.openxmlformats.org/drawingml/2006/table">
            <a:tbl>
              <a:tblPr>
                <a:noFill/>
                <a:tableStyleId>{73F11E69-B451-4BF1-B217-0C6D06C35509}</a:tableStyleId>
              </a:tblPr>
              <a:tblGrid>
                <a:gridCol w="841350">
                  <a:extLst>
                    <a:ext uri="{9D8B030D-6E8A-4147-A177-3AD203B41FA5}">
                      <a16:colId xmlns:a16="http://schemas.microsoft.com/office/drawing/2014/main" val="20000"/>
                    </a:ext>
                  </a:extLst>
                </a:gridCol>
                <a:gridCol w="2370225">
                  <a:extLst>
                    <a:ext uri="{9D8B030D-6E8A-4147-A177-3AD203B41FA5}">
                      <a16:colId xmlns:a16="http://schemas.microsoft.com/office/drawing/2014/main" val="20001"/>
                    </a:ext>
                  </a:extLst>
                </a:gridCol>
                <a:gridCol w="4369900">
                  <a:extLst>
                    <a:ext uri="{9D8B030D-6E8A-4147-A177-3AD203B41FA5}">
                      <a16:colId xmlns:a16="http://schemas.microsoft.com/office/drawing/2014/main" val="20002"/>
                    </a:ext>
                  </a:extLst>
                </a:gridCol>
              </a:tblGrid>
              <a:tr h="381000">
                <a:tc>
                  <a:txBody>
                    <a:bodyPr/>
                    <a:lstStyle/>
                    <a:p>
                      <a:pPr marL="0" lvl="0" indent="0" algn="ctr" rtl="0">
                        <a:spcBef>
                          <a:spcPts val="0"/>
                        </a:spcBef>
                        <a:spcAft>
                          <a:spcPts val="0"/>
                        </a:spcAft>
                        <a:buNone/>
                      </a:pPr>
                      <a:r>
                        <a:rPr lang="en" sz="1200">
                          <a:solidFill>
                            <a:schemeClr val="lt1"/>
                          </a:solidFill>
                          <a:latin typeface="Roboto Serif"/>
                          <a:ea typeface="Roboto Serif"/>
                          <a:cs typeface="Roboto Serif"/>
                          <a:sym typeface="Roboto Serif"/>
                        </a:rPr>
                        <a:t>Sr. No.</a:t>
                      </a:r>
                      <a:endParaRPr sz="1200">
                        <a:solidFill>
                          <a:schemeClr val="lt1"/>
                        </a:solidFill>
                        <a:latin typeface="Roboto Serif"/>
                        <a:ea typeface="Roboto Serif"/>
                        <a:cs typeface="Roboto Serif"/>
                        <a:sym typeface="Roboto Serif"/>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sz="1200">
                          <a:solidFill>
                            <a:schemeClr val="lt1"/>
                          </a:solidFill>
                          <a:latin typeface="Roboto Serif"/>
                          <a:ea typeface="Roboto Serif"/>
                          <a:cs typeface="Roboto Serif"/>
                          <a:sym typeface="Roboto Serif"/>
                        </a:rPr>
                        <a:t>Parameter</a:t>
                      </a:r>
                      <a:endParaRPr sz="1200">
                        <a:solidFill>
                          <a:schemeClr val="lt1"/>
                        </a:solidFill>
                        <a:latin typeface="Roboto Serif"/>
                        <a:ea typeface="Roboto Serif"/>
                        <a:cs typeface="Roboto Serif"/>
                        <a:sym typeface="Roboto Serif"/>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sz="1200">
                          <a:solidFill>
                            <a:schemeClr val="lt1"/>
                          </a:solidFill>
                          <a:latin typeface="Roboto Serif"/>
                          <a:ea typeface="Roboto Serif"/>
                          <a:cs typeface="Roboto Serif"/>
                          <a:sym typeface="Roboto Serif"/>
                        </a:rPr>
                        <a:t>Description</a:t>
                      </a:r>
                      <a:endParaRPr sz="1200">
                        <a:solidFill>
                          <a:schemeClr val="lt1"/>
                        </a:solidFill>
                        <a:latin typeface="Roboto Serif"/>
                        <a:ea typeface="Roboto Serif"/>
                        <a:cs typeface="Roboto Serif"/>
                        <a:sym typeface="Roboto Serif"/>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3"/>
                    </a:solidFill>
                  </a:tcPr>
                </a:tc>
                <a:extLst>
                  <a:ext uri="{0D108BD9-81ED-4DB2-BD59-A6C34878D82A}">
                    <a16:rowId xmlns:a16="http://schemas.microsoft.com/office/drawing/2014/main" val="10000"/>
                  </a:ext>
                </a:extLst>
              </a:tr>
              <a:tr h="381000">
                <a:tc>
                  <a:txBody>
                    <a:bodyPr/>
                    <a:lstStyle/>
                    <a:p>
                      <a:pPr marL="0" lvl="0" indent="0" algn="ctr" rtl="0">
                        <a:spcBef>
                          <a:spcPts val="0"/>
                        </a:spcBef>
                        <a:spcAft>
                          <a:spcPts val="0"/>
                        </a:spcAft>
                        <a:buNone/>
                      </a:pPr>
                      <a:r>
                        <a:rPr lang="en" sz="1200">
                          <a:solidFill>
                            <a:schemeClr val="lt1"/>
                          </a:solidFill>
                          <a:latin typeface="Roboto Serif"/>
                          <a:ea typeface="Roboto Serif"/>
                          <a:cs typeface="Roboto Serif"/>
                          <a:sym typeface="Roboto Serif"/>
                        </a:rPr>
                        <a:t>D.N.1</a:t>
                      </a:r>
                      <a:endParaRPr sz="1200">
                        <a:solidFill>
                          <a:schemeClr val="lt1"/>
                        </a:solidFill>
                        <a:latin typeface="Roboto Serif"/>
                        <a:ea typeface="Roboto Serif"/>
                        <a:cs typeface="Roboto Serif"/>
                        <a:sym typeface="Roboto Serif"/>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r>
                        <a:rPr lang="en" sz="1200">
                          <a:solidFill>
                            <a:schemeClr val="lt1"/>
                          </a:solidFill>
                          <a:latin typeface="Roboto Serif"/>
                          <a:ea typeface="Roboto Serif"/>
                          <a:cs typeface="Roboto Serif"/>
                          <a:sym typeface="Roboto Serif"/>
                        </a:rPr>
                        <a:t>Technological Extensibility </a:t>
                      </a:r>
                      <a:endParaRPr sz="1200">
                        <a:solidFill>
                          <a:schemeClr val="lt1"/>
                        </a:solidFill>
                        <a:latin typeface="Roboto Serif"/>
                        <a:ea typeface="Roboto Serif"/>
                        <a:cs typeface="Roboto Serif"/>
                        <a:sym typeface="Roboto Serif"/>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r>
                        <a:rPr lang="en" sz="1200">
                          <a:solidFill>
                            <a:schemeClr val="lt1"/>
                          </a:solidFill>
                          <a:latin typeface="Roboto Serif"/>
                          <a:ea typeface="Roboto Serif"/>
                          <a:cs typeface="Roboto Serif"/>
                          <a:sym typeface="Roboto Serif"/>
                        </a:rPr>
                        <a:t>The system will be </a:t>
                      </a:r>
                      <a:r>
                        <a:rPr lang="en" sz="1200">
                          <a:solidFill>
                            <a:srgbClr val="FFFF00"/>
                          </a:solidFill>
                          <a:latin typeface="Roboto Serif"/>
                          <a:ea typeface="Roboto Serif"/>
                          <a:cs typeface="Roboto Serif"/>
                          <a:sym typeface="Roboto Serif"/>
                        </a:rPr>
                        <a:t>well documented</a:t>
                      </a:r>
                      <a:r>
                        <a:rPr lang="en" sz="1200">
                          <a:solidFill>
                            <a:schemeClr val="lt1"/>
                          </a:solidFill>
                          <a:latin typeface="Roboto Serif"/>
                          <a:ea typeface="Roboto Serif"/>
                          <a:cs typeface="Roboto Serif"/>
                          <a:sym typeface="Roboto Serif"/>
                        </a:rPr>
                        <a:t> and designed so that future teams can easily access and build on the work</a:t>
                      </a:r>
                      <a:endParaRPr sz="1200">
                        <a:solidFill>
                          <a:schemeClr val="lt1"/>
                        </a:solidFill>
                        <a:latin typeface="Roboto Serif"/>
                        <a:ea typeface="Roboto Serif"/>
                        <a:cs typeface="Roboto Serif"/>
                        <a:sym typeface="Roboto Serif"/>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1"/>
                  </a:ext>
                </a:extLst>
              </a:tr>
              <a:tr h="449750">
                <a:tc>
                  <a:txBody>
                    <a:bodyPr/>
                    <a:lstStyle/>
                    <a:p>
                      <a:pPr marL="0" lvl="0" indent="0" algn="ctr" rtl="0">
                        <a:spcBef>
                          <a:spcPts val="0"/>
                        </a:spcBef>
                        <a:spcAft>
                          <a:spcPts val="0"/>
                        </a:spcAft>
                        <a:buNone/>
                      </a:pPr>
                      <a:r>
                        <a:rPr lang="en" sz="1200">
                          <a:solidFill>
                            <a:schemeClr val="lt1"/>
                          </a:solidFill>
                          <a:latin typeface="Roboto Serif"/>
                          <a:ea typeface="Roboto Serif"/>
                          <a:cs typeface="Roboto Serif"/>
                          <a:sym typeface="Roboto Serif"/>
                        </a:rPr>
                        <a:t>D.N.2</a:t>
                      </a:r>
                      <a:endParaRPr sz="1200">
                        <a:solidFill>
                          <a:schemeClr val="lt1"/>
                        </a:solidFill>
                        <a:latin typeface="Roboto Serif"/>
                        <a:ea typeface="Roboto Serif"/>
                        <a:cs typeface="Roboto Serif"/>
                        <a:sym typeface="Roboto Serif"/>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r>
                        <a:rPr lang="en" sz="1200">
                          <a:solidFill>
                            <a:schemeClr val="lt1"/>
                          </a:solidFill>
                          <a:latin typeface="Roboto Serif"/>
                          <a:ea typeface="Roboto Serif"/>
                          <a:cs typeface="Roboto Serif"/>
                          <a:sym typeface="Roboto Serif"/>
                        </a:rPr>
                        <a:t>Aesthetics</a:t>
                      </a:r>
                      <a:endParaRPr sz="1200">
                        <a:solidFill>
                          <a:schemeClr val="lt1"/>
                        </a:solidFill>
                        <a:latin typeface="Roboto Serif"/>
                        <a:ea typeface="Roboto Serif"/>
                        <a:cs typeface="Roboto Serif"/>
                        <a:sym typeface="Roboto Serif"/>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r>
                        <a:rPr lang="en" sz="1200">
                          <a:solidFill>
                            <a:schemeClr val="lt1"/>
                          </a:solidFill>
                          <a:latin typeface="Roboto Serif"/>
                          <a:ea typeface="Roboto Serif"/>
                          <a:cs typeface="Roboto Serif"/>
                          <a:sym typeface="Roboto Serif"/>
                        </a:rPr>
                        <a:t>Requirement from sponsor, the rover must </a:t>
                      </a:r>
                      <a:r>
                        <a:rPr lang="en" sz="1200">
                          <a:solidFill>
                            <a:srgbClr val="FFFF00"/>
                          </a:solidFill>
                          <a:latin typeface="Roboto Serif"/>
                          <a:ea typeface="Roboto Serif"/>
                          <a:cs typeface="Roboto Serif"/>
                          <a:sym typeface="Roboto Serif"/>
                        </a:rPr>
                        <a:t>look presentable</a:t>
                      </a:r>
                      <a:r>
                        <a:rPr lang="en" sz="1200">
                          <a:solidFill>
                            <a:schemeClr val="lt1"/>
                          </a:solidFill>
                          <a:latin typeface="Roboto Serif"/>
                          <a:ea typeface="Roboto Serif"/>
                          <a:cs typeface="Roboto Serif"/>
                          <a:sym typeface="Roboto Serif"/>
                        </a:rPr>
                        <a:t> and </a:t>
                      </a:r>
                      <a:r>
                        <a:rPr lang="en" sz="1200">
                          <a:solidFill>
                            <a:srgbClr val="FFFF00"/>
                          </a:solidFill>
                          <a:latin typeface="Roboto Serif"/>
                          <a:ea typeface="Roboto Serif"/>
                          <a:cs typeface="Roboto Serif"/>
                          <a:sym typeface="Roboto Serif"/>
                        </a:rPr>
                        <a:t>lunar-ready</a:t>
                      </a:r>
                      <a:endParaRPr sz="1200">
                        <a:solidFill>
                          <a:srgbClr val="FFFF00"/>
                        </a:solidFill>
                        <a:latin typeface="Roboto Serif"/>
                        <a:ea typeface="Roboto Serif"/>
                        <a:cs typeface="Roboto Serif"/>
                        <a:sym typeface="Roboto Serif"/>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2"/>
                  </a:ext>
                </a:extLst>
              </a:tr>
              <a:tr h="381000">
                <a:tc>
                  <a:txBody>
                    <a:bodyPr/>
                    <a:lstStyle/>
                    <a:p>
                      <a:pPr marL="0" lvl="0" indent="0" algn="ctr" rtl="0">
                        <a:spcBef>
                          <a:spcPts val="0"/>
                        </a:spcBef>
                        <a:spcAft>
                          <a:spcPts val="0"/>
                        </a:spcAft>
                        <a:buNone/>
                      </a:pPr>
                      <a:r>
                        <a:rPr lang="en" sz="1200">
                          <a:solidFill>
                            <a:schemeClr val="lt1"/>
                          </a:solidFill>
                          <a:latin typeface="Roboto Serif"/>
                          <a:ea typeface="Roboto Serif"/>
                          <a:cs typeface="Roboto Serif"/>
                          <a:sym typeface="Roboto Serif"/>
                        </a:rPr>
                        <a:t>D.N.3</a:t>
                      </a:r>
                      <a:endParaRPr sz="1200">
                        <a:solidFill>
                          <a:schemeClr val="lt1"/>
                        </a:solidFill>
                        <a:latin typeface="Roboto Serif"/>
                        <a:ea typeface="Roboto Serif"/>
                        <a:cs typeface="Roboto Serif"/>
                        <a:sym typeface="Roboto Serif"/>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r>
                        <a:rPr lang="en" sz="1200">
                          <a:solidFill>
                            <a:schemeClr val="lt1"/>
                          </a:solidFill>
                          <a:latin typeface="Roboto Serif"/>
                          <a:ea typeface="Roboto Serif"/>
                          <a:cs typeface="Roboto Serif"/>
                          <a:sym typeface="Roboto Serif"/>
                        </a:rPr>
                        <a:t>Modularity</a:t>
                      </a:r>
                      <a:endParaRPr sz="1200">
                        <a:solidFill>
                          <a:schemeClr val="lt1"/>
                        </a:solidFill>
                        <a:latin typeface="Roboto Serif"/>
                        <a:ea typeface="Roboto Serif"/>
                        <a:cs typeface="Roboto Serif"/>
                        <a:sym typeface="Roboto Serif"/>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r>
                        <a:rPr lang="en" sz="1200">
                          <a:solidFill>
                            <a:schemeClr val="lt1"/>
                          </a:solidFill>
                          <a:latin typeface="Roboto Serif"/>
                          <a:ea typeface="Roboto Serif"/>
                          <a:cs typeface="Roboto Serif"/>
                          <a:sym typeface="Roboto Serif"/>
                        </a:rPr>
                        <a:t>To enable </a:t>
                      </a:r>
                      <a:r>
                        <a:rPr lang="en" sz="1200">
                          <a:solidFill>
                            <a:srgbClr val="FFFF00"/>
                          </a:solidFill>
                          <a:latin typeface="Roboto Serif"/>
                          <a:ea typeface="Roboto Serif"/>
                          <a:cs typeface="Roboto Serif"/>
                          <a:sym typeface="Roboto Serif"/>
                        </a:rPr>
                        <a:t>tool</a:t>
                      </a:r>
                      <a:r>
                        <a:rPr lang="en" sz="1200">
                          <a:solidFill>
                            <a:schemeClr val="lt1"/>
                          </a:solidFill>
                          <a:latin typeface="Roboto Serif"/>
                          <a:ea typeface="Roboto Serif"/>
                          <a:cs typeface="Roboto Serif"/>
                          <a:sym typeface="Roboto Serif"/>
                        </a:rPr>
                        <a:t> </a:t>
                      </a:r>
                      <a:r>
                        <a:rPr lang="en" sz="1200">
                          <a:solidFill>
                            <a:srgbClr val="FFFF00"/>
                          </a:solidFill>
                          <a:latin typeface="Roboto Serif"/>
                          <a:ea typeface="Roboto Serif"/>
                          <a:cs typeface="Roboto Serif"/>
                          <a:sym typeface="Roboto Serif"/>
                        </a:rPr>
                        <a:t>interchangeability</a:t>
                      </a:r>
                      <a:r>
                        <a:rPr lang="en" sz="1200">
                          <a:solidFill>
                            <a:schemeClr val="lt1"/>
                          </a:solidFill>
                          <a:latin typeface="Roboto Serif"/>
                          <a:ea typeface="Roboto Serif"/>
                          <a:cs typeface="Roboto Serif"/>
                          <a:sym typeface="Roboto Serif"/>
                        </a:rPr>
                        <a:t>, the tool assemblies must be modular and easy to assemble/disassemble</a:t>
                      </a:r>
                      <a:endParaRPr sz="1200">
                        <a:solidFill>
                          <a:schemeClr val="lt1"/>
                        </a:solidFill>
                        <a:latin typeface="Roboto Serif"/>
                        <a:ea typeface="Roboto Serif"/>
                        <a:cs typeface="Roboto Serif"/>
                        <a:sym typeface="Roboto Serif"/>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3"/>
                  </a:ext>
                </a:extLst>
              </a:tr>
              <a:tr h="381000">
                <a:tc>
                  <a:txBody>
                    <a:bodyPr/>
                    <a:lstStyle/>
                    <a:p>
                      <a:pPr marL="0" lvl="0" indent="0" algn="ctr" rtl="0">
                        <a:spcBef>
                          <a:spcPts val="0"/>
                        </a:spcBef>
                        <a:spcAft>
                          <a:spcPts val="0"/>
                        </a:spcAft>
                        <a:buNone/>
                      </a:pPr>
                      <a:r>
                        <a:rPr lang="en" sz="1200">
                          <a:solidFill>
                            <a:schemeClr val="lt1"/>
                          </a:solidFill>
                          <a:latin typeface="Roboto Serif"/>
                          <a:ea typeface="Roboto Serif"/>
                          <a:cs typeface="Roboto Serif"/>
                          <a:sym typeface="Roboto Serif"/>
                        </a:rPr>
                        <a:t>D.N.4</a:t>
                      </a:r>
                      <a:endParaRPr sz="1200">
                        <a:solidFill>
                          <a:schemeClr val="lt1"/>
                        </a:solidFill>
                        <a:latin typeface="Roboto Serif"/>
                        <a:ea typeface="Roboto Serif"/>
                        <a:cs typeface="Roboto Serif"/>
                        <a:sym typeface="Roboto Serif"/>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r>
                        <a:rPr lang="en" sz="1200">
                          <a:solidFill>
                            <a:schemeClr val="lt1"/>
                          </a:solidFill>
                          <a:latin typeface="Roboto Serif"/>
                          <a:ea typeface="Roboto Serif"/>
                          <a:cs typeface="Roboto Serif"/>
                          <a:sym typeface="Roboto Serif"/>
                        </a:rPr>
                        <a:t>Repeatability</a:t>
                      </a:r>
                      <a:endParaRPr sz="1200">
                        <a:solidFill>
                          <a:schemeClr val="lt1"/>
                        </a:solidFill>
                        <a:latin typeface="Roboto Serif"/>
                        <a:ea typeface="Roboto Serif"/>
                        <a:cs typeface="Roboto Serif"/>
                        <a:sym typeface="Roboto Serif"/>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r>
                        <a:rPr lang="en" sz="1200">
                          <a:solidFill>
                            <a:schemeClr val="lt1"/>
                          </a:solidFill>
                          <a:latin typeface="Roboto Serif"/>
                          <a:ea typeface="Roboto Serif"/>
                          <a:cs typeface="Roboto Serif"/>
                          <a:sym typeface="Roboto Serif"/>
                        </a:rPr>
                        <a:t>The system will </a:t>
                      </a:r>
                      <a:r>
                        <a:rPr lang="en" sz="1200">
                          <a:solidFill>
                            <a:srgbClr val="FFFF00"/>
                          </a:solidFill>
                          <a:latin typeface="Roboto Serif"/>
                          <a:ea typeface="Roboto Serif"/>
                          <a:cs typeface="Roboto Serif"/>
                          <a:sym typeface="Roboto Serif"/>
                        </a:rPr>
                        <a:t>complete multiple missions without the need of maintenance</a:t>
                      </a:r>
                      <a:endParaRPr sz="1200">
                        <a:solidFill>
                          <a:srgbClr val="FFFF00"/>
                        </a:solidFill>
                        <a:latin typeface="Roboto Serif"/>
                        <a:ea typeface="Roboto Serif"/>
                        <a:cs typeface="Roboto Serif"/>
                        <a:sym typeface="Roboto Serif"/>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
        <p:nvSpPr>
          <p:cNvPr id="216" name="Google Shape;216;p3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lt1"/>
                </a:solidFill>
              </a:rPr>
              <a:t>10</a:t>
            </a:fld>
            <a:endParaRPr>
              <a:solidFill>
                <a:schemeClr val="lt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35"/>
          <p:cNvSpPr txBox="1">
            <a:spLocks noGrp="1"/>
          </p:cNvSpPr>
          <p:nvPr>
            <p:ph type="title"/>
          </p:nvPr>
        </p:nvSpPr>
        <p:spPr>
          <a:xfrm>
            <a:off x="781263" y="354625"/>
            <a:ext cx="7688700" cy="535200"/>
          </a:xfrm>
          <a:prstGeom prst="rect">
            <a:avLst/>
          </a:prstGeom>
        </p:spPr>
        <p:txBody>
          <a:bodyPr spcFirstLastPara="1" wrap="square" lIns="91425" tIns="91425" rIns="91425" bIns="91425" anchor="t" anchorCtr="0">
            <a:normAutofit fontScale="90000"/>
          </a:bodyPr>
          <a:lstStyle/>
          <a:p>
            <a:pPr marL="0" marR="0" lvl="0" indent="0" algn="ctr" rtl="0">
              <a:lnSpc>
                <a:spcPct val="100000"/>
              </a:lnSpc>
              <a:spcBef>
                <a:spcPts val="0"/>
              </a:spcBef>
              <a:spcAft>
                <a:spcPts val="0"/>
              </a:spcAft>
              <a:buNone/>
            </a:pPr>
            <a:r>
              <a:rPr lang="en" b="1">
                <a:solidFill>
                  <a:schemeClr val="lt1"/>
                </a:solidFill>
                <a:latin typeface="Roboto Serif"/>
                <a:ea typeface="Roboto Serif"/>
                <a:cs typeface="Roboto Serif"/>
                <a:sym typeface="Roboto Serif"/>
              </a:rPr>
              <a:t>Performance Requirements (Mandatory)</a:t>
            </a:r>
            <a:endParaRPr b="1">
              <a:solidFill>
                <a:schemeClr val="lt1"/>
              </a:solidFill>
              <a:latin typeface="Roboto Serif"/>
              <a:ea typeface="Roboto Serif"/>
              <a:cs typeface="Roboto Serif"/>
              <a:sym typeface="Roboto Serif"/>
            </a:endParaRPr>
          </a:p>
          <a:p>
            <a:pPr marL="0" marR="0" lvl="0" indent="0" algn="ctr" rtl="0">
              <a:lnSpc>
                <a:spcPct val="100000"/>
              </a:lnSpc>
              <a:spcBef>
                <a:spcPts val="0"/>
              </a:spcBef>
              <a:spcAft>
                <a:spcPts val="0"/>
              </a:spcAft>
              <a:buNone/>
            </a:pPr>
            <a:endParaRPr b="1">
              <a:solidFill>
                <a:schemeClr val="lt1"/>
              </a:solidFill>
              <a:latin typeface="Roboto Serif"/>
              <a:ea typeface="Roboto Serif"/>
              <a:cs typeface="Roboto Serif"/>
              <a:sym typeface="Roboto Serif"/>
            </a:endParaRPr>
          </a:p>
        </p:txBody>
      </p:sp>
      <p:graphicFrame>
        <p:nvGraphicFramePr>
          <p:cNvPr id="222" name="Google Shape;222;p35"/>
          <p:cNvGraphicFramePr/>
          <p:nvPr/>
        </p:nvGraphicFramePr>
        <p:xfrm>
          <a:off x="834875" y="1494175"/>
          <a:ext cx="7581475" cy="2571050"/>
        </p:xfrm>
        <a:graphic>
          <a:graphicData uri="http://schemas.openxmlformats.org/drawingml/2006/table">
            <a:tbl>
              <a:tblPr>
                <a:noFill/>
                <a:tableStyleId>{73F11E69-B451-4BF1-B217-0C6D06C35509}</a:tableStyleId>
              </a:tblPr>
              <a:tblGrid>
                <a:gridCol w="917800">
                  <a:extLst>
                    <a:ext uri="{9D8B030D-6E8A-4147-A177-3AD203B41FA5}">
                      <a16:colId xmlns:a16="http://schemas.microsoft.com/office/drawing/2014/main" val="20000"/>
                    </a:ext>
                  </a:extLst>
                </a:gridCol>
                <a:gridCol w="6663675">
                  <a:extLst>
                    <a:ext uri="{9D8B030D-6E8A-4147-A177-3AD203B41FA5}">
                      <a16:colId xmlns:a16="http://schemas.microsoft.com/office/drawing/2014/main" val="20001"/>
                    </a:ext>
                  </a:extLst>
                </a:gridCol>
              </a:tblGrid>
              <a:tr h="280550">
                <a:tc>
                  <a:txBody>
                    <a:bodyPr/>
                    <a:lstStyle/>
                    <a:p>
                      <a:pPr marL="0" lvl="0" indent="0" algn="ctr" rtl="0">
                        <a:spcBef>
                          <a:spcPts val="0"/>
                        </a:spcBef>
                        <a:spcAft>
                          <a:spcPts val="0"/>
                        </a:spcAft>
                        <a:buNone/>
                      </a:pPr>
                      <a:r>
                        <a:rPr lang="en" sz="1200">
                          <a:solidFill>
                            <a:schemeClr val="lt1"/>
                          </a:solidFill>
                          <a:latin typeface="Roboto Serif"/>
                          <a:ea typeface="Roboto Serif"/>
                          <a:cs typeface="Roboto Serif"/>
                          <a:sym typeface="Roboto Serif"/>
                        </a:rPr>
                        <a:t>Sr. No.</a:t>
                      </a:r>
                      <a:endParaRPr sz="1200">
                        <a:solidFill>
                          <a:schemeClr val="lt1"/>
                        </a:solidFill>
                        <a:latin typeface="Roboto Serif"/>
                        <a:ea typeface="Roboto Serif"/>
                        <a:cs typeface="Roboto Serif"/>
                        <a:sym typeface="Roboto Serif"/>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sz="1200">
                          <a:solidFill>
                            <a:schemeClr val="lt1"/>
                          </a:solidFill>
                          <a:latin typeface="Roboto Serif"/>
                          <a:ea typeface="Roboto Serif"/>
                          <a:cs typeface="Roboto Serif"/>
                          <a:sym typeface="Roboto Serif"/>
                        </a:rPr>
                        <a:t>Performance Metrics</a:t>
                      </a:r>
                      <a:endParaRPr sz="1200">
                        <a:solidFill>
                          <a:schemeClr val="lt1"/>
                        </a:solidFill>
                        <a:latin typeface="Roboto Serif"/>
                        <a:ea typeface="Roboto Serif"/>
                        <a:cs typeface="Roboto Serif"/>
                        <a:sym typeface="Roboto Serif"/>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3"/>
                    </a:solidFill>
                  </a:tcPr>
                </a:tc>
                <a:extLst>
                  <a:ext uri="{0D108BD9-81ED-4DB2-BD59-A6C34878D82A}">
                    <a16:rowId xmlns:a16="http://schemas.microsoft.com/office/drawing/2014/main" val="10000"/>
                  </a:ext>
                </a:extLst>
              </a:tr>
              <a:tr h="280550">
                <a:tc>
                  <a:txBody>
                    <a:bodyPr/>
                    <a:lstStyle/>
                    <a:p>
                      <a:pPr marL="0" lvl="0" indent="0" algn="ctr" rtl="0">
                        <a:spcBef>
                          <a:spcPts val="0"/>
                        </a:spcBef>
                        <a:spcAft>
                          <a:spcPts val="0"/>
                        </a:spcAft>
                        <a:buNone/>
                      </a:pPr>
                      <a:r>
                        <a:rPr lang="en" sz="1200">
                          <a:solidFill>
                            <a:schemeClr val="lt1"/>
                          </a:solidFill>
                          <a:latin typeface="Roboto Serif"/>
                          <a:ea typeface="Roboto Serif"/>
                          <a:cs typeface="Roboto Serif"/>
                          <a:sym typeface="Roboto Serif"/>
                        </a:rPr>
                        <a:t>M.P.1</a:t>
                      </a:r>
                      <a:endParaRPr sz="1200">
                        <a:solidFill>
                          <a:schemeClr val="lt1"/>
                        </a:solidFill>
                        <a:latin typeface="Roboto Serif"/>
                        <a:ea typeface="Roboto Serif"/>
                        <a:cs typeface="Roboto Serif"/>
                        <a:sym typeface="Roboto Serif"/>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r>
                        <a:rPr lang="en" sz="1200">
                          <a:solidFill>
                            <a:schemeClr val="lt1"/>
                          </a:solidFill>
                          <a:latin typeface="Roboto Serif"/>
                          <a:ea typeface="Roboto Serif"/>
                          <a:cs typeface="Roboto Serif"/>
                          <a:sym typeface="Roboto Serif"/>
                        </a:rPr>
                        <a:t>Will plan a path with </a:t>
                      </a:r>
                      <a:r>
                        <a:rPr lang="en" sz="1200">
                          <a:solidFill>
                            <a:schemeClr val="accent6"/>
                          </a:solidFill>
                          <a:latin typeface="Roboto Serif"/>
                          <a:ea typeface="Roboto Serif"/>
                          <a:cs typeface="Roboto Serif"/>
                          <a:sym typeface="Roboto Serif"/>
                        </a:rPr>
                        <a:t>cumulative deviation of &lt;= 25%</a:t>
                      </a:r>
                      <a:r>
                        <a:rPr lang="en" sz="1200">
                          <a:solidFill>
                            <a:schemeClr val="lt1"/>
                          </a:solidFill>
                          <a:latin typeface="Roboto Serif"/>
                          <a:ea typeface="Roboto Serif"/>
                          <a:cs typeface="Roboto Serif"/>
                          <a:sym typeface="Roboto Serif"/>
                        </a:rPr>
                        <a:t> from chosen latitude’s length </a:t>
                      </a:r>
                      <a:endParaRPr sz="1200">
                        <a:solidFill>
                          <a:schemeClr val="lt1"/>
                        </a:solidFill>
                        <a:latin typeface="Roboto Serif"/>
                        <a:ea typeface="Roboto Serif"/>
                        <a:cs typeface="Roboto Serif"/>
                        <a:sym typeface="Roboto Serif"/>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1"/>
                  </a:ext>
                </a:extLst>
              </a:tr>
              <a:tr h="375875">
                <a:tc>
                  <a:txBody>
                    <a:bodyPr/>
                    <a:lstStyle/>
                    <a:p>
                      <a:pPr marL="0" lvl="0" indent="0" algn="ctr" rtl="0">
                        <a:spcBef>
                          <a:spcPts val="0"/>
                        </a:spcBef>
                        <a:spcAft>
                          <a:spcPts val="0"/>
                        </a:spcAft>
                        <a:buNone/>
                      </a:pPr>
                      <a:r>
                        <a:rPr lang="en" sz="1200">
                          <a:solidFill>
                            <a:schemeClr val="lt1"/>
                          </a:solidFill>
                          <a:latin typeface="Roboto Serif"/>
                          <a:ea typeface="Roboto Serif"/>
                          <a:cs typeface="Roboto Serif"/>
                          <a:sym typeface="Roboto Serif"/>
                        </a:rPr>
                        <a:t>M.P.2</a:t>
                      </a:r>
                      <a:endParaRPr sz="1200">
                        <a:solidFill>
                          <a:schemeClr val="lt1"/>
                        </a:solidFill>
                        <a:latin typeface="Roboto Serif"/>
                        <a:ea typeface="Roboto Serif"/>
                        <a:cs typeface="Roboto Serif"/>
                        <a:sym typeface="Roboto Serif"/>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 sz="1200">
                          <a:solidFill>
                            <a:schemeClr val="lt1"/>
                          </a:solidFill>
                          <a:latin typeface="Roboto Serif"/>
                          <a:ea typeface="Roboto Serif"/>
                          <a:cs typeface="Roboto Serif"/>
                          <a:sym typeface="Roboto Serif"/>
                        </a:rPr>
                        <a:t>Will </a:t>
                      </a:r>
                      <a:r>
                        <a:rPr lang="en" sz="1200">
                          <a:solidFill>
                            <a:schemeClr val="accent6"/>
                          </a:solidFill>
                          <a:latin typeface="Roboto Serif"/>
                          <a:ea typeface="Roboto Serif"/>
                          <a:cs typeface="Roboto Serif"/>
                          <a:sym typeface="Roboto Serif"/>
                        </a:rPr>
                        <a:t>follow planned path</a:t>
                      </a:r>
                      <a:r>
                        <a:rPr lang="en" sz="1200">
                          <a:solidFill>
                            <a:schemeClr val="lt1"/>
                          </a:solidFill>
                          <a:latin typeface="Roboto Serif"/>
                          <a:ea typeface="Roboto Serif"/>
                          <a:cs typeface="Roboto Serif"/>
                          <a:sym typeface="Roboto Serif"/>
                        </a:rPr>
                        <a:t> to a maximum deviation of </a:t>
                      </a:r>
                      <a:r>
                        <a:rPr lang="en" sz="1200">
                          <a:solidFill>
                            <a:schemeClr val="accent6"/>
                          </a:solidFill>
                          <a:latin typeface="Roboto Serif"/>
                          <a:ea typeface="Roboto Serif"/>
                          <a:cs typeface="Roboto Serif"/>
                          <a:sym typeface="Roboto Serif"/>
                        </a:rPr>
                        <a:t>10%</a:t>
                      </a:r>
                      <a:endParaRPr sz="1200">
                        <a:solidFill>
                          <a:schemeClr val="lt1"/>
                        </a:solidFill>
                        <a:latin typeface="Roboto Serif"/>
                        <a:ea typeface="Roboto Serif"/>
                        <a:cs typeface="Roboto Serif"/>
                        <a:sym typeface="Roboto Serif"/>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2"/>
                  </a:ext>
                </a:extLst>
              </a:tr>
              <a:tr h="280550">
                <a:tc>
                  <a:txBody>
                    <a:bodyPr/>
                    <a:lstStyle/>
                    <a:p>
                      <a:pPr marL="0" lvl="0" indent="0" algn="ctr" rtl="0">
                        <a:spcBef>
                          <a:spcPts val="0"/>
                        </a:spcBef>
                        <a:spcAft>
                          <a:spcPts val="0"/>
                        </a:spcAft>
                        <a:buNone/>
                      </a:pPr>
                      <a:r>
                        <a:rPr lang="en" sz="1200">
                          <a:solidFill>
                            <a:schemeClr val="lt1"/>
                          </a:solidFill>
                          <a:latin typeface="Roboto Serif"/>
                          <a:ea typeface="Roboto Serif"/>
                          <a:cs typeface="Roboto Serif"/>
                          <a:sym typeface="Roboto Serif"/>
                        </a:rPr>
                        <a:t>M.P.3</a:t>
                      </a:r>
                      <a:endParaRPr sz="1200">
                        <a:solidFill>
                          <a:schemeClr val="lt1"/>
                        </a:solidFill>
                        <a:latin typeface="Roboto Serif"/>
                        <a:ea typeface="Roboto Serif"/>
                        <a:cs typeface="Roboto Serif"/>
                        <a:sym typeface="Roboto Serif"/>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r>
                        <a:rPr lang="en" sz="1200">
                          <a:solidFill>
                            <a:schemeClr val="lt1"/>
                          </a:solidFill>
                          <a:latin typeface="Roboto Serif"/>
                          <a:ea typeface="Roboto Serif"/>
                          <a:cs typeface="Roboto Serif"/>
                          <a:sym typeface="Roboto Serif"/>
                        </a:rPr>
                        <a:t>Will </a:t>
                      </a:r>
                      <a:r>
                        <a:rPr lang="en" sz="1200">
                          <a:solidFill>
                            <a:schemeClr val="accent6"/>
                          </a:solidFill>
                          <a:latin typeface="Roboto Serif"/>
                          <a:ea typeface="Roboto Serif"/>
                          <a:cs typeface="Roboto Serif"/>
                          <a:sym typeface="Roboto Serif"/>
                        </a:rPr>
                        <a:t>climb gradients up to 15°</a:t>
                      </a:r>
                      <a:r>
                        <a:rPr lang="en" sz="1200">
                          <a:solidFill>
                            <a:schemeClr val="lt1"/>
                          </a:solidFill>
                          <a:latin typeface="Roboto Serif"/>
                          <a:ea typeface="Roboto Serif"/>
                          <a:cs typeface="Roboto Serif"/>
                          <a:sym typeface="Roboto Serif"/>
                        </a:rPr>
                        <a:t> and have a </a:t>
                      </a:r>
                      <a:r>
                        <a:rPr lang="en" sz="1200">
                          <a:solidFill>
                            <a:schemeClr val="accent6"/>
                          </a:solidFill>
                          <a:latin typeface="Roboto Serif"/>
                          <a:ea typeface="Roboto Serif"/>
                          <a:cs typeface="Roboto Serif"/>
                          <a:sym typeface="Roboto Serif"/>
                        </a:rPr>
                        <a:t>contact pressure</a:t>
                      </a:r>
                      <a:r>
                        <a:rPr lang="en" sz="1200">
                          <a:solidFill>
                            <a:schemeClr val="lt1"/>
                          </a:solidFill>
                          <a:latin typeface="Roboto Serif"/>
                          <a:ea typeface="Roboto Serif"/>
                          <a:cs typeface="Roboto Serif"/>
                          <a:sym typeface="Roboto Serif"/>
                        </a:rPr>
                        <a:t> </a:t>
                      </a:r>
                      <a:r>
                        <a:rPr lang="en" sz="1200">
                          <a:solidFill>
                            <a:schemeClr val="accent6"/>
                          </a:solidFill>
                          <a:latin typeface="Roboto Serif"/>
                          <a:ea typeface="Roboto Serif"/>
                          <a:cs typeface="Roboto Serif"/>
                          <a:sym typeface="Roboto Serif"/>
                        </a:rPr>
                        <a:t>of less than 1.5 kPa</a:t>
                      </a:r>
                      <a:r>
                        <a:rPr lang="en" sz="1200">
                          <a:solidFill>
                            <a:schemeClr val="lt1"/>
                          </a:solidFill>
                          <a:latin typeface="Roboto Serif"/>
                          <a:ea typeface="Roboto Serif"/>
                          <a:cs typeface="Roboto Serif"/>
                          <a:sym typeface="Roboto Serif"/>
                        </a:rPr>
                        <a:t> </a:t>
                      </a:r>
                      <a:endParaRPr sz="1200">
                        <a:solidFill>
                          <a:schemeClr val="accent6"/>
                        </a:solidFill>
                        <a:latin typeface="Roboto Serif"/>
                        <a:ea typeface="Roboto Serif"/>
                        <a:cs typeface="Roboto Serif"/>
                        <a:sym typeface="Roboto Serif"/>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3"/>
                  </a:ext>
                </a:extLst>
              </a:tr>
              <a:tr h="346525">
                <a:tc>
                  <a:txBody>
                    <a:bodyPr/>
                    <a:lstStyle/>
                    <a:p>
                      <a:pPr marL="0" lvl="0" indent="0" algn="ctr" rtl="0">
                        <a:spcBef>
                          <a:spcPts val="0"/>
                        </a:spcBef>
                        <a:spcAft>
                          <a:spcPts val="0"/>
                        </a:spcAft>
                        <a:buNone/>
                      </a:pPr>
                      <a:r>
                        <a:rPr lang="en" sz="1200">
                          <a:solidFill>
                            <a:schemeClr val="lt1"/>
                          </a:solidFill>
                          <a:latin typeface="Roboto Serif"/>
                          <a:ea typeface="Roboto Serif"/>
                          <a:cs typeface="Roboto Serif"/>
                          <a:sym typeface="Roboto Serif"/>
                        </a:rPr>
                        <a:t>M.P.4</a:t>
                      </a:r>
                      <a:endParaRPr sz="1200">
                        <a:solidFill>
                          <a:schemeClr val="lt1"/>
                        </a:solidFill>
                        <a:latin typeface="Roboto Serif"/>
                        <a:ea typeface="Roboto Serif"/>
                        <a:cs typeface="Roboto Serif"/>
                        <a:sym typeface="Roboto Serif"/>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r>
                        <a:rPr lang="en" sz="1200">
                          <a:solidFill>
                            <a:schemeClr val="lt1"/>
                          </a:solidFill>
                          <a:latin typeface="Roboto Serif"/>
                          <a:ea typeface="Roboto Serif"/>
                          <a:cs typeface="Roboto Serif"/>
                          <a:sym typeface="Roboto Serif"/>
                        </a:rPr>
                        <a:t>Will </a:t>
                      </a:r>
                      <a:r>
                        <a:rPr lang="en" sz="1200">
                          <a:solidFill>
                            <a:schemeClr val="accent6"/>
                          </a:solidFill>
                          <a:latin typeface="Roboto Serif"/>
                          <a:ea typeface="Roboto Serif"/>
                          <a:cs typeface="Roboto Serif"/>
                          <a:sym typeface="Roboto Serif"/>
                        </a:rPr>
                        <a:t>avoid craters &gt;= 0.5 metres</a:t>
                      </a:r>
                      <a:r>
                        <a:rPr lang="en" sz="1200">
                          <a:solidFill>
                            <a:schemeClr val="lt1"/>
                          </a:solidFill>
                          <a:latin typeface="Roboto Serif"/>
                          <a:ea typeface="Roboto Serif"/>
                          <a:cs typeface="Roboto Serif"/>
                          <a:sym typeface="Roboto Serif"/>
                        </a:rPr>
                        <a:t> and </a:t>
                      </a:r>
                      <a:r>
                        <a:rPr lang="en" sz="1200">
                          <a:solidFill>
                            <a:schemeClr val="accent6"/>
                          </a:solidFill>
                          <a:latin typeface="Roboto Serif"/>
                          <a:ea typeface="Roboto Serif"/>
                          <a:cs typeface="Roboto Serif"/>
                          <a:sym typeface="Roboto Serif"/>
                        </a:rPr>
                        <a:t>avoid slopes &gt;= 15°</a:t>
                      </a:r>
                      <a:endParaRPr sz="1200">
                        <a:solidFill>
                          <a:schemeClr val="accent6"/>
                        </a:solidFill>
                        <a:latin typeface="Roboto Serif"/>
                        <a:ea typeface="Roboto Serif"/>
                        <a:cs typeface="Roboto Serif"/>
                        <a:sym typeface="Roboto Serif"/>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4"/>
                  </a:ext>
                </a:extLst>
              </a:tr>
              <a:tr h="366525">
                <a:tc>
                  <a:txBody>
                    <a:bodyPr/>
                    <a:lstStyle/>
                    <a:p>
                      <a:pPr marL="0" lvl="0" indent="0" algn="ctr" rtl="0">
                        <a:spcBef>
                          <a:spcPts val="0"/>
                        </a:spcBef>
                        <a:spcAft>
                          <a:spcPts val="0"/>
                        </a:spcAft>
                        <a:buNone/>
                      </a:pPr>
                      <a:r>
                        <a:rPr lang="en" sz="1200">
                          <a:solidFill>
                            <a:schemeClr val="lt1"/>
                          </a:solidFill>
                          <a:latin typeface="Roboto Serif"/>
                          <a:ea typeface="Roboto Serif"/>
                          <a:cs typeface="Roboto Serif"/>
                          <a:sym typeface="Roboto Serif"/>
                        </a:rPr>
                        <a:t>M.P.5</a:t>
                      </a:r>
                      <a:endParaRPr sz="1200">
                        <a:solidFill>
                          <a:schemeClr val="lt1"/>
                        </a:solidFill>
                        <a:latin typeface="Roboto Serif"/>
                        <a:ea typeface="Roboto Serif"/>
                        <a:cs typeface="Roboto Serif"/>
                        <a:sym typeface="Roboto Serif"/>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 sz="1200">
                          <a:solidFill>
                            <a:schemeClr val="lt1"/>
                          </a:solidFill>
                          <a:latin typeface="Roboto Serif"/>
                          <a:ea typeface="Roboto Serif"/>
                          <a:cs typeface="Roboto Serif"/>
                          <a:sym typeface="Roboto Serif"/>
                        </a:rPr>
                        <a:t>Will fill craters of </a:t>
                      </a:r>
                      <a:r>
                        <a:rPr lang="en" sz="1200">
                          <a:solidFill>
                            <a:schemeClr val="accent6"/>
                          </a:solidFill>
                          <a:latin typeface="Roboto Serif"/>
                          <a:ea typeface="Roboto Serif"/>
                          <a:cs typeface="Roboto Serif"/>
                          <a:sym typeface="Roboto Serif"/>
                        </a:rPr>
                        <a:t>up to 0.5 meters</a:t>
                      </a:r>
                      <a:r>
                        <a:rPr lang="en" sz="1200">
                          <a:solidFill>
                            <a:schemeClr val="lt1"/>
                          </a:solidFill>
                          <a:latin typeface="Roboto Serif"/>
                          <a:ea typeface="Roboto Serif"/>
                          <a:cs typeface="Roboto Serif"/>
                          <a:sym typeface="Roboto Serif"/>
                        </a:rPr>
                        <a:t> in diameter and </a:t>
                      </a:r>
                      <a:r>
                        <a:rPr lang="en" sz="1200">
                          <a:solidFill>
                            <a:schemeClr val="accent6"/>
                          </a:solidFill>
                          <a:latin typeface="Roboto Serif"/>
                          <a:ea typeface="Roboto Serif"/>
                          <a:cs typeface="Roboto Serif"/>
                          <a:sym typeface="Roboto Serif"/>
                        </a:rPr>
                        <a:t>0.1m</a:t>
                      </a:r>
                      <a:r>
                        <a:rPr lang="en" sz="1200">
                          <a:solidFill>
                            <a:schemeClr val="lt1"/>
                          </a:solidFill>
                          <a:latin typeface="Roboto Serif"/>
                          <a:ea typeface="Roboto Serif"/>
                          <a:cs typeface="Roboto Serif"/>
                          <a:sym typeface="Roboto Serif"/>
                        </a:rPr>
                        <a:t> in depth</a:t>
                      </a:r>
                      <a:endParaRPr sz="1200">
                        <a:solidFill>
                          <a:schemeClr val="accent6"/>
                        </a:solidFill>
                        <a:latin typeface="Roboto Serif"/>
                        <a:ea typeface="Roboto Serif"/>
                        <a:cs typeface="Roboto Serif"/>
                        <a:sym typeface="Roboto Serif"/>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5"/>
                  </a:ext>
                </a:extLst>
              </a:tr>
              <a:tr h="280550">
                <a:tc>
                  <a:txBody>
                    <a:bodyPr/>
                    <a:lstStyle/>
                    <a:p>
                      <a:pPr marL="0" lvl="0" indent="0" algn="ctr" rtl="0">
                        <a:spcBef>
                          <a:spcPts val="0"/>
                        </a:spcBef>
                        <a:spcAft>
                          <a:spcPts val="0"/>
                        </a:spcAft>
                        <a:buNone/>
                      </a:pPr>
                      <a:r>
                        <a:rPr lang="en" sz="1200">
                          <a:solidFill>
                            <a:schemeClr val="lt1"/>
                          </a:solidFill>
                          <a:latin typeface="Roboto Serif"/>
                          <a:ea typeface="Roboto Serif"/>
                          <a:cs typeface="Roboto Serif"/>
                          <a:sym typeface="Roboto Serif"/>
                        </a:rPr>
                        <a:t>M.P.6</a:t>
                      </a:r>
                      <a:endParaRPr sz="1200">
                        <a:solidFill>
                          <a:schemeClr val="lt1"/>
                        </a:solidFill>
                        <a:latin typeface="Roboto Serif"/>
                        <a:ea typeface="Roboto Serif"/>
                        <a:cs typeface="Roboto Serif"/>
                        <a:sym typeface="Roboto Serif"/>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r>
                        <a:rPr lang="en" sz="1200">
                          <a:solidFill>
                            <a:schemeClr val="lt1"/>
                          </a:solidFill>
                          <a:latin typeface="Roboto Serif"/>
                          <a:ea typeface="Roboto Serif"/>
                          <a:cs typeface="Roboto Serif"/>
                          <a:sym typeface="Roboto Serif"/>
                        </a:rPr>
                        <a:t>Will groom the trail to have a </a:t>
                      </a:r>
                      <a:r>
                        <a:rPr lang="en" sz="1200">
                          <a:solidFill>
                            <a:schemeClr val="accent6"/>
                          </a:solidFill>
                          <a:latin typeface="Roboto Serif"/>
                          <a:ea typeface="Roboto Serif"/>
                          <a:cs typeface="Roboto Serif"/>
                          <a:sym typeface="Roboto Serif"/>
                        </a:rPr>
                        <a:t>maximum traversal slope of 5°</a:t>
                      </a:r>
                      <a:endParaRPr sz="1200">
                        <a:solidFill>
                          <a:schemeClr val="accent6"/>
                        </a:solidFill>
                        <a:latin typeface="Roboto Serif"/>
                        <a:ea typeface="Roboto Serif"/>
                        <a:cs typeface="Roboto Serif"/>
                        <a:sym typeface="Roboto Serif"/>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sp>
        <p:nvSpPr>
          <p:cNvPr id="223" name="Google Shape;223;p3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lt1"/>
                </a:solidFill>
              </a:rPr>
              <a:t>11</a:t>
            </a:fld>
            <a:endParaRPr>
              <a:solidFill>
                <a:schemeClr val="lt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36"/>
          <p:cNvSpPr txBox="1">
            <a:spLocks noGrp="1"/>
          </p:cNvSpPr>
          <p:nvPr>
            <p:ph type="title"/>
          </p:nvPr>
        </p:nvSpPr>
        <p:spPr>
          <a:xfrm>
            <a:off x="310388" y="153625"/>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b="1">
                <a:solidFill>
                  <a:schemeClr val="lt1"/>
                </a:solidFill>
                <a:latin typeface="Roboto Serif"/>
                <a:ea typeface="Roboto Serif"/>
                <a:cs typeface="Roboto Serif"/>
                <a:sym typeface="Roboto Serif"/>
              </a:rPr>
              <a:t>Functional Architecture</a:t>
            </a:r>
            <a:endParaRPr b="1">
              <a:solidFill>
                <a:schemeClr val="lt1"/>
              </a:solidFill>
              <a:latin typeface="Roboto Serif"/>
              <a:ea typeface="Roboto Serif"/>
              <a:cs typeface="Roboto Serif"/>
              <a:sym typeface="Roboto Serif"/>
            </a:endParaRPr>
          </a:p>
        </p:txBody>
      </p:sp>
      <p:sp>
        <p:nvSpPr>
          <p:cNvPr id="229" name="Google Shape;229;p3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lt1"/>
                </a:solidFill>
              </a:rPr>
              <a:t>12</a:t>
            </a:fld>
            <a:endParaRPr>
              <a:solidFill>
                <a:schemeClr val="lt1"/>
              </a:solidFill>
            </a:endParaRPr>
          </a:p>
        </p:txBody>
      </p:sp>
      <p:pic>
        <p:nvPicPr>
          <p:cNvPr id="230" name="Google Shape;230;p36"/>
          <p:cNvPicPr preferRelativeResize="0"/>
          <p:nvPr/>
        </p:nvPicPr>
        <p:blipFill>
          <a:blip r:embed="rId3">
            <a:alphaModFix/>
          </a:blip>
          <a:stretch>
            <a:fillRect/>
          </a:stretch>
        </p:blipFill>
        <p:spPr>
          <a:xfrm>
            <a:off x="1267675" y="726325"/>
            <a:ext cx="6608661" cy="411237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37"/>
          <p:cNvSpPr txBox="1">
            <a:spLocks noGrp="1"/>
          </p:cNvSpPr>
          <p:nvPr>
            <p:ph type="title"/>
          </p:nvPr>
        </p:nvSpPr>
        <p:spPr>
          <a:xfrm>
            <a:off x="354475" y="0"/>
            <a:ext cx="8520600" cy="572700"/>
          </a:xfrm>
          <a:prstGeom prst="rect">
            <a:avLst/>
          </a:prstGeom>
        </p:spPr>
        <p:txBody>
          <a:bodyPr spcFirstLastPara="1" wrap="square" lIns="91425" tIns="91425" rIns="91425" bIns="91425" anchor="t" anchorCtr="0">
            <a:normAutofit fontScale="90000"/>
          </a:bodyPr>
          <a:lstStyle/>
          <a:p>
            <a:pPr marL="0" marR="0" lvl="0" indent="0" algn="ctr" rtl="0">
              <a:lnSpc>
                <a:spcPct val="100000"/>
              </a:lnSpc>
              <a:spcBef>
                <a:spcPts val="0"/>
              </a:spcBef>
              <a:spcAft>
                <a:spcPts val="0"/>
              </a:spcAft>
              <a:buNone/>
            </a:pPr>
            <a:r>
              <a:rPr lang="en" b="1">
                <a:solidFill>
                  <a:schemeClr val="lt1"/>
                </a:solidFill>
                <a:latin typeface="Roboto Serif"/>
                <a:ea typeface="Roboto Serif"/>
                <a:cs typeface="Roboto Serif"/>
                <a:sym typeface="Roboto Serif"/>
              </a:rPr>
              <a:t>Cyber-Physical Architecture</a:t>
            </a:r>
            <a:endParaRPr b="1">
              <a:solidFill>
                <a:schemeClr val="lt1"/>
              </a:solidFill>
              <a:latin typeface="Roboto Serif"/>
              <a:ea typeface="Roboto Serif"/>
              <a:cs typeface="Roboto Serif"/>
              <a:sym typeface="Roboto Serif"/>
            </a:endParaRPr>
          </a:p>
        </p:txBody>
      </p:sp>
      <p:sp>
        <p:nvSpPr>
          <p:cNvPr id="236" name="Google Shape;236;p3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sp>
        <p:nvSpPr>
          <p:cNvPr id="237" name="Google Shape;237;p3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lt1"/>
                </a:solidFill>
              </a:rPr>
              <a:t>13</a:t>
            </a:fld>
            <a:endParaRPr>
              <a:solidFill>
                <a:schemeClr val="lt1"/>
              </a:solidFill>
            </a:endParaRPr>
          </a:p>
        </p:txBody>
      </p:sp>
      <p:pic>
        <p:nvPicPr>
          <p:cNvPr id="238" name="Google Shape;238;p37"/>
          <p:cNvPicPr preferRelativeResize="0"/>
          <p:nvPr/>
        </p:nvPicPr>
        <p:blipFill>
          <a:blip r:embed="rId3">
            <a:alphaModFix/>
          </a:blip>
          <a:stretch>
            <a:fillRect/>
          </a:stretch>
        </p:blipFill>
        <p:spPr>
          <a:xfrm>
            <a:off x="638062" y="401900"/>
            <a:ext cx="7867873" cy="483675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Google Shape;243;p38"/>
          <p:cNvSpPr txBox="1">
            <a:spLocks noGrp="1"/>
          </p:cNvSpPr>
          <p:nvPr>
            <p:ph type="title"/>
          </p:nvPr>
        </p:nvSpPr>
        <p:spPr>
          <a:xfrm>
            <a:off x="354475" y="0"/>
            <a:ext cx="8520600" cy="572700"/>
          </a:xfrm>
          <a:prstGeom prst="rect">
            <a:avLst/>
          </a:prstGeom>
        </p:spPr>
        <p:txBody>
          <a:bodyPr spcFirstLastPara="1" wrap="square" lIns="91425" tIns="91425" rIns="91425" bIns="91425" anchor="t" anchorCtr="0">
            <a:normAutofit fontScale="90000"/>
          </a:bodyPr>
          <a:lstStyle/>
          <a:p>
            <a:pPr marL="0" marR="0" lvl="0" indent="0" algn="ctr" rtl="0">
              <a:lnSpc>
                <a:spcPct val="100000"/>
              </a:lnSpc>
              <a:spcBef>
                <a:spcPts val="0"/>
              </a:spcBef>
              <a:spcAft>
                <a:spcPts val="0"/>
              </a:spcAft>
              <a:buNone/>
            </a:pPr>
            <a:r>
              <a:rPr lang="en" b="1">
                <a:solidFill>
                  <a:schemeClr val="lt1"/>
                </a:solidFill>
                <a:latin typeface="Roboto Serif"/>
                <a:ea typeface="Roboto Serif"/>
                <a:cs typeface="Roboto Serif"/>
                <a:sym typeface="Roboto Serif"/>
              </a:rPr>
              <a:t>Cyber-Physical Architecture</a:t>
            </a:r>
            <a:endParaRPr b="1">
              <a:solidFill>
                <a:schemeClr val="lt1"/>
              </a:solidFill>
              <a:latin typeface="Roboto Serif"/>
              <a:ea typeface="Roboto Serif"/>
              <a:cs typeface="Roboto Serif"/>
              <a:sym typeface="Roboto Serif"/>
            </a:endParaRPr>
          </a:p>
        </p:txBody>
      </p:sp>
      <p:pic>
        <p:nvPicPr>
          <p:cNvPr id="244" name="Google Shape;244;p38"/>
          <p:cNvPicPr preferRelativeResize="0"/>
          <p:nvPr/>
        </p:nvPicPr>
        <p:blipFill>
          <a:blip r:embed="rId3">
            <a:alphaModFix/>
          </a:blip>
          <a:stretch>
            <a:fillRect/>
          </a:stretch>
        </p:blipFill>
        <p:spPr>
          <a:xfrm>
            <a:off x="2388900" y="4207175"/>
            <a:ext cx="4366196" cy="572700"/>
          </a:xfrm>
          <a:prstGeom prst="rect">
            <a:avLst/>
          </a:prstGeom>
          <a:noFill/>
          <a:ln>
            <a:noFill/>
          </a:ln>
        </p:spPr>
      </p:pic>
      <p:sp>
        <p:nvSpPr>
          <p:cNvPr id="245" name="Google Shape;245;p3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lt1"/>
                </a:solidFill>
              </a:rPr>
              <a:t>14</a:t>
            </a:fld>
            <a:endParaRPr>
              <a:solidFill>
                <a:schemeClr val="lt1"/>
              </a:solidFill>
            </a:endParaRPr>
          </a:p>
        </p:txBody>
      </p:sp>
      <p:pic>
        <p:nvPicPr>
          <p:cNvPr id="246" name="Google Shape;246;p38"/>
          <p:cNvPicPr preferRelativeResize="0"/>
          <p:nvPr/>
        </p:nvPicPr>
        <p:blipFill>
          <a:blip r:embed="rId4">
            <a:alphaModFix/>
          </a:blip>
          <a:stretch>
            <a:fillRect/>
          </a:stretch>
        </p:blipFill>
        <p:spPr>
          <a:xfrm>
            <a:off x="69050" y="807250"/>
            <a:ext cx="9395302" cy="321587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p39"/>
          <p:cNvSpPr txBox="1">
            <a:spLocks noGrp="1"/>
          </p:cNvSpPr>
          <p:nvPr>
            <p:ph type="title"/>
          </p:nvPr>
        </p:nvSpPr>
        <p:spPr>
          <a:xfrm>
            <a:off x="354475" y="0"/>
            <a:ext cx="8520600" cy="572700"/>
          </a:xfrm>
          <a:prstGeom prst="rect">
            <a:avLst/>
          </a:prstGeom>
        </p:spPr>
        <p:txBody>
          <a:bodyPr spcFirstLastPara="1" wrap="square" lIns="91425" tIns="91425" rIns="91425" bIns="91425" anchor="t" anchorCtr="0">
            <a:normAutofit fontScale="90000"/>
          </a:bodyPr>
          <a:lstStyle/>
          <a:p>
            <a:pPr marL="0" marR="0" lvl="0" indent="0" algn="ctr" rtl="0">
              <a:lnSpc>
                <a:spcPct val="100000"/>
              </a:lnSpc>
              <a:spcBef>
                <a:spcPts val="0"/>
              </a:spcBef>
              <a:spcAft>
                <a:spcPts val="0"/>
              </a:spcAft>
              <a:buNone/>
            </a:pPr>
            <a:r>
              <a:rPr lang="en" b="1">
                <a:solidFill>
                  <a:schemeClr val="lt1"/>
                </a:solidFill>
                <a:latin typeface="Roboto Serif"/>
                <a:ea typeface="Roboto Serif"/>
                <a:cs typeface="Roboto Serif"/>
                <a:sym typeface="Roboto Serif"/>
              </a:rPr>
              <a:t>Cyber-Physical Architecture</a:t>
            </a:r>
            <a:endParaRPr b="1">
              <a:solidFill>
                <a:schemeClr val="lt1"/>
              </a:solidFill>
              <a:latin typeface="Roboto Serif"/>
              <a:ea typeface="Roboto Serif"/>
              <a:cs typeface="Roboto Serif"/>
              <a:sym typeface="Roboto Serif"/>
            </a:endParaRPr>
          </a:p>
        </p:txBody>
      </p:sp>
      <p:pic>
        <p:nvPicPr>
          <p:cNvPr id="252" name="Google Shape;252;p39"/>
          <p:cNvPicPr preferRelativeResize="0"/>
          <p:nvPr/>
        </p:nvPicPr>
        <p:blipFill>
          <a:blip r:embed="rId3">
            <a:alphaModFix/>
          </a:blip>
          <a:stretch>
            <a:fillRect/>
          </a:stretch>
        </p:blipFill>
        <p:spPr>
          <a:xfrm>
            <a:off x="2388900" y="3778525"/>
            <a:ext cx="4366196" cy="572700"/>
          </a:xfrm>
          <a:prstGeom prst="rect">
            <a:avLst/>
          </a:prstGeom>
          <a:noFill/>
          <a:ln>
            <a:noFill/>
          </a:ln>
        </p:spPr>
      </p:pic>
      <p:sp>
        <p:nvSpPr>
          <p:cNvPr id="253" name="Google Shape;253;p3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lt1"/>
                </a:solidFill>
              </a:rPr>
              <a:t>15</a:t>
            </a:fld>
            <a:endParaRPr>
              <a:solidFill>
                <a:schemeClr val="lt1"/>
              </a:solidFill>
            </a:endParaRPr>
          </a:p>
        </p:txBody>
      </p:sp>
      <p:pic>
        <p:nvPicPr>
          <p:cNvPr id="254" name="Google Shape;254;p39"/>
          <p:cNvPicPr preferRelativeResize="0"/>
          <p:nvPr/>
        </p:nvPicPr>
        <p:blipFill>
          <a:blip r:embed="rId4">
            <a:alphaModFix/>
          </a:blip>
          <a:stretch>
            <a:fillRect/>
          </a:stretch>
        </p:blipFill>
        <p:spPr>
          <a:xfrm>
            <a:off x="38100" y="1466775"/>
            <a:ext cx="9426176" cy="18824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p4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16</a:t>
            </a:fld>
            <a:endParaRPr/>
          </a:p>
        </p:txBody>
      </p:sp>
      <p:sp>
        <p:nvSpPr>
          <p:cNvPr id="260" name="Google Shape;260;p40"/>
          <p:cNvSpPr txBox="1">
            <a:spLocks noGrp="1"/>
          </p:cNvSpPr>
          <p:nvPr>
            <p:ph type="title"/>
          </p:nvPr>
        </p:nvSpPr>
        <p:spPr>
          <a:xfrm>
            <a:off x="311700" y="2285400"/>
            <a:ext cx="8520600" cy="572700"/>
          </a:xfrm>
          <a:prstGeom prst="rect">
            <a:avLst/>
          </a:prstGeom>
        </p:spPr>
        <p:txBody>
          <a:bodyPr spcFirstLastPara="1" wrap="square" lIns="91425" tIns="91425" rIns="91425" bIns="91425" anchor="t" anchorCtr="0">
            <a:noAutofit/>
          </a:bodyPr>
          <a:lstStyle/>
          <a:p>
            <a:pPr marL="0" marR="0" lvl="0" indent="0" algn="ctr" rtl="0">
              <a:lnSpc>
                <a:spcPct val="100000"/>
              </a:lnSpc>
              <a:spcBef>
                <a:spcPts val="0"/>
              </a:spcBef>
              <a:spcAft>
                <a:spcPts val="0"/>
              </a:spcAft>
              <a:buSzPts val="990"/>
              <a:buNone/>
            </a:pPr>
            <a:r>
              <a:rPr lang="en" sz="4220" b="1">
                <a:solidFill>
                  <a:srgbClr val="FFD700"/>
                </a:solidFill>
                <a:latin typeface="Roboto Serif"/>
                <a:ea typeface="Roboto Serif"/>
                <a:cs typeface="Roboto Serif"/>
                <a:sym typeface="Roboto Serif"/>
              </a:rPr>
              <a:t>Current System Status</a:t>
            </a:r>
            <a:endParaRPr sz="4220" b="1">
              <a:solidFill>
                <a:srgbClr val="FFD700"/>
              </a:solidFill>
              <a:latin typeface="Roboto Serif"/>
              <a:ea typeface="Roboto Serif"/>
              <a:cs typeface="Roboto Serif"/>
              <a:sym typeface="Roboto Serif"/>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41"/>
          <p:cNvSpPr txBox="1">
            <a:spLocks noGrp="1"/>
          </p:cNvSpPr>
          <p:nvPr>
            <p:ph type="title"/>
          </p:nvPr>
        </p:nvSpPr>
        <p:spPr>
          <a:xfrm>
            <a:off x="311700" y="64025"/>
            <a:ext cx="85206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SzPts val="990"/>
              <a:buNone/>
            </a:pPr>
            <a:r>
              <a:rPr lang="en" sz="2120" b="1">
                <a:solidFill>
                  <a:schemeClr val="lt1"/>
                </a:solidFill>
                <a:latin typeface="Roboto Serif"/>
                <a:ea typeface="Roboto Serif"/>
                <a:cs typeface="Roboto Serif"/>
                <a:sym typeface="Roboto Serif"/>
              </a:rPr>
              <a:t>Targeted Requirements in Spring</a:t>
            </a:r>
            <a:endParaRPr sz="2120" b="1">
              <a:solidFill>
                <a:schemeClr val="lt1"/>
              </a:solidFill>
              <a:latin typeface="Roboto Serif"/>
              <a:ea typeface="Roboto Serif"/>
              <a:cs typeface="Roboto Serif"/>
              <a:sym typeface="Roboto Serif"/>
            </a:endParaRPr>
          </a:p>
        </p:txBody>
      </p:sp>
      <p:sp>
        <p:nvSpPr>
          <p:cNvPr id="266" name="Google Shape;266;p4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17</a:t>
            </a:fld>
            <a:endParaRPr/>
          </a:p>
        </p:txBody>
      </p:sp>
      <p:graphicFrame>
        <p:nvGraphicFramePr>
          <p:cNvPr id="267" name="Google Shape;267;p41"/>
          <p:cNvGraphicFramePr/>
          <p:nvPr/>
        </p:nvGraphicFramePr>
        <p:xfrm>
          <a:off x="311700" y="537775"/>
          <a:ext cx="8520600" cy="4402260"/>
        </p:xfrm>
        <a:graphic>
          <a:graphicData uri="http://schemas.openxmlformats.org/drawingml/2006/table">
            <a:tbl>
              <a:tblPr>
                <a:noFill/>
                <a:tableStyleId>{73F11E69-B451-4BF1-B217-0C6D06C35509}</a:tableStyleId>
              </a:tblPr>
              <a:tblGrid>
                <a:gridCol w="1514225">
                  <a:extLst>
                    <a:ext uri="{9D8B030D-6E8A-4147-A177-3AD203B41FA5}">
                      <a16:colId xmlns:a16="http://schemas.microsoft.com/office/drawing/2014/main" val="20000"/>
                    </a:ext>
                  </a:extLst>
                </a:gridCol>
                <a:gridCol w="5192725">
                  <a:extLst>
                    <a:ext uri="{9D8B030D-6E8A-4147-A177-3AD203B41FA5}">
                      <a16:colId xmlns:a16="http://schemas.microsoft.com/office/drawing/2014/main" val="20001"/>
                    </a:ext>
                  </a:extLst>
                </a:gridCol>
                <a:gridCol w="1813650">
                  <a:extLst>
                    <a:ext uri="{9D8B030D-6E8A-4147-A177-3AD203B41FA5}">
                      <a16:colId xmlns:a16="http://schemas.microsoft.com/office/drawing/2014/main" val="20002"/>
                    </a:ext>
                  </a:extLst>
                </a:gridCol>
              </a:tblGrid>
              <a:tr h="454325">
                <a:tc>
                  <a:txBody>
                    <a:bodyPr/>
                    <a:lstStyle/>
                    <a:p>
                      <a:pPr marL="0" marR="0" lvl="0" indent="0" algn="ctr" rtl="0">
                        <a:lnSpc>
                          <a:spcPct val="100000"/>
                        </a:lnSpc>
                        <a:spcBef>
                          <a:spcPts val="0"/>
                        </a:spcBef>
                        <a:spcAft>
                          <a:spcPts val="0"/>
                        </a:spcAft>
                        <a:buNone/>
                      </a:pPr>
                      <a:r>
                        <a:rPr lang="en" sz="1300" b="1">
                          <a:solidFill>
                            <a:schemeClr val="lt1"/>
                          </a:solidFill>
                          <a:latin typeface="Roboto Serif"/>
                          <a:ea typeface="Roboto Serif"/>
                          <a:cs typeface="Roboto Serif"/>
                          <a:sym typeface="Roboto Serif"/>
                        </a:rPr>
                        <a:t>Requirement</a:t>
                      </a:r>
                      <a:endParaRPr sz="1300" b="1">
                        <a:solidFill>
                          <a:schemeClr val="lt1"/>
                        </a:solidFill>
                        <a:latin typeface="Roboto Serif"/>
                        <a:ea typeface="Roboto Serif"/>
                        <a:cs typeface="Roboto Serif"/>
                        <a:sym typeface="Roboto Serif"/>
                      </a:endParaRPr>
                    </a:p>
                  </a:txBody>
                  <a:tcPr marL="91425" marR="91425" marT="91425" marB="91425" anchor="ctr">
                    <a:solidFill>
                      <a:srgbClr val="4A86E8"/>
                    </a:solidFill>
                  </a:tcPr>
                </a:tc>
                <a:tc>
                  <a:txBody>
                    <a:bodyPr/>
                    <a:lstStyle/>
                    <a:p>
                      <a:pPr marL="0" marR="0" lvl="0" indent="0" algn="ctr" rtl="0">
                        <a:lnSpc>
                          <a:spcPct val="100000"/>
                        </a:lnSpc>
                        <a:spcBef>
                          <a:spcPts val="0"/>
                        </a:spcBef>
                        <a:spcAft>
                          <a:spcPts val="0"/>
                        </a:spcAft>
                        <a:buNone/>
                      </a:pPr>
                      <a:r>
                        <a:rPr lang="en" sz="1300" b="1">
                          <a:solidFill>
                            <a:schemeClr val="lt1"/>
                          </a:solidFill>
                          <a:latin typeface="Roboto Serif"/>
                          <a:ea typeface="Roboto Serif"/>
                          <a:cs typeface="Roboto Serif"/>
                          <a:sym typeface="Roboto Serif"/>
                        </a:rPr>
                        <a:t>Description</a:t>
                      </a:r>
                      <a:endParaRPr sz="1300" b="1">
                        <a:solidFill>
                          <a:schemeClr val="lt1"/>
                        </a:solidFill>
                        <a:latin typeface="Roboto Serif"/>
                        <a:ea typeface="Roboto Serif"/>
                        <a:cs typeface="Roboto Serif"/>
                        <a:sym typeface="Roboto Serif"/>
                      </a:endParaRPr>
                    </a:p>
                  </a:txBody>
                  <a:tcPr marL="91425" marR="91425" marT="91425" marB="91425" anchor="ctr">
                    <a:solidFill>
                      <a:srgbClr val="4A86E8"/>
                    </a:solidFill>
                  </a:tcPr>
                </a:tc>
                <a:tc>
                  <a:txBody>
                    <a:bodyPr/>
                    <a:lstStyle/>
                    <a:p>
                      <a:pPr marL="0" marR="0" lvl="0" indent="0" algn="ctr" rtl="0">
                        <a:lnSpc>
                          <a:spcPct val="100000"/>
                        </a:lnSpc>
                        <a:spcBef>
                          <a:spcPts val="0"/>
                        </a:spcBef>
                        <a:spcAft>
                          <a:spcPts val="0"/>
                        </a:spcAft>
                        <a:buNone/>
                      </a:pPr>
                      <a:r>
                        <a:rPr lang="en" sz="1300" b="1">
                          <a:solidFill>
                            <a:schemeClr val="lt1"/>
                          </a:solidFill>
                          <a:latin typeface="Roboto Serif"/>
                          <a:ea typeface="Roboto Serif"/>
                          <a:cs typeface="Roboto Serif"/>
                          <a:sym typeface="Roboto Serif"/>
                        </a:rPr>
                        <a:t>Status</a:t>
                      </a:r>
                      <a:endParaRPr sz="1300" b="1">
                        <a:solidFill>
                          <a:schemeClr val="lt1"/>
                        </a:solidFill>
                        <a:latin typeface="Roboto Serif"/>
                        <a:ea typeface="Roboto Serif"/>
                        <a:cs typeface="Roboto Serif"/>
                        <a:sym typeface="Roboto Serif"/>
                      </a:endParaRPr>
                    </a:p>
                  </a:txBody>
                  <a:tcPr marL="91425" marR="91425" marT="91425" marB="91425" anchor="ctr">
                    <a:solidFill>
                      <a:srgbClr val="4A86E8"/>
                    </a:solidFill>
                  </a:tcPr>
                </a:tc>
                <a:extLst>
                  <a:ext uri="{0D108BD9-81ED-4DB2-BD59-A6C34878D82A}">
                    <a16:rowId xmlns:a16="http://schemas.microsoft.com/office/drawing/2014/main" val="10000"/>
                  </a:ext>
                </a:extLst>
              </a:tr>
              <a:tr h="454325">
                <a:tc>
                  <a:txBody>
                    <a:bodyPr/>
                    <a:lstStyle/>
                    <a:p>
                      <a:pPr marL="0" lvl="0" indent="0" algn="ctr" rtl="0">
                        <a:spcBef>
                          <a:spcPts val="0"/>
                        </a:spcBef>
                        <a:spcAft>
                          <a:spcPts val="0"/>
                        </a:spcAft>
                        <a:buNone/>
                      </a:pPr>
                      <a:r>
                        <a:rPr lang="en" b="1">
                          <a:solidFill>
                            <a:schemeClr val="lt1"/>
                          </a:solidFill>
                          <a:latin typeface="Roboto Serif"/>
                          <a:ea typeface="Roboto Serif"/>
                          <a:cs typeface="Roboto Serif"/>
                          <a:sym typeface="Roboto Serif"/>
                        </a:rPr>
                        <a:t>M.P.1</a:t>
                      </a:r>
                      <a:endParaRPr b="1">
                        <a:solidFill>
                          <a:schemeClr val="lt1"/>
                        </a:solidFill>
                        <a:latin typeface="Roboto Serif"/>
                        <a:ea typeface="Roboto Serif"/>
                        <a:cs typeface="Roboto Serif"/>
                        <a:sym typeface="Roboto Serif"/>
                      </a:endParaRPr>
                    </a:p>
                  </a:txBody>
                  <a:tcPr marL="91425" marR="91425" marT="91425" marB="91425" anchor="ctr"/>
                </a:tc>
                <a:tc>
                  <a:txBody>
                    <a:bodyPr/>
                    <a:lstStyle/>
                    <a:p>
                      <a:pPr marL="0" lvl="0" indent="0" algn="just" rtl="0">
                        <a:spcBef>
                          <a:spcPts val="0"/>
                        </a:spcBef>
                        <a:spcAft>
                          <a:spcPts val="0"/>
                        </a:spcAft>
                        <a:buNone/>
                      </a:pPr>
                      <a:r>
                        <a:rPr lang="en" sz="1200">
                          <a:solidFill>
                            <a:schemeClr val="lt1"/>
                          </a:solidFill>
                          <a:latin typeface="Roboto Serif"/>
                          <a:ea typeface="Roboto Serif"/>
                          <a:cs typeface="Roboto Serif"/>
                          <a:sym typeface="Roboto Serif"/>
                        </a:rPr>
                        <a:t>Will plan a path with </a:t>
                      </a:r>
                      <a:r>
                        <a:rPr lang="en" sz="1200">
                          <a:solidFill>
                            <a:srgbClr val="FFD700"/>
                          </a:solidFill>
                          <a:latin typeface="Roboto Serif"/>
                          <a:ea typeface="Roboto Serif"/>
                          <a:cs typeface="Roboto Serif"/>
                          <a:sym typeface="Roboto Serif"/>
                        </a:rPr>
                        <a:t>cumulative deviation of &lt;= 25% </a:t>
                      </a:r>
                      <a:r>
                        <a:rPr lang="en" sz="1200">
                          <a:solidFill>
                            <a:schemeClr val="lt1"/>
                          </a:solidFill>
                          <a:latin typeface="Roboto Serif"/>
                          <a:ea typeface="Roboto Serif"/>
                          <a:cs typeface="Roboto Serif"/>
                          <a:sym typeface="Roboto Serif"/>
                        </a:rPr>
                        <a:t>from chosen latitude’s length </a:t>
                      </a:r>
                      <a:endParaRPr>
                        <a:solidFill>
                          <a:schemeClr val="lt1"/>
                        </a:solidFill>
                        <a:latin typeface="Roboto Serif"/>
                        <a:ea typeface="Roboto Serif"/>
                        <a:cs typeface="Roboto Serif"/>
                        <a:sym typeface="Roboto Serif"/>
                      </a:endParaRPr>
                    </a:p>
                  </a:txBody>
                  <a:tcPr marL="91425" marR="91425" marT="91425" marB="91425" anchor="ctr"/>
                </a:tc>
                <a:tc>
                  <a:txBody>
                    <a:bodyPr/>
                    <a:lstStyle/>
                    <a:p>
                      <a:pPr marL="0" lvl="0" indent="0" algn="ctr" rtl="0">
                        <a:spcBef>
                          <a:spcPts val="0"/>
                        </a:spcBef>
                        <a:spcAft>
                          <a:spcPts val="0"/>
                        </a:spcAft>
                        <a:buNone/>
                      </a:pPr>
                      <a:r>
                        <a:rPr lang="en">
                          <a:solidFill>
                            <a:srgbClr val="FF9900"/>
                          </a:solidFill>
                          <a:latin typeface="Roboto Serif"/>
                          <a:ea typeface="Roboto Serif"/>
                          <a:cs typeface="Roboto Serif"/>
                          <a:sym typeface="Roboto Serif"/>
                        </a:rPr>
                        <a:t>Achieved</a:t>
                      </a:r>
                      <a:endParaRPr>
                        <a:solidFill>
                          <a:srgbClr val="FF9900"/>
                        </a:solidFill>
                        <a:latin typeface="Roboto Serif"/>
                        <a:ea typeface="Roboto Serif"/>
                        <a:cs typeface="Roboto Serif"/>
                        <a:sym typeface="Roboto Serif"/>
                      </a:endParaRPr>
                    </a:p>
                  </a:txBody>
                  <a:tcPr marL="91425" marR="91425" marT="91425" marB="91425" anchor="ctr"/>
                </a:tc>
                <a:extLst>
                  <a:ext uri="{0D108BD9-81ED-4DB2-BD59-A6C34878D82A}">
                    <a16:rowId xmlns:a16="http://schemas.microsoft.com/office/drawing/2014/main" val="10001"/>
                  </a:ext>
                </a:extLst>
              </a:tr>
              <a:tr h="454325">
                <a:tc>
                  <a:txBody>
                    <a:bodyPr/>
                    <a:lstStyle/>
                    <a:p>
                      <a:pPr marL="0" lvl="0" indent="0" algn="ctr" rtl="0">
                        <a:spcBef>
                          <a:spcPts val="0"/>
                        </a:spcBef>
                        <a:spcAft>
                          <a:spcPts val="0"/>
                        </a:spcAft>
                        <a:buNone/>
                      </a:pPr>
                      <a:r>
                        <a:rPr lang="en" b="1">
                          <a:solidFill>
                            <a:schemeClr val="lt1"/>
                          </a:solidFill>
                          <a:latin typeface="Roboto Serif"/>
                          <a:ea typeface="Roboto Serif"/>
                          <a:cs typeface="Roboto Serif"/>
                          <a:sym typeface="Roboto Serif"/>
                        </a:rPr>
                        <a:t>M.P.2</a:t>
                      </a:r>
                      <a:endParaRPr b="1">
                        <a:solidFill>
                          <a:schemeClr val="lt1"/>
                        </a:solidFill>
                        <a:latin typeface="Roboto Serif"/>
                        <a:ea typeface="Roboto Serif"/>
                        <a:cs typeface="Roboto Serif"/>
                        <a:sym typeface="Roboto Serif"/>
                      </a:endParaRPr>
                    </a:p>
                  </a:txBody>
                  <a:tcPr marL="91425" marR="91425" marT="91425" marB="91425" anchor="ctr"/>
                </a:tc>
                <a:tc>
                  <a:txBody>
                    <a:bodyPr/>
                    <a:lstStyle/>
                    <a:p>
                      <a:pPr marL="0" lvl="0" indent="0" algn="just" rtl="0">
                        <a:spcBef>
                          <a:spcPts val="0"/>
                        </a:spcBef>
                        <a:spcAft>
                          <a:spcPts val="0"/>
                        </a:spcAft>
                        <a:buNone/>
                      </a:pPr>
                      <a:r>
                        <a:rPr lang="en" sz="1200">
                          <a:solidFill>
                            <a:schemeClr val="lt1"/>
                          </a:solidFill>
                          <a:latin typeface="Roboto Serif"/>
                          <a:ea typeface="Roboto Serif"/>
                          <a:cs typeface="Roboto Serif"/>
                          <a:sym typeface="Roboto Serif"/>
                        </a:rPr>
                        <a:t>Will </a:t>
                      </a:r>
                      <a:r>
                        <a:rPr lang="en" sz="1200">
                          <a:solidFill>
                            <a:srgbClr val="FFD700"/>
                          </a:solidFill>
                          <a:latin typeface="Roboto Serif"/>
                          <a:ea typeface="Roboto Serif"/>
                          <a:cs typeface="Roboto Serif"/>
                          <a:sym typeface="Roboto Serif"/>
                        </a:rPr>
                        <a:t>follow planned path </a:t>
                      </a:r>
                      <a:r>
                        <a:rPr lang="en" sz="1200">
                          <a:solidFill>
                            <a:schemeClr val="lt1"/>
                          </a:solidFill>
                          <a:latin typeface="Roboto Serif"/>
                          <a:ea typeface="Roboto Serif"/>
                          <a:cs typeface="Roboto Serif"/>
                          <a:sym typeface="Roboto Serif"/>
                        </a:rPr>
                        <a:t>to a maximum deviation of </a:t>
                      </a:r>
                      <a:r>
                        <a:rPr lang="en" sz="1200">
                          <a:solidFill>
                            <a:srgbClr val="FFD700"/>
                          </a:solidFill>
                          <a:latin typeface="Roboto Serif"/>
                          <a:ea typeface="Roboto Serif"/>
                          <a:cs typeface="Roboto Serif"/>
                          <a:sym typeface="Roboto Serif"/>
                        </a:rPr>
                        <a:t>10%</a:t>
                      </a:r>
                      <a:endParaRPr>
                        <a:solidFill>
                          <a:srgbClr val="FFD700"/>
                        </a:solidFill>
                        <a:latin typeface="Roboto Serif"/>
                        <a:ea typeface="Roboto Serif"/>
                        <a:cs typeface="Roboto Serif"/>
                        <a:sym typeface="Roboto Serif"/>
                      </a:endParaRPr>
                    </a:p>
                  </a:txBody>
                  <a:tcPr marL="91425" marR="91425" marT="91425" marB="91425" anchor="ctr"/>
                </a:tc>
                <a:tc>
                  <a:txBody>
                    <a:bodyPr/>
                    <a:lstStyle/>
                    <a:p>
                      <a:pPr marL="0" lvl="0" indent="0" algn="ctr" rtl="0">
                        <a:spcBef>
                          <a:spcPts val="0"/>
                        </a:spcBef>
                        <a:spcAft>
                          <a:spcPts val="0"/>
                        </a:spcAft>
                        <a:buNone/>
                      </a:pPr>
                      <a:r>
                        <a:rPr lang="en">
                          <a:solidFill>
                            <a:srgbClr val="00FF00"/>
                          </a:solidFill>
                          <a:latin typeface="Roboto Serif"/>
                          <a:ea typeface="Roboto Serif"/>
                          <a:cs typeface="Roboto Serif"/>
                          <a:sym typeface="Roboto Serif"/>
                        </a:rPr>
                        <a:t>Demonstrated</a:t>
                      </a:r>
                      <a:endParaRPr>
                        <a:solidFill>
                          <a:srgbClr val="00FF00"/>
                        </a:solidFill>
                        <a:latin typeface="Roboto Serif"/>
                        <a:ea typeface="Roboto Serif"/>
                        <a:cs typeface="Roboto Serif"/>
                        <a:sym typeface="Roboto Serif"/>
                      </a:endParaRPr>
                    </a:p>
                  </a:txBody>
                  <a:tcPr marL="91425" marR="91425" marT="91425" marB="91425" anchor="ctr"/>
                </a:tc>
                <a:extLst>
                  <a:ext uri="{0D108BD9-81ED-4DB2-BD59-A6C34878D82A}">
                    <a16:rowId xmlns:a16="http://schemas.microsoft.com/office/drawing/2014/main" val="10002"/>
                  </a:ext>
                </a:extLst>
              </a:tr>
              <a:tr h="454325">
                <a:tc>
                  <a:txBody>
                    <a:bodyPr/>
                    <a:lstStyle/>
                    <a:p>
                      <a:pPr marL="0" lvl="0" indent="0" algn="ctr" rtl="0">
                        <a:spcBef>
                          <a:spcPts val="0"/>
                        </a:spcBef>
                        <a:spcAft>
                          <a:spcPts val="0"/>
                        </a:spcAft>
                        <a:buNone/>
                      </a:pPr>
                      <a:r>
                        <a:rPr lang="en" b="1">
                          <a:solidFill>
                            <a:schemeClr val="lt1"/>
                          </a:solidFill>
                          <a:latin typeface="Roboto Serif"/>
                          <a:ea typeface="Roboto Serif"/>
                          <a:cs typeface="Roboto Serif"/>
                          <a:sym typeface="Roboto Serif"/>
                        </a:rPr>
                        <a:t>M.P.4 (Part 1)</a:t>
                      </a:r>
                      <a:endParaRPr b="1">
                        <a:solidFill>
                          <a:schemeClr val="lt1"/>
                        </a:solidFill>
                        <a:latin typeface="Roboto Serif"/>
                        <a:ea typeface="Roboto Serif"/>
                        <a:cs typeface="Roboto Serif"/>
                        <a:sym typeface="Roboto Serif"/>
                      </a:endParaRPr>
                    </a:p>
                  </a:txBody>
                  <a:tcPr marL="91425" marR="91425" marT="91425" marB="91425" anchor="ctr"/>
                </a:tc>
                <a:tc>
                  <a:txBody>
                    <a:bodyPr/>
                    <a:lstStyle/>
                    <a:p>
                      <a:pPr marL="0" lvl="0" indent="0" algn="just" rtl="0">
                        <a:spcBef>
                          <a:spcPts val="0"/>
                        </a:spcBef>
                        <a:spcAft>
                          <a:spcPts val="0"/>
                        </a:spcAft>
                        <a:buNone/>
                      </a:pPr>
                      <a:r>
                        <a:rPr lang="en" sz="1200">
                          <a:solidFill>
                            <a:schemeClr val="lt1"/>
                          </a:solidFill>
                          <a:latin typeface="Roboto Serif"/>
                          <a:ea typeface="Roboto Serif"/>
                          <a:cs typeface="Roboto Serif"/>
                          <a:sym typeface="Roboto Serif"/>
                        </a:rPr>
                        <a:t>Will</a:t>
                      </a:r>
                      <a:r>
                        <a:rPr lang="en" sz="1200">
                          <a:solidFill>
                            <a:srgbClr val="FFD700"/>
                          </a:solidFill>
                          <a:latin typeface="Roboto Serif"/>
                          <a:ea typeface="Roboto Serif"/>
                          <a:cs typeface="Roboto Serif"/>
                          <a:sym typeface="Roboto Serif"/>
                        </a:rPr>
                        <a:t> avoid craters &gt;= 0.5 metres</a:t>
                      </a:r>
                      <a:endParaRPr>
                        <a:solidFill>
                          <a:srgbClr val="FFD700"/>
                        </a:solidFill>
                        <a:latin typeface="Roboto Serif"/>
                        <a:ea typeface="Roboto Serif"/>
                        <a:cs typeface="Roboto Serif"/>
                        <a:sym typeface="Roboto Serif"/>
                      </a:endParaRPr>
                    </a:p>
                  </a:txBody>
                  <a:tcPr marL="91425" marR="91425" marT="91425" marB="91425" anchor="ctr"/>
                </a:tc>
                <a:tc>
                  <a:txBody>
                    <a:bodyPr/>
                    <a:lstStyle/>
                    <a:p>
                      <a:pPr marL="0" lvl="0" indent="0" algn="ctr" rtl="0">
                        <a:spcBef>
                          <a:spcPts val="0"/>
                        </a:spcBef>
                        <a:spcAft>
                          <a:spcPts val="0"/>
                        </a:spcAft>
                        <a:buNone/>
                      </a:pPr>
                      <a:r>
                        <a:rPr lang="en">
                          <a:solidFill>
                            <a:srgbClr val="00FF00"/>
                          </a:solidFill>
                          <a:latin typeface="Roboto Serif"/>
                          <a:ea typeface="Roboto Serif"/>
                          <a:cs typeface="Roboto Serif"/>
                          <a:sym typeface="Roboto Serif"/>
                        </a:rPr>
                        <a:t>Demonstrated</a:t>
                      </a:r>
                      <a:endParaRPr>
                        <a:solidFill>
                          <a:schemeClr val="lt1"/>
                        </a:solidFill>
                        <a:latin typeface="Roboto Serif"/>
                        <a:ea typeface="Roboto Serif"/>
                        <a:cs typeface="Roboto Serif"/>
                        <a:sym typeface="Roboto Serif"/>
                      </a:endParaRPr>
                    </a:p>
                  </a:txBody>
                  <a:tcPr marL="91425" marR="91425" marT="91425" marB="91425" anchor="ctr"/>
                </a:tc>
                <a:extLst>
                  <a:ext uri="{0D108BD9-81ED-4DB2-BD59-A6C34878D82A}">
                    <a16:rowId xmlns:a16="http://schemas.microsoft.com/office/drawing/2014/main" val="10003"/>
                  </a:ext>
                </a:extLst>
              </a:tr>
              <a:tr h="454325">
                <a:tc>
                  <a:txBody>
                    <a:bodyPr/>
                    <a:lstStyle/>
                    <a:p>
                      <a:pPr marL="0" lvl="0" indent="0" algn="ctr" rtl="0">
                        <a:spcBef>
                          <a:spcPts val="0"/>
                        </a:spcBef>
                        <a:spcAft>
                          <a:spcPts val="0"/>
                        </a:spcAft>
                        <a:buNone/>
                      </a:pPr>
                      <a:r>
                        <a:rPr lang="en" b="1">
                          <a:solidFill>
                            <a:schemeClr val="lt1"/>
                          </a:solidFill>
                          <a:latin typeface="Roboto Serif"/>
                          <a:ea typeface="Roboto Serif"/>
                          <a:cs typeface="Roboto Serif"/>
                          <a:sym typeface="Roboto Serif"/>
                        </a:rPr>
                        <a:t>M.P.5</a:t>
                      </a:r>
                      <a:endParaRPr b="1">
                        <a:solidFill>
                          <a:schemeClr val="lt1"/>
                        </a:solidFill>
                        <a:latin typeface="Roboto Serif"/>
                        <a:ea typeface="Roboto Serif"/>
                        <a:cs typeface="Roboto Serif"/>
                        <a:sym typeface="Roboto Serif"/>
                      </a:endParaRPr>
                    </a:p>
                  </a:txBody>
                  <a:tcPr marL="91425" marR="91425" marT="91425" marB="91425" anchor="ctr"/>
                </a:tc>
                <a:tc>
                  <a:txBody>
                    <a:bodyPr/>
                    <a:lstStyle/>
                    <a:p>
                      <a:pPr marL="0" lvl="0" indent="0" algn="just" rtl="0">
                        <a:spcBef>
                          <a:spcPts val="0"/>
                        </a:spcBef>
                        <a:spcAft>
                          <a:spcPts val="0"/>
                        </a:spcAft>
                        <a:buNone/>
                      </a:pPr>
                      <a:r>
                        <a:rPr lang="en" sz="1200">
                          <a:solidFill>
                            <a:schemeClr val="lt1"/>
                          </a:solidFill>
                          <a:latin typeface="Roboto Serif"/>
                          <a:ea typeface="Roboto Serif"/>
                          <a:cs typeface="Roboto Serif"/>
                          <a:sym typeface="Roboto Serif"/>
                        </a:rPr>
                        <a:t>Will fill craters of </a:t>
                      </a:r>
                      <a:r>
                        <a:rPr lang="en" sz="1200">
                          <a:solidFill>
                            <a:srgbClr val="FFD700"/>
                          </a:solidFill>
                          <a:latin typeface="Roboto Serif"/>
                          <a:ea typeface="Roboto Serif"/>
                          <a:cs typeface="Roboto Serif"/>
                          <a:sym typeface="Roboto Serif"/>
                        </a:rPr>
                        <a:t>up to 0.5 meters</a:t>
                      </a:r>
                      <a:r>
                        <a:rPr lang="en" sz="1200">
                          <a:solidFill>
                            <a:schemeClr val="lt1"/>
                          </a:solidFill>
                          <a:latin typeface="Roboto Serif"/>
                          <a:ea typeface="Roboto Serif"/>
                          <a:cs typeface="Roboto Serif"/>
                          <a:sym typeface="Roboto Serif"/>
                        </a:rPr>
                        <a:t> in diameter and </a:t>
                      </a:r>
                      <a:r>
                        <a:rPr lang="en" sz="1200">
                          <a:solidFill>
                            <a:srgbClr val="FFD700"/>
                          </a:solidFill>
                          <a:latin typeface="Roboto Serif"/>
                          <a:ea typeface="Roboto Serif"/>
                          <a:cs typeface="Roboto Serif"/>
                          <a:sym typeface="Roboto Serif"/>
                        </a:rPr>
                        <a:t>0.1m</a:t>
                      </a:r>
                      <a:r>
                        <a:rPr lang="en" sz="1200">
                          <a:solidFill>
                            <a:schemeClr val="lt1"/>
                          </a:solidFill>
                          <a:latin typeface="Roboto Serif"/>
                          <a:ea typeface="Roboto Serif"/>
                          <a:cs typeface="Roboto Serif"/>
                          <a:sym typeface="Roboto Serif"/>
                        </a:rPr>
                        <a:t> in depth</a:t>
                      </a:r>
                      <a:endParaRPr>
                        <a:solidFill>
                          <a:schemeClr val="lt1"/>
                        </a:solidFill>
                        <a:latin typeface="Roboto Serif"/>
                        <a:ea typeface="Roboto Serif"/>
                        <a:cs typeface="Roboto Serif"/>
                        <a:sym typeface="Roboto Serif"/>
                      </a:endParaRPr>
                    </a:p>
                  </a:txBody>
                  <a:tcPr marL="91425" marR="91425" marT="91425" marB="91425" anchor="ctr"/>
                </a:tc>
                <a:tc>
                  <a:txBody>
                    <a:bodyPr/>
                    <a:lstStyle/>
                    <a:p>
                      <a:pPr marL="0" lvl="0" indent="0" algn="ctr" rtl="0">
                        <a:spcBef>
                          <a:spcPts val="0"/>
                        </a:spcBef>
                        <a:spcAft>
                          <a:spcPts val="0"/>
                        </a:spcAft>
                        <a:buNone/>
                      </a:pPr>
                      <a:r>
                        <a:rPr lang="en">
                          <a:solidFill>
                            <a:srgbClr val="00FF00"/>
                          </a:solidFill>
                          <a:latin typeface="Roboto Serif"/>
                          <a:ea typeface="Roboto Serif"/>
                          <a:cs typeface="Roboto Serif"/>
                          <a:sym typeface="Roboto Serif"/>
                        </a:rPr>
                        <a:t>Demonstrated</a:t>
                      </a:r>
                      <a:endParaRPr>
                        <a:solidFill>
                          <a:schemeClr val="lt1"/>
                        </a:solidFill>
                        <a:latin typeface="Roboto Serif"/>
                        <a:ea typeface="Roboto Serif"/>
                        <a:cs typeface="Roboto Serif"/>
                        <a:sym typeface="Roboto Serif"/>
                      </a:endParaRPr>
                    </a:p>
                  </a:txBody>
                  <a:tcPr marL="91425" marR="91425" marT="91425" marB="91425" anchor="ctr"/>
                </a:tc>
                <a:extLst>
                  <a:ext uri="{0D108BD9-81ED-4DB2-BD59-A6C34878D82A}">
                    <a16:rowId xmlns:a16="http://schemas.microsoft.com/office/drawing/2014/main" val="10004"/>
                  </a:ext>
                </a:extLst>
              </a:tr>
              <a:tr h="454325">
                <a:tc>
                  <a:txBody>
                    <a:bodyPr/>
                    <a:lstStyle/>
                    <a:p>
                      <a:pPr marL="0" lvl="0" indent="0" algn="ctr" rtl="0">
                        <a:spcBef>
                          <a:spcPts val="0"/>
                        </a:spcBef>
                        <a:spcAft>
                          <a:spcPts val="0"/>
                        </a:spcAft>
                        <a:buNone/>
                      </a:pPr>
                      <a:r>
                        <a:rPr lang="en" b="1">
                          <a:solidFill>
                            <a:schemeClr val="lt1"/>
                          </a:solidFill>
                          <a:latin typeface="Roboto Serif"/>
                          <a:ea typeface="Roboto Serif"/>
                          <a:cs typeface="Roboto Serif"/>
                          <a:sym typeface="Roboto Serif"/>
                        </a:rPr>
                        <a:t>M.N.1</a:t>
                      </a:r>
                      <a:endParaRPr b="1">
                        <a:solidFill>
                          <a:schemeClr val="lt1"/>
                        </a:solidFill>
                        <a:latin typeface="Roboto Serif"/>
                        <a:ea typeface="Roboto Serif"/>
                        <a:cs typeface="Roboto Serif"/>
                        <a:sym typeface="Roboto Serif"/>
                      </a:endParaRPr>
                    </a:p>
                  </a:txBody>
                  <a:tcPr marL="91425" marR="91425" marT="91425" marB="91425" anchor="ctr"/>
                </a:tc>
                <a:tc>
                  <a:txBody>
                    <a:bodyPr/>
                    <a:lstStyle/>
                    <a:p>
                      <a:pPr marL="0" lvl="0" indent="0" algn="just" rtl="0">
                        <a:spcBef>
                          <a:spcPts val="0"/>
                        </a:spcBef>
                        <a:spcAft>
                          <a:spcPts val="0"/>
                        </a:spcAft>
                        <a:buNone/>
                      </a:pPr>
                      <a:r>
                        <a:rPr lang="en" sz="1200">
                          <a:solidFill>
                            <a:schemeClr val="lt1"/>
                          </a:solidFill>
                          <a:latin typeface="Roboto Serif"/>
                          <a:ea typeface="Roboto Serif"/>
                          <a:cs typeface="Roboto Serif"/>
                          <a:sym typeface="Roboto Serif"/>
                        </a:rPr>
                        <a:t>Weight - The rover must weigh </a:t>
                      </a:r>
                      <a:r>
                        <a:rPr lang="en" sz="1200">
                          <a:solidFill>
                            <a:srgbClr val="FFD700"/>
                          </a:solidFill>
                          <a:latin typeface="Roboto Serif"/>
                          <a:ea typeface="Roboto Serif"/>
                          <a:cs typeface="Roboto Serif"/>
                          <a:sym typeface="Roboto Serif"/>
                        </a:rPr>
                        <a:t>under 50kg</a:t>
                      </a:r>
                      <a:endParaRPr>
                        <a:solidFill>
                          <a:srgbClr val="FFD700"/>
                        </a:solidFill>
                        <a:latin typeface="Roboto Serif"/>
                        <a:ea typeface="Roboto Serif"/>
                        <a:cs typeface="Roboto Serif"/>
                        <a:sym typeface="Roboto Serif"/>
                      </a:endParaRPr>
                    </a:p>
                  </a:txBody>
                  <a:tcPr marL="91425" marR="91425" marT="91425" marB="91425" anchor="ctr"/>
                </a:tc>
                <a:tc>
                  <a:txBody>
                    <a:bodyPr/>
                    <a:lstStyle/>
                    <a:p>
                      <a:pPr marL="0" lvl="0" indent="0" algn="ctr" rtl="0">
                        <a:spcBef>
                          <a:spcPts val="0"/>
                        </a:spcBef>
                        <a:spcAft>
                          <a:spcPts val="0"/>
                        </a:spcAft>
                        <a:buNone/>
                      </a:pPr>
                      <a:r>
                        <a:rPr lang="en">
                          <a:solidFill>
                            <a:srgbClr val="FF9900"/>
                          </a:solidFill>
                          <a:latin typeface="Roboto Serif"/>
                          <a:ea typeface="Roboto Serif"/>
                          <a:cs typeface="Roboto Serif"/>
                          <a:sym typeface="Roboto Serif"/>
                        </a:rPr>
                        <a:t>Achieved</a:t>
                      </a:r>
                      <a:endParaRPr>
                        <a:solidFill>
                          <a:schemeClr val="lt1"/>
                        </a:solidFill>
                        <a:latin typeface="Roboto Serif"/>
                        <a:ea typeface="Roboto Serif"/>
                        <a:cs typeface="Roboto Serif"/>
                        <a:sym typeface="Roboto Serif"/>
                      </a:endParaRPr>
                    </a:p>
                  </a:txBody>
                  <a:tcPr marL="91425" marR="91425" marT="91425" marB="91425" anchor="ctr"/>
                </a:tc>
                <a:extLst>
                  <a:ext uri="{0D108BD9-81ED-4DB2-BD59-A6C34878D82A}">
                    <a16:rowId xmlns:a16="http://schemas.microsoft.com/office/drawing/2014/main" val="10005"/>
                  </a:ext>
                </a:extLst>
              </a:tr>
              <a:tr h="0">
                <a:tc>
                  <a:txBody>
                    <a:bodyPr/>
                    <a:lstStyle/>
                    <a:p>
                      <a:pPr marL="0" lvl="0" indent="0" algn="ctr" rtl="0">
                        <a:spcBef>
                          <a:spcPts val="0"/>
                        </a:spcBef>
                        <a:spcAft>
                          <a:spcPts val="0"/>
                        </a:spcAft>
                        <a:buNone/>
                      </a:pPr>
                      <a:r>
                        <a:rPr lang="en" b="1">
                          <a:solidFill>
                            <a:schemeClr val="lt1"/>
                          </a:solidFill>
                          <a:latin typeface="Roboto Serif"/>
                          <a:ea typeface="Roboto Serif"/>
                          <a:cs typeface="Roboto Serif"/>
                          <a:sym typeface="Roboto Serif"/>
                        </a:rPr>
                        <a:t>M.N.4</a:t>
                      </a:r>
                      <a:endParaRPr b="1">
                        <a:solidFill>
                          <a:schemeClr val="lt1"/>
                        </a:solidFill>
                        <a:latin typeface="Roboto Serif"/>
                        <a:ea typeface="Roboto Serif"/>
                        <a:cs typeface="Roboto Serif"/>
                        <a:sym typeface="Roboto Serif"/>
                      </a:endParaRPr>
                    </a:p>
                  </a:txBody>
                  <a:tcPr marL="91425" marR="91425" marT="91425" marB="91425" anchor="ctr"/>
                </a:tc>
                <a:tc>
                  <a:txBody>
                    <a:bodyPr/>
                    <a:lstStyle/>
                    <a:p>
                      <a:pPr marL="0" lvl="0" indent="0" algn="just" rtl="0">
                        <a:spcBef>
                          <a:spcPts val="0"/>
                        </a:spcBef>
                        <a:spcAft>
                          <a:spcPts val="0"/>
                        </a:spcAft>
                        <a:buNone/>
                      </a:pPr>
                      <a:r>
                        <a:rPr lang="en" sz="1200">
                          <a:solidFill>
                            <a:schemeClr val="lt1"/>
                          </a:solidFill>
                          <a:latin typeface="Roboto Serif"/>
                          <a:ea typeface="Roboto Serif"/>
                          <a:cs typeface="Roboto Serif"/>
                          <a:sym typeface="Roboto Serif"/>
                        </a:rPr>
                        <a:t>Size - The rover should measure </a:t>
                      </a:r>
                      <a:r>
                        <a:rPr lang="en" sz="1200">
                          <a:solidFill>
                            <a:srgbClr val="FFD700"/>
                          </a:solidFill>
                          <a:latin typeface="Roboto Serif"/>
                          <a:ea typeface="Roboto Serif"/>
                          <a:cs typeface="Roboto Serif"/>
                          <a:sym typeface="Roboto Serif"/>
                        </a:rPr>
                        <a:t>less than 1m</a:t>
                      </a:r>
                      <a:r>
                        <a:rPr lang="en" sz="1200">
                          <a:solidFill>
                            <a:schemeClr val="lt1"/>
                          </a:solidFill>
                          <a:latin typeface="Roboto Serif"/>
                          <a:ea typeface="Roboto Serif"/>
                          <a:cs typeface="Roboto Serif"/>
                          <a:sym typeface="Roboto Serif"/>
                        </a:rPr>
                        <a:t> in all dimensions</a:t>
                      </a:r>
                      <a:endParaRPr>
                        <a:solidFill>
                          <a:schemeClr val="lt1"/>
                        </a:solidFill>
                        <a:latin typeface="Roboto Serif"/>
                        <a:ea typeface="Roboto Serif"/>
                        <a:cs typeface="Roboto Serif"/>
                        <a:sym typeface="Roboto Serif"/>
                      </a:endParaRPr>
                    </a:p>
                  </a:txBody>
                  <a:tcPr marL="91425" marR="91425" marT="91425" marB="91425" anchor="ctr"/>
                </a:tc>
                <a:tc>
                  <a:txBody>
                    <a:bodyPr/>
                    <a:lstStyle/>
                    <a:p>
                      <a:pPr marL="0" lvl="0" indent="0" algn="ctr" rtl="0">
                        <a:spcBef>
                          <a:spcPts val="0"/>
                        </a:spcBef>
                        <a:spcAft>
                          <a:spcPts val="0"/>
                        </a:spcAft>
                        <a:buNone/>
                      </a:pPr>
                      <a:r>
                        <a:rPr lang="en">
                          <a:solidFill>
                            <a:srgbClr val="FF0000"/>
                          </a:solidFill>
                          <a:latin typeface="Roboto Serif"/>
                          <a:ea typeface="Roboto Serif"/>
                          <a:cs typeface="Roboto Serif"/>
                          <a:sym typeface="Roboto Serif"/>
                        </a:rPr>
                        <a:t>Missed</a:t>
                      </a:r>
                      <a:endParaRPr>
                        <a:solidFill>
                          <a:srgbClr val="FF0000"/>
                        </a:solidFill>
                        <a:latin typeface="Roboto Serif"/>
                        <a:ea typeface="Roboto Serif"/>
                        <a:cs typeface="Roboto Serif"/>
                        <a:sym typeface="Roboto Serif"/>
                      </a:endParaRPr>
                    </a:p>
                  </a:txBody>
                  <a:tcPr marL="91425" marR="91425" marT="91425" marB="91425" anchor="ctr"/>
                </a:tc>
                <a:extLst>
                  <a:ext uri="{0D108BD9-81ED-4DB2-BD59-A6C34878D82A}">
                    <a16:rowId xmlns:a16="http://schemas.microsoft.com/office/drawing/2014/main" val="10006"/>
                  </a:ext>
                </a:extLst>
              </a:tr>
              <a:tr h="0">
                <a:tc>
                  <a:txBody>
                    <a:bodyPr/>
                    <a:lstStyle/>
                    <a:p>
                      <a:pPr marL="0" lvl="0" indent="0" algn="ctr" rtl="0">
                        <a:spcBef>
                          <a:spcPts val="0"/>
                        </a:spcBef>
                        <a:spcAft>
                          <a:spcPts val="0"/>
                        </a:spcAft>
                        <a:buNone/>
                      </a:pPr>
                      <a:r>
                        <a:rPr lang="en" b="1">
                          <a:solidFill>
                            <a:schemeClr val="lt1"/>
                          </a:solidFill>
                          <a:latin typeface="Roboto Serif"/>
                          <a:ea typeface="Roboto Serif"/>
                          <a:cs typeface="Roboto Serif"/>
                          <a:sym typeface="Roboto Serif"/>
                        </a:rPr>
                        <a:t>D.N.1</a:t>
                      </a:r>
                      <a:endParaRPr b="1">
                        <a:solidFill>
                          <a:schemeClr val="lt1"/>
                        </a:solidFill>
                        <a:latin typeface="Roboto Serif"/>
                        <a:ea typeface="Roboto Serif"/>
                        <a:cs typeface="Roboto Serif"/>
                        <a:sym typeface="Roboto Serif"/>
                      </a:endParaRPr>
                    </a:p>
                  </a:txBody>
                  <a:tcPr marL="91425" marR="91425" marT="91425" marB="91425" anchor="ctr"/>
                </a:tc>
                <a:tc>
                  <a:txBody>
                    <a:bodyPr/>
                    <a:lstStyle/>
                    <a:p>
                      <a:pPr marL="0" lvl="0" indent="0" algn="just" rtl="0">
                        <a:spcBef>
                          <a:spcPts val="0"/>
                        </a:spcBef>
                        <a:spcAft>
                          <a:spcPts val="0"/>
                        </a:spcAft>
                        <a:buNone/>
                      </a:pPr>
                      <a:r>
                        <a:rPr lang="en" sz="1200">
                          <a:solidFill>
                            <a:schemeClr val="lt1"/>
                          </a:solidFill>
                          <a:latin typeface="Roboto Serif"/>
                          <a:ea typeface="Roboto Serif"/>
                          <a:cs typeface="Roboto Serif"/>
                          <a:sym typeface="Roboto Serif"/>
                        </a:rPr>
                        <a:t>Technological Extensibility - The system will be </a:t>
                      </a:r>
                      <a:r>
                        <a:rPr lang="en" sz="1200">
                          <a:solidFill>
                            <a:srgbClr val="FFD700"/>
                          </a:solidFill>
                          <a:latin typeface="Roboto Serif"/>
                          <a:ea typeface="Roboto Serif"/>
                          <a:cs typeface="Roboto Serif"/>
                          <a:sym typeface="Roboto Serif"/>
                        </a:rPr>
                        <a:t>well documented</a:t>
                      </a:r>
                      <a:r>
                        <a:rPr lang="en" sz="1200">
                          <a:solidFill>
                            <a:schemeClr val="lt1"/>
                          </a:solidFill>
                          <a:latin typeface="Roboto Serif"/>
                          <a:ea typeface="Roboto Serif"/>
                          <a:cs typeface="Roboto Serif"/>
                          <a:sym typeface="Roboto Serif"/>
                        </a:rPr>
                        <a:t> and designed so that future teams can easily access and build on the work</a:t>
                      </a:r>
                      <a:endParaRPr sz="1200">
                        <a:solidFill>
                          <a:schemeClr val="lt1"/>
                        </a:solidFill>
                        <a:latin typeface="Roboto Serif"/>
                        <a:ea typeface="Roboto Serif"/>
                        <a:cs typeface="Roboto Serif"/>
                        <a:sym typeface="Roboto Serif"/>
                      </a:endParaRPr>
                    </a:p>
                  </a:txBody>
                  <a:tcPr marL="91425" marR="91425" marT="91425" marB="91425" anchor="ctr"/>
                </a:tc>
                <a:tc>
                  <a:txBody>
                    <a:bodyPr/>
                    <a:lstStyle/>
                    <a:p>
                      <a:pPr marL="0" lvl="0" indent="0" algn="ctr" rtl="0">
                        <a:spcBef>
                          <a:spcPts val="0"/>
                        </a:spcBef>
                        <a:spcAft>
                          <a:spcPts val="0"/>
                        </a:spcAft>
                        <a:buNone/>
                      </a:pPr>
                      <a:r>
                        <a:rPr lang="en">
                          <a:solidFill>
                            <a:srgbClr val="FF9900"/>
                          </a:solidFill>
                          <a:latin typeface="Roboto Serif"/>
                          <a:ea typeface="Roboto Serif"/>
                          <a:cs typeface="Roboto Serif"/>
                          <a:sym typeface="Roboto Serif"/>
                        </a:rPr>
                        <a:t>Achieved</a:t>
                      </a:r>
                      <a:endParaRPr>
                        <a:solidFill>
                          <a:schemeClr val="lt1"/>
                        </a:solidFill>
                        <a:latin typeface="Roboto Serif"/>
                        <a:ea typeface="Roboto Serif"/>
                        <a:cs typeface="Roboto Serif"/>
                        <a:sym typeface="Roboto Serif"/>
                      </a:endParaRPr>
                    </a:p>
                  </a:txBody>
                  <a:tcPr marL="91425" marR="91425" marT="91425" marB="91425" anchor="ctr"/>
                </a:tc>
                <a:extLst>
                  <a:ext uri="{0D108BD9-81ED-4DB2-BD59-A6C34878D82A}">
                    <a16:rowId xmlns:a16="http://schemas.microsoft.com/office/drawing/2014/main" val="10007"/>
                  </a:ext>
                </a:extLst>
              </a:tr>
              <a:tr h="454325">
                <a:tc>
                  <a:txBody>
                    <a:bodyPr/>
                    <a:lstStyle/>
                    <a:p>
                      <a:pPr marL="0" lvl="0" indent="0" algn="ctr" rtl="0">
                        <a:spcBef>
                          <a:spcPts val="0"/>
                        </a:spcBef>
                        <a:spcAft>
                          <a:spcPts val="0"/>
                        </a:spcAft>
                        <a:buNone/>
                      </a:pPr>
                      <a:r>
                        <a:rPr lang="en" b="1">
                          <a:solidFill>
                            <a:schemeClr val="lt1"/>
                          </a:solidFill>
                          <a:latin typeface="Roboto Serif"/>
                          <a:ea typeface="Roboto Serif"/>
                          <a:cs typeface="Roboto Serif"/>
                          <a:sym typeface="Roboto Serif"/>
                        </a:rPr>
                        <a:t>D.N.2</a:t>
                      </a:r>
                      <a:endParaRPr b="1">
                        <a:solidFill>
                          <a:schemeClr val="lt1"/>
                        </a:solidFill>
                        <a:latin typeface="Roboto Serif"/>
                        <a:ea typeface="Roboto Serif"/>
                        <a:cs typeface="Roboto Serif"/>
                        <a:sym typeface="Roboto Serif"/>
                      </a:endParaRPr>
                    </a:p>
                  </a:txBody>
                  <a:tcPr marL="91425" marR="91425" marT="91425" marB="91425" anchor="ctr"/>
                </a:tc>
                <a:tc>
                  <a:txBody>
                    <a:bodyPr/>
                    <a:lstStyle/>
                    <a:p>
                      <a:pPr marL="0" lvl="0" indent="0" algn="just" rtl="0">
                        <a:spcBef>
                          <a:spcPts val="0"/>
                        </a:spcBef>
                        <a:spcAft>
                          <a:spcPts val="0"/>
                        </a:spcAft>
                        <a:buNone/>
                      </a:pPr>
                      <a:r>
                        <a:rPr lang="en" sz="1200">
                          <a:solidFill>
                            <a:schemeClr val="lt1"/>
                          </a:solidFill>
                          <a:latin typeface="Roboto Serif"/>
                          <a:ea typeface="Roboto Serif"/>
                          <a:cs typeface="Roboto Serif"/>
                          <a:sym typeface="Roboto Serif"/>
                        </a:rPr>
                        <a:t>Aesthetics - Rover must look </a:t>
                      </a:r>
                      <a:r>
                        <a:rPr lang="en" sz="1200">
                          <a:solidFill>
                            <a:srgbClr val="FFD700"/>
                          </a:solidFill>
                          <a:latin typeface="Roboto Serif"/>
                          <a:ea typeface="Roboto Serif"/>
                          <a:cs typeface="Roboto Serif"/>
                          <a:sym typeface="Roboto Serif"/>
                        </a:rPr>
                        <a:t>presentable</a:t>
                      </a:r>
                      <a:r>
                        <a:rPr lang="en" sz="1200">
                          <a:solidFill>
                            <a:schemeClr val="lt1"/>
                          </a:solidFill>
                          <a:latin typeface="Roboto Serif"/>
                          <a:ea typeface="Roboto Serif"/>
                          <a:cs typeface="Roboto Serif"/>
                          <a:sym typeface="Roboto Serif"/>
                        </a:rPr>
                        <a:t> and lunar-ready</a:t>
                      </a:r>
                      <a:endParaRPr sz="1200">
                        <a:solidFill>
                          <a:schemeClr val="lt1"/>
                        </a:solidFill>
                        <a:latin typeface="Roboto Serif"/>
                        <a:ea typeface="Roboto Serif"/>
                        <a:cs typeface="Roboto Serif"/>
                        <a:sym typeface="Roboto Serif"/>
                      </a:endParaRPr>
                    </a:p>
                  </a:txBody>
                  <a:tcPr marL="91425" marR="91425" marT="91425" marB="91425" anchor="ctr"/>
                </a:tc>
                <a:tc>
                  <a:txBody>
                    <a:bodyPr/>
                    <a:lstStyle/>
                    <a:p>
                      <a:pPr marL="0" lvl="0" indent="0" algn="ctr" rtl="0">
                        <a:spcBef>
                          <a:spcPts val="0"/>
                        </a:spcBef>
                        <a:spcAft>
                          <a:spcPts val="0"/>
                        </a:spcAft>
                        <a:buNone/>
                      </a:pPr>
                      <a:r>
                        <a:rPr lang="en">
                          <a:solidFill>
                            <a:srgbClr val="00FF00"/>
                          </a:solidFill>
                          <a:latin typeface="Roboto Serif"/>
                          <a:ea typeface="Roboto Serif"/>
                          <a:cs typeface="Roboto Serif"/>
                          <a:sym typeface="Roboto Serif"/>
                        </a:rPr>
                        <a:t>Demonstrated</a:t>
                      </a:r>
                      <a:endParaRPr>
                        <a:solidFill>
                          <a:schemeClr val="lt1"/>
                        </a:solidFill>
                        <a:latin typeface="Roboto Serif"/>
                        <a:ea typeface="Roboto Serif"/>
                        <a:cs typeface="Roboto Serif"/>
                        <a:sym typeface="Roboto Serif"/>
                      </a:endParaRPr>
                    </a:p>
                  </a:txBody>
                  <a:tcPr marL="91425" marR="91425" marT="91425" marB="91425" anchor="ctr"/>
                </a:tc>
                <a:extLst>
                  <a:ext uri="{0D108BD9-81ED-4DB2-BD59-A6C34878D82A}">
                    <a16:rowId xmlns:a16="http://schemas.microsoft.com/office/drawing/2014/main" val="10008"/>
                  </a:ext>
                </a:extLst>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Google Shape;272;p4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18</a:t>
            </a:fld>
            <a:endParaRPr/>
          </a:p>
        </p:txBody>
      </p:sp>
      <p:pic>
        <p:nvPicPr>
          <p:cNvPr id="273" name="Google Shape;273;p42"/>
          <p:cNvPicPr preferRelativeResize="0"/>
          <p:nvPr/>
        </p:nvPicPr>
        <p:blipFill>
          <a:blip r:embed="rId3">
            <a:alphaModFix/>
          </a:blip>
          <a:stretch>
            <a:fillRect/>
          </a:stretch>
        </p:blipFill>
        <p:spPr>
          <a:xfrm>
            <a:off x="1919187" y="900850"/>
            <a:ext cx="5094738" cy="4057056"/>
          </a:xfrm>
          <a:prstGeom prst="rect">
            <a:avLst/>
          </a:prstGeom>
          <a:noFill/>
          <a:ln w="38100" cap="flat" cmpd="sng">
            <a:solidFill>
              <a:srgbClr val="000000"/>
            </a:solidFill>
            <a:prstDash val="solid"/>
            <a:round/>
            <a:headEnd type="none" w="sm" len="sm"/>
            <a:tailEnd type="none" w="sm" len="sm"/>
          </a:ln>
        </p:spPr>
      </p:pic>
      <p:sp>
        <p:nvSpPr>
          <p:cNvPr id="274" name="Google Shape;274;p42"/>
          <p:cNvSpPr txBox="1"/>
          <p:nvPr/>
        </p:nvSpPr>
        <p:spPr>
          <a:xfrm>
            <a:off x="7424969" y="4065798"/>
            <a:ext cx="1719600" cy="650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rgbClr val="FF0000"/>
                </a:solidFill>
                <a:latin typeface="Roboto Serif"/>
                <a:ea typeface="Roboto Serif"/>
                <a:cs typeface="Roboto Serif"/>
                <a:sym typeface="Roboto Serif"/>
              </a:rPr>
              <a:t>Custom Wheel Design</a:t>
            </a:r>
            <a:endParaRPr sz="1800" b="1">
              <a:solidFill>
                <a:srgbClr val="FF0000"/>
              </a:solidFill>
              <a:latin typeface="Roboto Serif"/>
              <a:ea typeface="Roboto Serif"/>
              <a:cs typeface="Roboto Serif"/>
              <a:sym typeface="Roboto Serif"/>
            </a:endParaRPr>
          </a:p>
        </p:txBody>
      </p:sp>
      <p:sp>
        <p:nvSpPr>
          <p:cNvPr id="275" name="Google Shape;275;p42"/>
          <p:cNvSpPr txBox="1"/>
          <p:nvPr/>
        </p:nvSpPr>
        <p:spPr>
          <a:xfrm>
            <a:off x="7424969" y="2774115"/>
            <a:ext cx="1719600" cy="82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rgbClr val="00FFFF"/>
                </a:solidFill>
                <a:latin typeface="Roboto Serif"/>
                <a:ea typeface="Roboto Serif"/>
                <a:cs typeface="Roboto Serif"/>
                <a:sym typeface="Roboto Serif"/>
              </a:rPr>
              <a:t>Electronics Box</a:t>
            </a:r>
            <a:endParaRPr sz="1800" b="1">
              <a:solidFill>
                <a:srgbClr val="00FFFF"/>
              </a:solidFill>
              <a:latin typeface="Roboto Serif"/>
              <a:ea typeface="Roboto Serif"/>
              <a:cs typeface="Roboto Serif"/>
              <a:sym typeface="Roboto Serif"/>
            </a:endParaRPr>
          </a:p>
        </p:txBody>
      </p:sp>
      <p:sp>
        <p:nvSpPr>
          <p:cNvPr id="276" name="Google Shape;276;p42"/>
          <p:cNvSpPr txBox="1"/>
          <p:nvPr/>
        </p:nvSpPr>
        <p:spPr>
          <a:xfrm>
            <a:off x="7447925" y="1258175"/>
            <a:ext cx="1649100" cy="995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rgbClr val="00FF00"/>
                </a:solidFill>
                <a:latin typeface="Roboto Serif"/>
                <a:ea typeface="Roboto Serif"/>
                <a:cs typeface="Roboto Serif"/>
                <a:sym typeface="Roboto Serif"/>
              </a:rPr>
              <a:t>20V Batteries x3</a:t>
            </a:r>
            <a:endParaRPr sz="1800" b="1">
              <a:solidFill>
                <a:srgbClr val="00FF00"/>
              </a:solidFill>
              <a:latin typeface="Roboto Serif"/>
              <a:ea typeface="Roboto Serif"/>
              <a:cs typeface="Roboto Serif"/>
              <a:sym typeface="Roboto Serif"/>
            </a:endParaRPr>
          </a:p>
        </p:txBody>
      </p:sp>
      <p:sp>
        <p:nvSpPr>
          <p:cNvPr id="277" name="Google Shape;277;p42"/>
          <p:cNvSpPr txBox="1"/>
          <p:nvPr/>
        </p:nvSpPr>
        <p:spPr>
          <a:xfrm>
            <a:off x="330869" y="995363"/>
            <a:ext cx="1419900" cy="760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rgbClr val="FF00FF"/>
                </a:solidFill>
                <a:latin typeface="Roboto Serif"/>
                <a:ea typeface="Roboto Serif"/>
                <a:cs typeface="Roboto Serif"/>
                <a:sym typeface="Roboto Serif"/>
              </a:rPr>
              <a:t>Leica Prism</a:t>
            </a:r>
            <a:endParaRPr sz="1800" b="1">
              <a:solidFill>
                <a:srgbClr val="FF00FF"/>
              </a:solidFill>
              <a:latin typeface="Roboto Serif"/>
              <a:ea typeface="Roboto Serif"/>
              <a:cs typeface="Roboto Serif"/>
              <a:sym typeface="Roboto Serif"/>
            </a:endParaRPr>
          </a:p>
        </p:txBody>
      </p:sp>
      <p:sp>
        <p:nvSpPr>
          <p:cNvPr id="278" name="Google Shape;278;p42"/>
          <p:cNvSpPr txBox="1"/>
          <p:nvPr/>
        </p:nvSpPr>
        <p:spPr>
          <a:xfrm>
            <a:off x="228600" y="4177165"/>
            <a:ext cx="1268700" cy="760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rgbClr val="FF9900"/>
                </a:solidFill>
                <a:latin typeface="Roboto Serif"/>
                <a:ea typeface="Roboto Serif"/>
                <a:cs typeface="Roboto Serif"/>
                <a:sym typeface="Roboto Serif"/>
              </a:rPr>
              <a:t>Custom Dozer Blade</a:t>
            </a:r>
            <a:endParaRPr sz="1800" b="1">
              <a:solidFill>
                <a:srgbClr val="FF9900"/>
              </a:solidFill>
              <a:latin typeface="Roboto Serif"/>
              <a:ea typeface="Roboto Serif"/>
              <a:cs typeface="Roboto Serif"/>
              <a:sym typeface="Roboto Serif"/>
            </a:endParaRPr>
          </a:p>
        </p:txBody>
      </p:sp>
      <p:sp>
        <p:nvSpPr>
          <p:cNvPr id="279" name="Google Shape;279;p42"/>
          <p:cNvSpPr txBox="1"/>
          <p:nvPr/>
        </p:nvSpPr>
        <p:spPr>
          <a:xfrm>
            <a:off x="185319" y="2800950"/>
            <a:ext cx="1268700" cy="1178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rgbClr val="FFFF00"/>
                </a:solidFill>
                <a:latin typeface="Roboto Serif"/>
                <a:ea typeface="Roboto Serif"/>
                <a:cs typeface="Roboto Serif"/>
                <a:sym typeface="Roboto Serif"/>
              </a:rPr>
              <a:t>Jetson Xavier AGX</a:t>
            </a:r>
            <a:endParaRPr sz="1800" b="1">
              <a:solidFill>
                <a:srgbClr val="FFFF00"/>
              </a:solidFill>
              <a:latin typeface="Roboto Serif"/>
              <a:ea typeface="Roboto Serif"/>
              <a:cs typeface="Roboto Serif"/>
              <a:sym typeface="Roboto Serif"/>
            </a:endParaRPr>
          </a:p>
        </p:txBody>
      </p:sp>
      <p:cxnSp>
        <p:nvCxnSpPr>
          <p:cNvPr id="280" name="Google Shape;280;p42"/>
          <p:cNvCxnSpPr>
            <a:stCxn id="278" idx="3"/>
          </p:cNvCxnSpPr>
          <p:nvPr/>
        </p:nvCxnSpPr>
        <p:spPr>
          <a:xfrm rot="10800000" flipH="1">
            <a:off x="1497300" y="4162465"/>
            <a:ext cx="1649100" cy="395100"/>
          </a:xfrm>
          <a:prstGeom prst="straightConnector1">
            <a:avLst/>
          </a:prstGeom>
          <a:noFill/>
          <a:ln w="28575" cap="flat" cmpd="sng">
            <a:solidFill>
              <a:srgbClr val="FF9900"/>
            </a:solidFill>
            <a:prstDash val="solid"/>
            <a:round/>
            <a:headEnd type="none" w="med" len="med"/>
            <a:tailEnd type="triangle" w="med" len="med"/>
          </a:ln>
        </p:spPr>
      </p:cxnSp>
      <p:cxnSp>
        <p:nvCxnSpPr>
          <p:cNvPr id="281" name="Google Shape;281;p42"/>
          <p:cNvCxnSpPr>
            <a:stCxn id="274" idx="1"/>
          </p:cNvCxnSpPr>
          <p:nvPr/>
        </p:nvCxnSpPr>
        <p:spPr>
          <a:xfrm rot="10800000">
            <a:off x="5914169" y="3886248"/>
            <a:ext cx="1510800" cy="504600"/>
          </a:xfrm>
          <a:prstGeom prst="straightConnector1">
            <a:avLst/>
          </a:prstGeom>
          <a:noFill/>
          <a:ln w="28575" cap="flat" cmpd="sng">
            <a:solidFill>
              <a:srgbClr val="FF0000"/>
            </a:solidFill>
            <a:prstDash val="solid"/>
            <a:round/>
            <a:headEnd type="none" w="med" len="med"/>
            <a:tailEnd type="triangle" w="med" len="med"/>
          </a:ln>
        </p:spPr>
      </p:cxnSp>
      <p:cxnSp>
        <p:nvCxnSpPr>
          <p:cNvPr id="282" name="Google Shape;282;p42"/>
          <p:cNvCxnSpPr>
            <a:stCxn id="275" idx="1"/>
          </p:cNvCxnSpPr>
          <p:nvPr/>
        </p:nvCxnSpPr>
        <p:spPr>
          <a:xfrm rot="10800000">
            <a:off x="5158469" y="3125415"/>
            <a:ext cx="2266500" cy="60600"/>
          </a:xfrm>
          <a:prstGeom prst="straightConnector1">
            <a:avLst/>
          </a:prstGeom>
          <a:noFill/>
          <a:ln w="28575" cap="flat" cmpd="sng">
            <a:solidFill>
              <a:srgbClr val="00FFFF"/>
            </a:solidFill>
            <a:prstDash val="solid"/>
            <a:round/>
            <a:headEnd type="none" w="med" len="med"/>
            <a:tailEnd type="triangle" w="med" len="med"/>
          </a:ln>
        </p:spPr>
      </p:cxnSp>
      <p:cxnSp>
        <p:nvCxnSpPr>
          <p:cNvPr id="283" name="Google Shape;283;p42"/>
          <p:cNvCxnSpPr>
            <a:stCxn id="276" idx="1"/>
          </p:cNvCxnSpPr>
          <p:nvPr/>
        </p:nvCxnSpPr>
        <p:spPr>
          <a:xfrm flipH="1">
            <a:off x="5705825" y="1756025"/>
            <a:ext cx="1742100" cy="995700"/>
          </a:xfrm>
          <a:prstGeom prst="straightConnector1">
            <a:avLst/>
          </a:prstGeom>
          <a:noFill/>
          <a:ln w="28575" cap="flat" cmpd="sng">
            <a:solidFill>
              <a:srgbClr val="00FF00"/>
            </a:solidFill>
            <a:prstDash val="solid"/>
            <a:round/>
            <a:headEnd type="none" w="med" len="med"/>
            <a:tailEnd type="triangle" w="med" len="med"/>
          </a:ln>
        </p:spPr>
      </p:cxnSp>
      <p:cxnSp>
        <p:nvCxnSpPr>
          <p:cNvPr id="284" name="Google Shape;284;p42"/>
          <p:cNvCxnSpPr/>
          <p:nvPr/>
        </p:nvCxnSpPr>
        <p:spPr>
          <a:xfrm rot="10800000" flipH="1">
            <a:off x="1146307" y="1202941"/>
            <a:ext cx="3048300" cy="179700"/>
          </a:xfrm>
          <a:prstGeom prst="straightConnector1">
            <a:avLst/>
          </a:prstGeom>
          <a:noFill/>
          <a:ln w="28575" cap="flat" cmpd="sng">
            <a:solidFill>
              <a:srgbClr val="FF00FF"/>
            </a:solidFill>
            <a:prstDash val="solid"/>
            <a:round/>
            <a:headEnd type="none" w="med" len="med"/>
            <a:tailEnd type="triangle" w="med" len="med"/>
          </a:ln>
        </p:spPr>
      </p:cxnSp>
      <p:cxnSp>
        <p:nvCxnSpPr>
          <p:cNvPr id="285" name="Google Shape;285;p42"/>
          <p:cNvCxnSpPr/>
          <p:nvPr/>
        </p:nvCxnSpPr>
        <p:spPr>
          <a:xfrm rot="10800000" flipH="1">
            <a:off x="1136300" y="3139325"/>
            <a:ext cx="3279600" cy="75900"/>
          </a:xfrm>
          <a:prstGeom prst="straightConnector1">
            <a:avLst/>
          </a:prstGeom>
          <a:noFill/>
          <a:ln w="28575" cap="flat" cmpd="sng">
            <a:solidFill>
              <a:srgbClr val="FFFF00"/>
            </a:solidFill>
            <a:prstDash val="solid"/>
            <a:round/>
            <a:headEnd type="none" w="med" len="med"/>
            <a:tailEnd type="triangle" w="med" len="med"/>
          </a:ln>
        </p:spPr>
      </p:cxnSp>
      <p:sp>
        <p:nvSpPr>
          <p:cNvPr id="286" name="Google Shape;286;p42"/>
          <p:cNvSpPr txBox="1">
            <a:spLocks noGrp="1"/>
          </p:cNvSpPr>
          <p:nvPr>
            <p:ph type="title"/>
          </p:nvPr>
        </p:nvSpPr>
        <p:spPr>
          <a:xfrm>
            <a:off x="311700" y="140225"/>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b="1">
                <a:solidFill>
                  <a:schemeClr val="lt1"/>
                </a:solidFill>
                <a:latin typeface="Roboto Serif"/>
                <a:ea typeface="Roboto Serif"/>
                <a:cs typeface="Roboto Serif"/>
                <a:sym typeface="Roboto Serif"/>
              </a:rPr>
              <a:t>Overall System Depiction - Hardware</a:t>
            </a:r>
            <a:endParaRPr b="1">
              <a:solidFill>
                <a:schemeClr val="lt1"/>
              </a:solidFill>
              <a:latin typeface="Roboto Serif"/>
              <a:ea typeface="Roboto Serif"/>
              <a:cs typeface="Roboto Serif"/>
              <a:sym typeface="Roboto Serif"/>
            </a:endParaRPr>
          </a:p>
        </p:txBody>
      </p:sp>
      <p:cxnSp>
        <p:nvCxnSpPr>
          <p:cNvPr id="287" name="Google Shape;287;p42"/>
          <p:cNvCxnSpPr/>
          <p:nvPr/>
        </p:nvCxnSpPr>
        <p:spPr>
          <a:xfrm rot="10800000" flipH="1">
            <a:off x="1261125" y="1902500"/>
            <a:ext cx="1842000" cy="150600"/>
          </a:xfrm>
          <a:prstGeom prst="straightConnector1">
            <a:avLst/>
          </a:prstGeom>
          <a:noFill/>
          <a:ln w="28575" cap="flat" cmpd="sng">
            <a:solidFill>
              <a:srgbClr val="00FFFF"/>
            </a:solidFill>
            <a:prstDash val="solid"/>
            <a:round/>
            <a:headEnd type="none" w="med" len="med"/>
            <a:tailEnd type="triangle" w="med" len="med"/>
          </a:ln>
        </p:spPr>
      </p:cxnSp>
      <p:sp>
        <p:nvSpPr>
          <p:cNvPr id="288" name="Google Shape;288;p42"/>
          <p:cNvSpPr txBox="1"/>
          <p:nvPr/>
        </p:nvSpPr>
        <p:spPr>
          <a:xfrm>
            <a:off x="244801" y="1724425"/>
            <a:ext cx="1461300" cy="1178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rgbClr val="00FFFF"/>
                </a:solidFill>
                <a:latin typeface="Roboto Serif"/>
                <a:ea typeface="Roboto Serif"/>
                <a:cs typeface="Roboto Serif"/>
                <a:sym typeface="Roboto Serif"/>
              </a:rPr>
              <a:t>Intel Realsense</a:t>
            </a:r>
            <a:endParaRPr sz="1800" b="1">
              <a:solidFill>
                <a:srgbClr val="00FFFF"/>
              </a:solidFill>
              <a:latin typeface="Roboto Serif"/>
              <a:ea typeface="Roboto Serif"/>
              <a:cs typeface="Roboto Serif"/>
              <a:sym typeface="Roboto Serif"/>
            </a:endParaRPr>
          </a:p>
          <a:p>
            <a:pPr marL="0" lvl="0" indent="0" algn="l" rtl="0">
              <a:spcBef>
                <a:spcPts val="0"/>
              </a:spcBef>
              <a:spcAft>
                <a:spcPts val="0"/>
              </a:spcAft>
              <a:buNone/>
            </a:pPr>
            <a:r>
              <a:rPr lang="en" sz="1800" b="1">
                <a:solidFill>
                  <a:srgbClr val="00FFFF"/>
                </a:solidFill>
                <a:latin typeface="Roboto Serif"/>
                <a:ea typeface="Roboto Serif"/>
                <a:cs typeface="Roboto Serif"/>
                <a:sym typeface="Roboto Serif"/>
              </a:rPr>
              <a:t>D235i</a:t>
            </a:r>
            <a:endParaRPr sz="1800" b="1">
              <a:solidFill>
                <a:srgbClr val="00FFFF"/>
              </a:solidFill>
              <a:latin typeface="Roboto Serif"/>
              <a:ea typeface="Roboto Serif"/>
              <a:cs typeface="Roboto Serif"/>
              <a:sym typeface="Roboto Serif"/>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Google Shape;293;p43"/>
          <p:cNvSpPr/>
          <p:nvPr/>
        </p:nvSpPr>
        <p:spPr>
          <a:xfrm>
            <a:off x="2492276" y="1025929"/>
            <a:ext cx="3647100" cy="2722500"/>
          </a:xfrm>
          <a:prstGeom prst="triangle">
            <a:avLst>
              <a:gd name="adj" fmla="val 50000"/>
            </a:avLst>
          </a:prstGeom>
          <a:gradFill>
            <a:gsLst>
              <a:gs pos="0">
                <a:srgbClr val="696969"/>
              </a:gs>
              <a:gs pos="100000">
                <a:srgbClr val="1D1D1D"/>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Serif"/>
              <a:ea typeface="Roboto Serif"/>
              <a:cs typeface="Roboto Serif"/>
              <a:sym typeface="Roboto Serif"/>
            </a:endParaRPr>
          </a:p>
        </p:txBody>
      </p:sp>
      <p:sp>
        <p:nvSpPr>
          <p:cNvPr id="294" name="Google Shape;294;p43"/>
          <p:cNvSpPr txBox="1"/>
          <p:nvPr/>
        </p:nvSpPr>
        <p:spPr>
          <a:xfrm>
            <a:off x="3303553" y="2098600"/>
            <a:ext cx="2025600" cy="1095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2500" b="1">
                <a:solidFill>
                  <a:srgbClr val="FFFFFF"/>
                </a:solidFill>
                <a:latin typeface="Roboto Serif"/>
                <a:ea typeface="Roboto Serif"/>
                <a:cs typeface="Roboto Serif"/>
                <a:sym typeface="Roboto Serif"/>
              </a:rPr>
              <a:t>Finite State Machine</a:t>
            </a:r>
            <a:endParaRPr sz="2500">
              <a:solidFill>
                <a:srgbClr val="FFFFFF"/>
              </a:solidFill>
              <a:latin typeface="Roboto Serif"/>
              <a:ea typeface="Roboto Serif"/>
              <a:cs typeface="Roboto Serif"/>
              <a:sym typeface="Roboto Serif"/>
            </a:endParaRPr>
          </a:p>
        </p:txBody>
      </p:sp>
      <p:sp>
        <p:nvSpPr>
          <p:cNvPr id="295" name="Google Shape;295;p43"/>
          <p:cNvSpPr/>
          <p:nvPr/>
        </p:nvSpPr>
        <p:spPr>
          <a:xfrm>
            <a:off x="5735809" y="3336394"/>
            <a:ext cx="793200" cy="770100"/>
          </a:xfrm>
          <a:prstGeom prst="ellipse">
            <a:avLst/>
          </a:prstGeom>
          <a:solidFill>
            <a:srgbClr val="00FFFF"/>
          </a:solidFill>
          <a:ln>
            <a:noFill/>
          </a:ln>
          <a:effectLst>
            <a:outerShdw blurRad="57150" dist="19050" dir="5400000" algn="bl" rotWithShape="0">
              <a:srgbClr val="212121">
                <a:alpha val="38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FFFFFF"/>
                </a:solidFill>
                <a:latin typeface="Roboto Serif Medium"/>
                <a:ea typeface="Roboto Serif Medium"/>
                <a:cs typeface="Roboto Serif Medium"/>
                <a:sym typeface="Roboto Serif Medium"/>
              </a:rPr>
              <a:t>T</a:t>
            </a:r>
            <a:endParaRPr sz="1200">
              <a:solidFill>
                <a:srgbClr val="FFFFFF"/>
              </a:solidFill>
              <a:latin typeface="Roboto Serif Medium"/>
              <a:ea typeface="Roboto Serif Medium"/>
              <a:cs typeface="Roboto Serif Medium"/>
              <a:sym typeface="Roboto Serif Medium"/>
            </a:endParaRPr>
          </a:p>
        </p:txBody>
      </p:sp>
      <p:sp>
        <p:nvSpPr>
          <p:cNvPr id="296" name="Google Shape;296;p43"/>
          <p:cNvSpPr/>
          <p:nvPr/>
        </p:nvSpPr>
        <p:spPr>
          <a:xfrm rot="-3312469">
            <a:off x="2079333" y="2159671"/>
            <a:ext cx="2240793" cy="174402"/>
          </a:xfrm>
          <a:prstGeom prst="rightArrow">
            <a:avLst>
              <a:gd name="adj1" fmla="val 25514"/>
              <a:gd name="adj2" fmla="val 64322"/>
            </a:avLst>
          </a:prstGeom>
          <a:solidFill>
            <a:srgbClr val="FF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9900"/>
              </a:solidFill>
              <a:latin typeface="Roboto Serif"/>
              <a:ea typeface="Roboto Serif"/>
              <a:cs typeface="Roboto Serif"/>
              <a:sym typeface="Roboto Serif"/>
            </a:endParaRPr>
          </a:p>
        </p:txBody>
      </p:sp>
      <p:sp>
        <p:nvSpPr>
          <p:cNvPr id="297" name="Google Shape;297;p43"/>
          <p:cNvSpPr txBox="1"/>
          <p:nvPr/>
        </p:nvSpPr>
        <p:spPr>
          <a:xfrm rot="-3317207">
            <a:off x="1835950" y="1959334"/>
            <a:ext cx="2287921" cy="407134"/>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700" b="1">
                <a:solidFill>
                  <a:srgbClr val="FF9900"/>
                </a:solidFill>
                <a:latin typeface="Roboto Serif"/>
                <a:ea typeface="Roboto Serif"/>
                <a:cs typeface="Roboto Serif"/>
                <a:sym typeface="Roboto Serif"/>
              </a:rPr>
              <a:t>Rover Pose</a:t>
            </a:r>
            <a:endParaRPr sz="1700">
              <a:solidFill>
                <a:srgbClr val="FF9900"/>
              </a:solidFill>
              <a:latin typeface="Roboto Serif"/>
              <a:ea typeface="Roboto Serif"/>
              <a:cs typeface="Roboto Serif"/>
              <a:sym typeface="Roboto Serif"/>
            </a:endParaRPr>
          </a:p>
        </p:txBody>
      </p:sp>
      <p:sp>
        <p:nvSpPr>
          <p:cNvPr id="298" name="Google Shape;298;p43"/>
          <p:cNvSpPr/>
          <p:nvPr/>
        </p:nvSpPr>
        <p:spPr>
          <a:xfrm>
            <a:off x="2193360" y="3336394"/>
            <a:ext cx="793200" cy="770100"/>
          </a:xfrm>
          <a:prstGeom prst="ellipse">
            <a:avLst/>
          </a:prstGeom>
          <a:solidFill>
            <a:srgbClr val="FF9900"/>
          </a:solidFill>
          <a:ln>
            <a:noFill/>
          </a:ln>
          <a:effectLst>
            <a:outerShdw blurRad="57150" dist="19050" dir="5400000" algn="bl" rotWithShape="0">
              <a:srgbClr val="212121">
                <a:alpha val="38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FFFFFF"/>
                </a:solidFill>
                <a:latin typeface="Roboto Serif Medium"/>
                <a:ea typeface="Roboto Serif Medium"/>
                <a:cs typeface="Roboto Serif Medium"/>
                <a:sym typeface="Roboto Serif Medium"/>
              </a:rPr>
              <a:t>L</a:t>
            </a:r>
            <a:endParaRPr sz="1200">
              <a:solidFill>
                <a:srgbClr val="FFFFFF"/>
              </a:solidFill>
              <a:latin typeface="Roboto Serif Medium"/>
              <a:ea typeface="Roboto Serif Medium"/>
              <a:cs typeface="Roboto Serif Medium"/>
              <a:sym typeface="Roboto Serif Medium"/>
            </a:endParaRPr>
          </a:p>
        </p:txBody>
      </p:sp>
      <p:sp>
        <p:nvSpPr>
          <p:cNvPr id="299" name="Google Shape;299;p43"/>
          <p:cNvSpPr/>
          <p:nvPr/>
        </p:nvSpPr>
        <p:spPr>
          <a:xfrm rot="-7440748">
            <a:off x="4344482" y="2163723"/>
            <a:ext cx="2173683" cy="174362"/>
          </a:xfrm>
          <a:prstGeom prst="rightArrow">
            <a:avLst>
              <a:gd name="adj1" fmla="val 25514"/>
              <a:gd name="adj2" fmla="val 64322"/>
            </a:avLst>
          </a:pr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Serif"/>
              <a:ea typeface="Roboto Serif"/>
              <a:cs typeface="Roboto Serif"/>
              <a:sym typeface="Roboto Serif"/>
            </a:endParaRPr>
          </a:p>
        </p:txBody>
      </p:sp>
      <p:sp>
        <p:nvSpPr>
          <p:cNvPr id="300" name="Google Shape;300;p43"/>
          <p:cNvSpPr/>
          <p:nvPr/>
        </p:nvSpPr>
        <p:spPr>
          <a:xfrm>
            <a:off x="3920033" y="664661"/>
            <a:ext cx="793200" cy="770100"/>
          </a:xfrm>
          <a:prstGeom prst="ellipse">
            <a:avLst/>
          </a:prstGeom>
          <a:solidFill>
            <a:srgbClr val="00FF00"/>
          </a:solidFill>
          <a:ln>
            <a:noFill/>
          </a:ln>
          <a:effectLst>
            <a:outerShdw blurRad="57150" dist="19050" dir="5400000" algn="bl" rotWithShape="0">
              <a:srgbClr val="212121">
                <a:alpha val="38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FFFFFF"/>
                </a:solidFill>
                <a:latin typeface="Roboto Serif Medium"/>
                <a:ea typeface="Roboto Serif Medium"/>
                <a:cs typeface="Roboto Serif Medium"/>
                <a:sym typeface="Roboto Serif Medium"/>
              </a:rPr>
              <a:t>N</a:t>
            </a:r>
            <a:endParaRPr sz="1200">
              <a:solidFill>
                <a:srgbClr val="FFFFFF"/>
              </a:solidFill>
              <a:latin typeface="Roboto Serif Medium"/>
              <a:ea typeface="Roboto Serif Medium"/>
              <a:cs typeface="Roboto Serif Medium"/>
              <a:sym typeface="Roboto Serif Medium"/>
            </a:endParaRPr>
          </a:p>
        </p:txBody>
      </p:sp>
      <p:sp>
        <p:nvSpPr>
          <p:cNvPr id="301" name="Google Shape;301;p43"/>
          <p:cNvSpPr txBox="1"/>
          <p:nvPr/>
        </p:nvSpPr>
        <p:spPr>
          <a:xfrm rot="3373498">
            <a:off x="4514292" y="1814972"/>
            <a:ext cx="2300455" cy="407264"/>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200" b="1">
                <a:solidFill>
                  <a:srgbClr val="00FFFF"/>
                </a:solidFill>
                <a:latin typeface="Roboto Serif"/>
                <a:ea typeface="Roboto Serif"/>
                <a:cs typeface="Roboto Serif"/>
                <a:sym typeface="Roboto Serif"/>
              </a:rPr>
              <a:t>Goal Waypoints</a:t>
            </a:r>
            <a:br>
              <a:rPr lang="en" sz="1200" b="1">
                <a:solidFill>
                  <a:srgbClr val="00FFFF"/>
                </a:solidFill>
                <a:latin typeface="Roboto Serif"/>
                <a:ea typeface="Roboto Serif"/>
                <a:cs typeface="Roboto Serif"/>
                <a:sym typeface="Roboto Serif"/>
              </a:rPr>
            </a:br>
            <a:r>
              <a:rPr lang="en" sz="1200" b="1">
                <a:solidFill>
                  <a:srgbClr val="00FFFF"/>
                </a:solidFill>
                <a:latin typeface="Roboto Serif"/>
                <a:ea typeface="Roboto Serif"/>
                <a:cs typeface="Roboto Serif"/>
                <a:sym typeface="Roboto Serif"/>
              </a:rPr>
              <a:t> Tool Trajectories</a:t>
            </a:r>
            <a:endParaRPr sz="1200">
              <a:solidFill>
                <a:srgbClr val="00FFFF"/>
              </a:solidFill>
              <a:latin typeface="Roboto Serif"/>
              <a:ea typeface="Roboto Serif"/>
              <a:cs typeface="Roboto Serif"/>
              <a:sym typeface="Roboto Serif"/>
            </a:endParaRPr>
          </a:p>
        </p:txBody>
      </p:sp>
      <p:sp>
        <p:nvSpPr>
          <p:cNvPr id="302" name="Google Shape;302;p43"/>
          <p:cNvSpPr txBox="1"/>
          <p:nvPr/>
        </p:nvSpPr>
        <p:spPr>
          <a:xfrm>
            <a:off x="2708350" y="179513"/>
            <a:ext cx="3368400" cy="235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rgbClr val="00FF00"/>
                </a:solidFill>
                <a:latin typeface="Roboto Serif"/>
                <a:ea typeface="Roboto Serif"/>
                <a:cs typeface="Roboto Serif"/>
                <a:sym typeface="Roboto Serif"/>
              </a:rPr>
              <a:t>Navigation Planner</a:t>
            </a:r>
            <a:endParaRPr sz="1800" b="1">
              <a:solidFill>
                <a:srgbClr val="00FF00"/>
              </a:solidFill>
              <a:latin typeface="Roboto Serif"/>
              <a:ea typeface="Roboto Serif"/>
              <a:cs typeface="Roboto Serif"/>
              <a:sym typeface="Roboto Serif"/>
            </a:endParaRPr>
          </a:p>
        </p:txBody>
      </p:sp>
      <p:sp>
        <p:nvSpPr>
          <p:cNvPr id="303" name="Google Shape;303;p43"/>
          <p:cNvSpPr txBox="1"/>
          <p:nvPr/>
        </p:nvSpPr>
        <p:spPr>
          <a:xfrm>
            <a:off x="6067500" y="3521413"/>
            <a:ext cx="3368400" cy="235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rgbClr val="00FFFF"/>
                </a:solidFill>
                <a:latin typeface="Roboto Serif"/>
                <a:ea typeface="Roboto Serif"/>
                <a:cs typeface="Roboto Serif"/>
                <a:sym typeface="Roboto Serif"/>
              </a:rPr>
              <a:t>Transport Planner</a:t>
            </a:r>
            <a:endParaRPr sz="1800" b="1">
              <a:solidFill>
                <a:srgbClr val="00FFFF"/>
              </a:solidFill>
              <a:latin typeface="Roboto Serif"/>
              <a:ea typeface="Roboto Serif"/>
              <a:cs typeface="Roboto Serif"/>
              <a:sym typeface="Roboto Serif"/>
            </a:endParaRPr>
          </a:p>
        </p:txBody>
      </p:sp>
      <p:sp>
        <p:nvSpPr>
          <p:cNvPr id="304" name="Google Shape;304;p43"/>
          <p:cNvSpPr txBox="1"/>
          <p:nvPr/>
        </p:nvSpPr>
        <p:spPr>
          <a:xfrm>
            <a:off x="-333300" y="3521413"/>
            <a:ext cx="3368400" cy="235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rgbClr val="FF9900"/>
                </a:solidFill>
                <a:latin typeface="Roboto Serif"/>
                <a:ea typeface="Roboto Serif"/>
                <a:cs typeface="Roboto Serif"/>
                <a:sym typeface="Roboto Serif"/>
              </a:rPr>
              <a:t>Localization</a:t>
            </a:r>
            <a:endParaRPr sz="1800" b="1">
              <a:solidFill>
                <a:srgbClr val="FF9900"/>
              </a:solidFill>
              <a:latin typeface="Roboto Serif"/>
              <a:ea typeface="Roboto Serif"/>
              <a:cs typeface="Roboto Serif"/>
              <a:sym typeface="Roboto Serif"/>
            </a:endParaRPr>
          </a:p>
        </p:txBody>
      </p:sp>
      <p:cxnSp>
        <p:nvCxnSpPr>
          <p:cNvPr id="305" name="Google Shape;305;p43"/>
          <p:cNvCxnSpPr>
            <a:stCxn id="300" idx="6"/>
            <a:endCxn id="295" idx="7"/>
          </p:cNvCxnSpPr>
          <p:nvPr/>
        </p:nvCxnSpPr>
        <p:spPr>
          <a:xfrm>
            <a:off x="4713233" y="1049711"/>
            <a:ext cx="1699500" cy="2399400"/>
          </a:xfrm>
          <a:prstGeom prst="curvedConnector2">
            <a:avLst/>
          </a:prstGeom>
          <a:noFill/>
          <a:ln w="38100" cap="flat" cmpd="sng">
            <a:solidFill>
              <a:srgbClr val="00FF00"/>
            </a:solidFill>
            <a:prstDash val="solid"/>
            <a:round/>
            <a:headEnd type="none" w="med" len="med"/>
            <a:tailEnd type="stealth" w="med" len="med"/>
          </a:ln>
        </p:spPr>
      </p:cxnSp>
      <p:sp>
        <p:nvSpPr>
          <p:cNvPr id="306" name="Google Shape;306;p43"/>
          <p:cNvSpPr txBox="1"/>
          <p:nvPr/>
        </p:nvSpPr>
        <p:spPr>
          <a:xfrm rot="3373498">
            <a:off x="5200092" y="1433972"/>
            <a:ext cx="2300455" cy="407264"/>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300" b="1">
                <a:solidFill>
                  <a:srgbClr val="00FF00"/>
                </a:solidFill>
                <a:latin typeface="Roboto Serif"/>
                <a:ea typeface="Roboto Serif"/>
                <a:cs typeface="Roboto Serif"/>
                <a:sym typeface="Roboto Serif"/>
              </a:rPr>
              <a:t>Goal Status</a:t>
            </a:r>
            <a:br>
              <a:rPr lang="en" sz="1300" b="1">
                <a:solidFill>
                  <a:srgbClr val="00FF00"/>
                </a:solidFill>
                <a:latin typeface="Roboto Serif"/>
                <a:ea typeface="Roboto Serif"/>
                <a:cs typeface="Roboto Serif"/>
                <a:sym typeface="Roboto Serif"/>
              </a:rPr>
            </a:br>
            <a:r>
              <a:rPr lang="en" sz="1300" b="1">
                <a:solidFill>
                  <a:srgbClr val="00FF00"/>
                </a:solidFill>
                <a:latin typeface="Roboto Serif"/>
                <a:ea typeface="Roboto Serif"/>
                <a:cs typeface="Roboto Serif"/>
                <a:sym typeface="Roboto Serif"/>
              </a:rPr>
              <a:t>Manipulation Status</a:t>
            </a:r>
            <a:endParaRPr sz="1300">
              <a:solidFill>
                <a:srgbClr val="00FF00"/>
              </a:solidFill>
              <a:latin typeface="Roboto Serif"/>
              <a:ea typeface="Roboto Serif"/>
              <a:cs typeface="Roboto Serif"/>
              <a:sym typeface="Roboto Serif"/>
            </a:endParaRPr>
          </a:p>
        </p:txBody>
      </p:sp>
      <p:sp>
        <p:nvSpPr>
          <p:cNvPr id="307" name="Google Shape;307;p43"/>
          <p:cNvSpPr/>
          <p:nvPr/>
        </p:nvSpPr>
        <p:spPr>
          <a:xfrm>
            <a:off x="3920033" y="4224511"/>
            <a:ext cx="793200" cy="770100"/>
          </a:xfrm>
          <a:prstGeom prst="ellipse">
            <a:avLst/>
          </a:prstGeom>
          <a:solidFill>
            <a:srgbClr val="9900FF"/>
          </a:solidFill>
          <a:ln>
            <a:noFill/>
          </a:ln>
          <a:effectLst>
            <a:outerShdw blurRad="57150" dist="19050" dir="5400000" algn="bl" rotWithShape="0">
              <a:srgbClr val="212121">
                <a:alpha val="38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FFFFFF"/>
                </a:solidFill>
                <a:latin typeface="Roboto Serif Medium"/>
                <a:ea typeface="Roboto Serif Medium"/>
                <a:cs typeface="Roboto Serif Medium"/>
                <a:sym typeface="Roboto Serif Medium"/>
              </a:rPr>
              <a:t>M</a:t>
            </a:r>
            <a:endParaRPr sz="1200">
              <a:solidFill>
                <a:srgbClr val="FFFFFF"/>
              </a:solidFill>
              <a:latin typeface="Roboto Serif Medium"/>
              <a:ea typeface="Roboto Serif Medium"/>
              <a:cs typeface="Roboto Serif Medium"/>
              <a:sym typeface="Roboto Serif Medium"/>
            </a:endParaRPr>
          </a:p>
        </p:txBody>
      </p:sp>
      <p:sp>
        <p:nvSpPr>
          <p:cNvPr id="308" name="Google Shape;308;p43"/>
          <p:cNvSpPr/>
          <p:nvPr/>
        </p:nvSpPr>
        <p:spPr>
          <a:xfrm rot="-1610500">
            <a:off x="4699319" y="4149202"/>
            <a:ext cx="1111562" cy="174496"/>
          </a:xfrm>
          <a:prstGeom prst="rightArrow">
            <a:avLst>
              <a:gd name="adj1" fmla="val 25514"/>
              <a:gd name="adj2" fmla="val 64322"/>
            </a:avLst>
          </a:prstGeom>
          <a:solidFill>
            <a:srgbClr val="990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9900"/>
              </a:solidFill>
              <a:latin typeface="Roboto Serif"/>
              <a:ea typeface="Roboto Serif"/>
              <a:cs typeface="Roboto Serif"/>
              <a:sym typeface="Roboto Serif"/>
            </a:endParaRPr>
          </a:p>
        </p:txBody>
      </p:sp>
      <p:sp>
        <p:nvSpPr>
          <p:cNvPr id="309" name="Google Shape;309;p43"/>
          <p:cNvSpPr/>
          <p:nvPr/>
        </p:nvSpPr>
        <p:spPr>
          <a:xfrm rot="-8960927">
            <a:off x="2915300" y="4175399"/>
            <a:ext cx="1009198" cy="174453"/>
          </a:xfrm>
          <a:prstGeom prst="rightArrow">
            <a:avLst>
              <a:gd name="adj1" fmla="val 25514"/>
              <a:gd name="adj2" fmla="val 64322"/>
            </a:avLst>
          </a:prstGeom>
          <a:solidFill>
            <a:srgbClr val="990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9900"/>
              </a:solidFill>
              <a:latin typeface="Roboto Serif"/>
              <a:ea typeface="Roboto Serif"/>
              <a:cs typeface="Roboto Serif"/>
              <a:sym typeface="Roboto Serif"/>
            </a:endParaRPr>
          </a:p>
        </p:txBody>
      </p:sp>
      <p:sp>
        <p:nvSpPr>
          <p:cNvPr id="310" name="Google Shape;310;p43"/>
          <p:cNvSpPr txBox="1"/>
          <p:nvPr/>
        </p:nvSpPr>
        <p:spPr>
          <a:xfrm rot="87909">
            <a:off x="4237926" y="4693800"/>
            <a:ext cx="2287948" cy="407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700" b="1">
                <a:solidFill>
                  <a:srgbClr val="9900FF"/>
                </a:solidFill>
                <a:latin typeface="Roboto Serif"/>
                <a:ea typeface="Roboto Serif"/>
                <a:cs typeface="Roboto Serif"/>
                <a:sym typeface="Roboto Serif"/>
              </a:rPr>
              <a:t>Global Map</a:t>
            </a:r>
            <a:endParaRPr sz="1700">
              <a:solidFill>
                <a:srgbClr val="9900FF"/>
              </a:solidFill>
              <a:latin typeface="Roboto Serif"/>
              <a:ea typeface="Roboto Serif"/>
              <a:cs typeface="Roboto Serif"/>
              <a:sym typeface="Roboto Serif"/>
            </a:endParaRPr>
          </a:p>
        </p:txBody>
      </p:sp>
      <p:sp>
        <p:nvSpPr>
          <p:cNvPr id="311" name="Google Shape;311;p43"/>
          <p:cNvSpPr txBox="1">
            <a:spLocks noGrp="1"/>
          </p:cNvSpPr>
          <p:nvPr>
            <p:ph type="title"/>
          </p:nvPr>
        </p:nvSpPr>
        <p:spPr>
          <a:xfrm>
            <a:off x="235500" y="152400"/>
            <a:ext cx="3133800" cy="46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891"/>
              <a:buNone/>
            </a:pPr>
            <a:r>
              <a:rPr lang="en" sz="2518" b="1">
                <a:solidFill>
                  <a:schemeClr val="lt1"/>
                </a:solidFill>
                <a:latin typeface="Roboto Serif"/>
                <a:ea typeface="Roboto Serif"/>
                <a:cs typeface="Roboto Serif"/>
                <a:sym typeface="Roboto Serif"/>
              </a:rPr>
              <a:t>Overall System Depiction - Software</a:t>
            </a:r>
            <a:endParaRPr sz="2518" b="1">
              <a:solidFill>
                <a:schemeClr val="lt1"/>
              </a:solidFill>
              <a:latin typeface="Roboto Serif"/>
              <a:ea typeface="Roboto Serif"/>
              <a:cs typeface="Roboto Serif"/>
              <a:sym typeface="Roboto Serif"/>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26"/>
          <p:cNvSpPr txBox="1">
            <a:spLocks noGrp="1"/>
          </p:cNvSpPr>
          <p:nvPr>
            <p:ph type="subTitle" idx="1"/>
          </p:nvPr>
        </p:nvSpPr>
        <p:spPr>
          <a:xfrm>
            <a:off x="311700" y="115700"/>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b="1">
                <a:solidFill>
                  <a:schemeClr val="lt1"/>
                </a:solidFill>
                <a:latin typeface="Roboto Serif"/>
                <a:ea typeface="Roboto Serif"/>
                <a:cs typeface="Roboto Serif"/>
                <a:sym typeface="Roboto Serif"/>
              </a:rPr>
              <a:t>The Team</a:t>
            </a:r>
            <a:endParaRPr/>
          </a:p>
        </p:txBody>
      </p:sp>
      <p:sp>
        <p:nvSpPr>
          <p:cNvPr id="113" name="Google Shape;113;p2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a:t>
            </a:fld>
            <a:endParaRPr/>
          </a:p>
        </p:txBody>
      </p:sp>
      <p:pic>
        <p:nvPicPr>
          <p:cNvPr id="114" name="Google Shape;114;p26"/>
          <p:cNvPicPr preferRelativeResize="0"/>
          <p:nvPr/>
        </p:nvPicPr>
        <p:blipFill>
          <a:blip r:embed="rId3">
            <a:alphaModFix/>
          </a:blip>
          <a:stretch>
            <a:fillRect/>
          </a:stretch>
        </p:blipFill>
        <p:spPr>
          <a:xfrm>
            <a:off x="389625" y="832097"/>
            <a:ext cx="1128700" cy="1693028"/>
          </a:xfrm>
          <a:prstGeom prst="rect">
            <a:avLst/>
          </a:prstGeom>
          <a:noFill/>
          <a:ln>
            <a:noFill/>
          </a:ln>
        </p:spPr>
      </p:pic>
      <p:pic>
        <p:nvPicPr>
          <p:cNvPr id="115" name="Google Shape;115;p26"/>
          <p:cNvPicPr preferRelativeResize="0"/>
          <p:nvPr/>
        </p:nvPicPr>
        <p:blipFill>
          <a:blip r:embed="rId4">
            <a:alphaModFix/>
          </a:blip>
          <a:stretch>
            <a:fillRect/>
          </a:stretch>
        </p:blipFill>
        <p:spPr>
          <a:xfrm>
            <a:off x="2181825" y="832100"/>
            <a:ext cx="1128701" cy="1693051"/>
          </a:xfrm>
          <a:prstGeom prst="rect">
            <a:avLst/>
          </a:prstGeom>
          <a:noFill/>
          <a:ln>
            <a:noFill/>
          </a:ln>
        </p:spPr>
      </p:pic>
      <p:pic>
        <p:nvPicPr>
          <p:cNvPr id="116" name="Google Shape;116;p26"/>
          <p:cNvPicPr preferRelativeResize="0"/>
          <p:nvPr/>
        </p:nvPicPr>
        <p:blipFill>
          <a:blip r:embed="rId5">
            <a:alphaModFix/>
          </a:blip>
          <a:stretch>
            <a:fillRect/>
          </a:stretch>
        </p:blipFill>
        <p:spPr>
          <a:xfrm>
            <a:off x="3927675" y="832076"/>
            <a:ext cx="1128700" cy="1693050"/>
          </a:xfrm>
          <a:prstGeom prst="rect">
            <a:avLst/>
          </a:prstGeom>
          <a:noFill/>
          <a:ln>
            <a:noFill/>
          </a:ln>
        </p:spPr>
      </p:pic>
      <p:pic>
        <p:nvPicPr>
          <p:cNvPr id="117" name="Google Shape;117;p26"/>
          <p:cNvPicPr preferRelativeResize="0"/>
          <p:nvPr/>
        </p:nvPicPr>
        <p:blipFill>
          <a:blip r:embed="rId6">
            <a:alphaModFix/>
          </a:blip>
          <a:stretch>
            <a:fillRect/>
          </a:stretch>
        </p:blipFill>
        <p:spPr>
          <a:xfrm>
            <a:off x="5658600" y="832075"/>
            <a:ext cx="1128701" cy="1693051"/>
          </a:xfrm>
          <a:prstGeom prst="rect">
            <a:avLst/>
          </a:prstGeom>
          <a:noFill/>
          <a:ln>
            <a:noFill/>
          </a:ln>
        </p:spPr>
      </p:pic>
      <p:pic>
        <p:nvPicPr>
          <p:cNvPr id="118" name="Google Shape;118;p26"/>
          <p:cNvPicPr preferRelativeResize="0"/>
          <p:nvPr/>
        </p:nvPicPr>
        <p:blipFill>
          <a:blip r:embed="rId7">
            <a:alphaModFix/>
          </a:blip>
          <a:stretch>
            <a:fillRect/>
          </a:stretch>
        </p:blipFill>
        <p:spPr>
          <a:xfrm>
            <a:off x="7389525" y="832100"/>
            <a:ext cx="1128700" cy="1693050"/>
          </a:xfrm>
          <a:prstGeom prst="rect">
            <a:avLst/>
          </a:prstGeom>
          <a:noFill/>
          <a:ln>
            <a:noFill/>
          </a:ln>
        </p:spPr>
      </p:pic>
      <p:sp>
        <p:nvSpPr>
          <p:cNvPr id="119" name="Google Shape;119;p26"/>
          <p:cNvSpPr txBox="1">
            <a:spLocks noGrp="1"/>
          </p:cNvSpPr>
          <p:nvPr>
            <p:ph type="subTitle" idx="1"/>
          </p:nvPr>
        </p:nvSpPr>
        <p:spPr>
          <a:xfrm>
            <a:off x="273600" y="2525150"/>
            <a:ext cx="1520700" cy="393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sz="1100">
                <a:solidFill>
                  <a:schemeClr val="lt1"/>
                </a:solidFill>
                <a:latin typeface="Roboto Serif"/>
                <a:ea typeface="Roboto Serif"/>
                <a:cs typeface="Roboto Serif"/>
                <a:sym typeface="Roboto Serif"/>
              </a:rPr>
              <a:t>Ankit Aggarwal</a:t>
            </a:r>
            <a:endParaRPr sz="1100"/>
          </a:p>
        </p:txBody>
      </p:sp>
      <p:sp>
        <p:nvSpPr>
          <p:cNvPr id="120" name="Google Shape;120;p26"/>
          <p:cNvSpPr txBox="1">
            <a:spLocks noGrp="1"/>
          </p:cNvSpPr>
          <p:nvPr>
            <p:ph type="subTitle" idx="1"/>
          </p:nvPr>
        </p:nvSpPr>
        <p:spPr>
          <a:xfrm>
            <a:off x="2065800" y="2525150"/>
            <a:ext cx="1520700" cy="393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sz="1100">
                <a:solidFill>
                  <a:schemeClr val="lt1"/>
                </a:solidFill>
                <a:latin typeface="Roboto Serif"/>
                <a:ea typeface="Roboto Serif"/>
                <a:cs typeface="Roboto Serif"/>
                <a:sym typeface="Roboto Serif"/>
              </a:rPr>
              <a:t>Deepam Ameria</a:t>
            </a:r>
            <a:endParaRPr sz="1100"/>
          </a:p>
        </p:txBody>
      </p:sp>
      <p:sp>
        <p:nvSpPr>
          <p:cNvPr id="121" name="Google Shape;121;p26"/>
          <p:cNvSpPr txBox="1">
            <a:spLocks noGrp="1"/>
          </p:cNvSpPr>
          <p:nvPr>
            <p:ph type="subTitle" idx="1"/>
          </p:nvPr>
        </p:nvSpPr>
        <p:spPr>
          <a:xfrm>
            <a:off x="3548963" y="2525150"/>
            <a:ext cx="20859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605"/>
              <a:buNone/>
            </a:pPr>
            <a:r>
              <a:rPr lang="en" sz="1100">
                <a:solidFill>
                  <a:schemeClr val="lt1"/>
                </a:solidFill>
                <a:latin typeface="Roboto Serif"/>
                <a:ea typeface="Roboto Serif"/>
                <a:cs typeface="Roboto Serif"/>
                <a:sym typeface="Roboto Serif"/>
              </a:rPr>
              <a:t>Bhaswanth Ayapilla</a:t>
            </a:r>
            <a:endParaRPr sz="1100"/>
          </a:p>
        </p:txBody>
      </p:sp>
      <p:sp>
        <p:nvSpPr>
          <p:cNvPr id="122" name="Google Shape;122;p26"/>
          <p:cNvSpPr txBox="1">
            <a:spLocks noGrp="1"/>
          </p:cNvSpPr>
          <p:nvPr>
            <p:ph type="subTitle" idx="1"/>
          </p:nvPr>
        </p:nvSpPr>
        <p:spPr>
          <a:xfrm>
            <a:off x="5542575" y="2544138"/>
            <a:ext cx="1520700" cy="393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sz="1100">
                <a:solidFill>
                  <a:schemeClr val="lt1"/>
                </a:solidFill>
                <a:latin typeface="Roboto Serif"/>
                <a:ea typeface="Roboto Serif"/>
                <a:cs typeface="Roboto Serif"/>
                <a:sym typeface="Roboto Serif"/>
              </a:rPr>
              <a:t>Simson D’Souza</a:t>
            </a:r>
            <a:endParaRPr sz="1100"/>
          </a:p>
        </p:txBody>
      </p:sp>
      <p:sp>
        <p:nvSpPr>
          <p:cNvPr id="123" name="Google Shape;123;p26"/>
          <p:cNvSpPr txBox="1">
            <a:spLocks noGrp="1"/>
          </p:cNvSpPr>
          <p:nvPr>
            <p:ph type="subTitle" idx="1"/>
          </p:nvPr>
        </p:nvSpPr>
        <p:spPr>
          <a:xfrm>
            <a:off x="6950375" y="2544138"/>
            <a:ext cx="2007000" cy="393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sz="1100">
                <a:solidFill>
                  <a:schemeClr val="lt1"/>
                </a:solidFill>
                <a:latin typeface="Roboto Serif"/>
                <a:ea typeface="Roboto Serif"/>
                <a:cs typeface="Roboto Serif"/>
                <a:sym typeface="Roboto Serif"/>
              </a:rPr>
              <a:t>Boxiang  (William) Fu</a:t>
            </a:r>
            <a:endParaRPr sz="1100"/>
          </a:p>
        </p:txBody>
      </p:sp>
      <p:pic>
        <p:nvPicPr>
          <p:cNvPr id="124" name="Google Shape;124;p26"/>
          <p:cNvPicPr preferRelativeResize="0"/>
          <p:nvPr/>
        </p:nvPicPr>
        <p:blipFill>
          <a:blip r:embed="rId8">
            <a:alphaModFix/>
          </a:blip>
          <a:stretch>
            <a:fillRect/>
          </a:stretch>
        </p:blipFill>
        <p:spPr>
          <a:xfrm>
            <a:off x="3802400" y="2956770"/>
            <a:ext cx="1520700" cy="1520680"/>
          </a:xfrm>
          <a:prstGeom prst="rect">
            <a:avLst/>
          </a:prstGeom>
          <a:noFill/>
          <a:ln>
            <a:noFill/>
          </a:ln>
        </p:spPr>
      </p:pic>
      <p:sp>
        <p:nvSpPr>
          <p:cNvPr id="125" name="Google Shape;125;p26"/>
          <p:cNvSpPr txBox="1">
            <a:spLocks noGrp="1"/>
          </p:cNvSpPr>
          <p:nvPr>
            <p:ph type="subTitle" idx="1"/>
          </p:nvPr>
        </p:nvSpPr>
        <p:spPr>
          <a:xfrm>
            <a:off x="3216900" y="4477450"/>
            <a:ext cx="27102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35"/>
              <a:buNone/>
            </a:pPr>
            <a:r>
              <a:rPr lang="en" sz="1035">
                <a:solidFill>
                  <a:schemeClr val="lt1"/>
                </a:solidFill>
                <a:latin typeface="Roboto Serif"/>
                <a:ea typeface="Roboto Serif"/>
                <a:cs typeface="Roboto Serif"/>
                <a:sym typeface="Roboto Serif"/>
              </a:rPr>
              <a:t>Dr. William </a:t>
            </a:r>
            <a:r>
              <a:rPr lang="en" sz="1035">
                <a:solidFill>
                  <a:srgbClr val="FF0000"/>
                </a:solidFill>
                <a:latin typeface="Roboto Serif"/>
                <a:ea typeface="Roboto Serif"/>
                <a:cs typeface="Roboto Serif"/>
                <a:sym typeface="Roboto Serif"/>
              </a:rPr>
              <a:t>“Red”</a:t>
            </a:r>
            <a:r>
              <a:rPr lang="en" sz="1035">
                <a:solidFill>
                  <a:schemeClr val="lt1"/>
                </a:solidFill>
                <a:latin typeface="Roboto Serif"/>
                <a:ea typeface="Roboto Serif"/>
                <a:cs typeface="Roboto Serif"/>
                <a:sym typeface="Roboto Serif"/>
              </a:rPr>
              <a:t> Whittaker</a:t>
            </a:r>
            <a:endParaRPr sz="1035"/>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Google Shape;316;p4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lt1"/>
                </a:solidFill>
              </a:rPr>
              <a:t>20</a:t>
            </a:fld>
            <a:endParaRPr>
              <a:solidFill>
                <a:schemeClr val="lt1"/>
              </a:solidFill>
            </a:endParaRPr>
          </a:p>
        </p:txBody>
      </p:sp>
      <p:sp>
        <p:nvSpPr>
          <p:cNvPr id="317" name="Google Shape;317;p44"/>
          <p:cNvSpPr txBox="1">
            <a:spLocks noGrp="1"/>
          </p:cNvSpPr>
          <p:nvPr>
            <p:ph type="title"/>
          </p:nvPr>
        </p:nvSpPr>
        <p:spPr>
          <a:xfrm>
            <a:off x="354475" y="44350"/>
            <a:ext cx="8520600" cy="572700"/>
          </a:xfrm>
          <a:prstGeom prst="rect">
            <a:avLst/>
          </a:prstGeom>
        </p:spPr>
        <p:txBody>
          <a:bodyPr spcFirstLastPara="1" wrap="square" lIns="91425" tIns="91425" rIns="91425" bIns="91425" anchor="t" anchorCtr="0">
            <a:normAutofit fontScale="90000"/>
          </a:bodyPr>
          <a:lstStyle/>
          <a:p>
            <a:pPr marL="0" marR="0" lvl="0" indent="0" algn="ctr" rtl="0">
              <a:lnSpc>
                <a:spcPct val="100000"/>
              </a:lnSpc>
              <a:spcBef>
                <a:spcPts val="0"/>
              </a:spcBef>
              <a:spcAft>
                <a:spcPts val="0"/>
              </a:spcAft>
              <a:buNone/>
            </a:pPr>
            <a:r>
              <a:rPr lang="en" b="1">
                <a:solidFill>
                  <a:schemeClr val="lt1"/>
                </a:solidFill>
                <a:latin typeface="Roboto Serif"/>
                <a:ea typeface="Roboto Serif"/>
                <a:cs typeface="Roboto Serif"/>
                <a:sym typeface="Roboto Serif"/>
              </a:rPr>
              <a:t>Subsystem Completion Status</a:t>
            </a:r>
            <a:endParaRPr b="1">
              <a:solidFill>
                <a:schemeClr val="lt1"/>
              </a:solidFill>
              <a:latin typeface="Roboto Serif"/>
              <a:ea typeface="Roboto Serif"/>
              <a:cs typeface="Roboto Serif"/>
              <a:sym typeface="Roboto Serif"/>
            </a:endParaRPr>
          </a:p>
        </p:txBody>
      </p:sp>
      <p:graphicFrame>
        <p:nvGraphicFramePr>
          <p:cNvPr id="318" name="Google Shape;318;p44"/>
          <p:cNvGraphicFramePr/>
          <p:nvPr/>
        </p:nvGraphicFramePr>
        <p:xfrm>
          <a:off x="411488" y="689764"/>
          <a:ext cx="8321025" cy="4179375"/>
        </p:xfrm>
        <a:graphic>
          <a:graphicData uri="http://schemas.openxmlformats.org/drawingml/2006/table">
            <a:tbl>
              <a:tblPr>
                <a:noFill/>
                <a:tableStyleId>{73F11E69-B451-4BF1-B217-0C6D06C35509}</a:tableStyleId>
              </a:tblPr>
              <a:tblGrid>
                <a:gridCol w="2546450">
                  <a:extLst>
                    <a:ext uri="{9D8B030D-6E8A-4147-A177-3AD203B41FA5}">
                      <a16:colId xmlns:a16="http://schemas.microsoft.com/office/drawing/2014/main" val="20000"/>
                    </a:ext>
                  </a:extLst>
                </a:gridCol>
                <a:gridCol w="1614025">
                  <a:extLst>
                    <a:ext uri="{9D8B030D-6E8A-4147-A177-3AD203B41FA5}">
                      <a16:colId xmlns:a16="http://schemas.microsoft.com/office/drawing/2014/main" val="20001"/>
                    </a:ext>
                  </a:extLst>
                </a:gridCol>
                <a:gridCol w="4160550">
                  <a:extLst>
                    <a:ext uri="{9D8B030D-6E8A-4147-A177-3AD203B41FA5}">
                      <a16:colId xmlns:a16="http://schemas.microsoft.com/office/drawing/2014/main" val="20002"/>
                    </a:ext>
                  </a:extLst>
                </a:gridCol>
              </a:tblGrid>
              <a:tr h="278625">
                <a:tc>
                  <a:txBody>
                    <a:bodyPr/>
                    <a:lstStyle/>
                    <a:p>
                      <a:pPr marL="0" lvl="0" indent="0" algn="ctr" rtl="0">
                        <a:spcBef>
                          <a:spcPts val="0"/>
                        </a:spcBef>
                        <a:spcAft>
                          <a:spcPts val="0"/>
                        </a:spcAft>
                        <a:buNone/>
                      </a:pPr>
                      <a:r>
                        <a:rPr lang="en" sz="1300" b="1">
                          <a:solidFill>
                            <a:schemeClr val="lt1"/>
                          </a:solidFill>
                          <a:latin typeface="Roboto Serif"/>
                          <a:ea typeface="Roboto Serif"/>
                          <a:cs typeface="Roboto Serif"/>
                          <a:sym typeface="Roboto Serif"/>
                        </a:rPr>
                        <a:t>Subsystem</a:t>
                      </a:r>
                      <a:endParaRPr sz="1300" b="1">
                        <a:solidFill>
                          <a:schemeClr val="lt1"/>
                        </a:solidFill>
                        <a:latin typeface="Roboto Serif"/>
                        <a:ea typeface="Roboto Serif"/>
                        <a:cs typeface="Roboto Serif"/>
                        <a:sym typeface="Roboto Serif"/>
                      </a:endParaRPr>
                    </a:p>
                  </a:txBody>
                  <a:tcPr marL="91425" marR="91425" marT="0" marB="0"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sz="1300" b="1">
                          <a:solidFill>
                            <a:schemeClr val="lt1"/>
                          </a:solidFill>
                          <a:latin typeface="Roboto Serif"/>
                          <a:ea typeface="Roboto Serif"/>
                          <a:cs typeface="Roboto Serif"/>
                          <a:sym typeface="Roboto Serif"/>
                        </a:rPr>
                        <a:t>Completion %</a:t>
                      </a:r>
                      <a:endParaRPr sz="1300" b="1">
                        <a:solidFill>
                          <a:schemeClr val="lt1"/>
                        </a:solidFill>
                        <a:latin typeface="Roboto Serif"/>
                        <a:ea typeface="Roboto Serif"/>
                        <a:cs typeface="Roboto Serif"/>
                        <a:sym typeface="Roboto Serif"/>
                      </a:endParaRPr>
                    </a:p>
                  </a:txBody>
                  <a:tcPr marL="91425" marR="91425" marT="0" marB="0"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sz="1300" b="1">
                          <a:solidFill>
                            <a:schemeClr val="lt1"/>
                          </a:solidFill>
                          <a:latin typeface="Roboto Serif"/>
                          <a:ea typeface="Roboto Serif"/>
                          <a:cs typeface="Roboto Serif"/>
                          <a:sym typeface="Roboto Serif"/>
                        </a:rPr>
                        <a:t>Future Work</a:t>
                      </a:r>
                      <a:endParaRPr sz="1300" b="1">
                        <a:solidFill>
                          <a:schemeClr val="lt1"/>
                        </a:solidFill>
                        <a:latin typeface="Roboto Serif"/>
                        <a:ea typeface="Roboto Serif"/>
                        <a:cs typeface="Roboto Serif"/>
                        <a:sym typeface="Roboto Serif"/>
                      </a:endParaRPr>
                    </a:p>
                  </a:txBody>
                  <a:tcPr marL="91425" marR="91425" marT="0" marB="0"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3"/>
                    </a:solidFill>
                  </a:tcPr>
                </a:tc>
                <a:extLst>
                  <a:ext uri="{0D108BD9-81ED-4DB2-BD59-A6C34878D82A}">
                    <a16:rowId xmlns:a16="http://schemas.microsoft.com/office/drawing/2014/main" val="10000"/>
                  </a:ext>
                </a:extLst>
              </a:tr>
              <a:tr h="278625">
                <a:tc>
                  <a:txBody>
                    <a:bodyPr/>
                    <a:lstStyle/>
                    <a:p>
                      <a:pPr marL="0" lvl="0" indent="0" algn="l" rtl="0">
                        <a:spcBef>
                          <a:spcPts val="0"/>
                        </a:spcBef>
                        <a:spcAft>
                          <a:spcPts val="0"/>
                        </a:spcAft>
                        <a:buNone/>
                      </a:pPr>
                      <a:r>
                        <a:rPr lang="en" sz="1100" b="1">
                          <a:solidFill>
                            <a:srgbClr val="FFD700"/>
                          </a:solidFill>
                          <a:latin typeface="Roboto Serif"/>
                          <a:ea typeface="Roboto Serif"/>
                          <a:cs typeface="Roboto Serif"/>
                          <a:sym typeface="Roboto Serif"/>
                        </a:rPr>
                        <a:t>Sensors</a:t>
                      </a:r>
                      <a:endParaRPr sz="1100" b="1">
                        <a:solidFill>
                          <a:srgbClr val="FFD700"/>
                        </a:solidFill>
                        <a:latin typeface="Roboto Serif"/>
                        <a:ea typeface="Roboto Serif"/>
                        <a:cs typeface="Roboto Serif"/>
                        <a:sym typeface="Roboto Serif"/>
                      </a:endParaRPr>
                    </a:p>
                  </a:txBody>
                  <a:tcPr marL="91425" marR="91425" marT="0" marB="0"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1100" b="1">
                          <a:solidFill>
                            <a:srgbClr val="B6D7A8"/>
                          </a:solidFill>
                          <a:latin typeface="Roboto Serif"/>
                          <a:ea typeface="Roboto Serif"/>
                          <a:cs typeface="Roboto Serif"/>
                          <a:sym typeface="Roboto Serif"/>
                        </a:rPr>
                        <a:t>75%</a:t>
                      </a:r>
                      <a:endParaRPr sz="1100" b="1">
                        <a:solidFill>
                          <a:srgbClr val="FF9900"/>
                        </a:solidFill>
                        <a:latin typeface="Roboto Serif"/>
                        <a:ea typeface="Roboto Serif"/>
                        <a:cs typeface="Roboto Serif"/>
                        <a:sym typeface="Roboto Serif"/>
                      </a:endParaRPr>
                    </a:p>
                  </a:txBody>
                  <a:tcPr marL="91425" marR="91425" marT="0" marB="0"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r>
                        <a:rPr lang="en" sz="1100">
                          <a:solidFill>
                            <a:schemeClr val="lt1"/>
                          </a:solidFill>
                          <a:latin typeface="Roboto Serif"/>
                          <a:ea typeface="Roboto Serif"/>
                          <a:cs typeface="Roboto Serif"/>
                          <a:sym typeface="Roboto Serif"/>
                        </a:rPr>
                        <a:t>Upgrade RealSense D235i to ZED 2i stereo camera</a:t>
                      </a:r>
                      <a:endParaRPr sz="1100">
                        <a:solidFill>
                          <a:schemeClr val="lt1"/>
                        </a:solidFill>
                        <a:latin typeface="Roboto Serif"/>
                        <a:ea typeface="Roboto Serif"/>
                        <a:cs typeface="Roboto Serif"/>
                        <a:sym typeface="Roboto Serif"/>
                      </a:endParaRPr>
                    </a:p>
                  </a:txBody>
                  <a:tcPr marL="91425" marR="91425" marT="0" marB="0"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1"/>
                  </a:ext>
                </a:extLst>
              </a:tr>
              <a:tr h="278625">
                <a:tc>
                  <a:txBody>
                    <a:bodyPr/>
                    <a:lstStyle/>
                    <a:p>
                      <a:pPr marL="0" lvl="0" indent="0" algn="l" rtl="0">
                        <a:spcBef>
                          <a:spcPts val="0"/>
                        </a:spcBef>
                        <a:spcAft>
                          <a:spcPts val="0"/>
                        </a:spcAft>
                        <a:buNone/>
                      </a:pPr>
                      <a:r>
                        <a:rPr lang="en" sz="1100" b="1">
                          <a:solidFill>
                            <a:srgbClr val="FFD700"/>
                          </a:solidFill>
                          <a:latin typeface="Roboto Serif"/>
                          <a:ea typeface="Roboto Serif"/>
                          <a:cs typeface="Roboto Serif"/>
                          <a:sym typeface="Roboto Serif"/>
                        </a:rPr>
                        <a:t>Computations</a:t>
                      </a:r>
                      <a:endParaRPr sz="1100" b="1">
                        <a:solidFill>
                          <a:srgbClr val="FFD700"/>
                        </a:solidFill>
                        <a:latin typeface="Roboto Serif"/>
                        <a:ea typeface="Roboto Serif"/>
                        <a:cs typeface="Roboto Serif"/>
                        <a:sym typeface="Roboto Serif"/>
                      </a:endParaRPr>
                    </a:p>
                  </a:txBody>
                  <a:tcPr marL="91425" marR="91425" marT="0" marB="0"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1100" b="1">
                          <a:solidFill>
                            <a:srgbClr val="B6D7A8"/>
                          </a:solidFill>
                          <a:latin typeface="Roboto Serif"/>
                          <a:ea typeface="Roboto Serif"/>
                          <a:cs typeface="Roboto Serif"/>
                          <a:sym typeface="Roboto Serif"/>
                        </a:rPr>
                        <a:t>60%</a:t>
                      </a:r>
                      <a:endParaRPr sz="1100" b="1">
                        <a:solidFill>
                          <a:srgbClr val="B6D7A8"/>
                        </a:solidFill>
                        <a:latin typeface="Roboto Serif"/>
                        <a:ea typeface="Roboto Serif"/>
                        <a:cs typeface="Roboto Serif"/>
                        <a:sym typeface="Roboto Serif"/>
                      </a:endParaRPr>
                    </a:p>
                  </a:txBody>
                  <a:tcPr marL="91425" marR="91425" marT="0" marB="0"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sz="1100">
                        <a:solidFill>
                          <a:schemeClr val="lt1"/>
                        </a:solidFill>
                        <a:latin typeface="Roboto Serif"/>
                        <a:ea typeface="Roboto Serif"/>
                        <a:cs typeface="Roboto Serif"/>
                        <a:sym typeface="Roboto Serif"/>
                      </a:endParaRPr>
                    </a:p>
                  </a:txBody>
                  <a:tcPr marL="91425" marR="91425" marT="0" marB="0"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2"/>
                  </a:ext>
                </a:extLst>
              </a:tr>
              <a:tr h="278625">
                <a:tc>
                  <a:txBody>
                    <a:bodyPr/>
                    <a:lstStyle/>
                    <a:p>
                      <a:pPr marL="0" lvl="0" indent="0" algn="l" rtl="0">
                        <a:spcBef>
                          <a:spcPts val="0"/>
                        </a:spcBef>
                        <a:spcAft>
                          <a:spcPts val="0"/>
                        </a:spcAft>
                        <a:buNone/>
                      </a:pPr>
                      <a:r>
                        <a:rPr lang="en" sz="1100">
                          <a:solidFill>
                            <a:schemeClr val="lt1"/>
                          </a:solidFill>
                          <a:latin typeface="Roboto Serif"/>
                          <a:ea typeface="Roboto Serif"/>
                          <a:cs typeface="Roboto Serif"/>
                          <a:sym typeface="Roboto Serif"/>
                        </a:rPr>
                        <a:t>    1. Jetson and Docker</a:t>
                      </a:r>
                      <a:endParaRPr sz="1100">
                        <a:solidFill>
                          <a:schemeClr val="lt1"/>
                        </a:solidFill>
                        <a:latin typeface="Roboto Serif"/>
                        <a:ea typeface="Roboto Serif"/>
                        <a:cs typeface="Roboto Serif"/>
                        <a:sym typeface="Roboto Serif"/>
                      </a:endParaRPr>
                    </a:p>
                  </a:txBody>
                  <a:tcPr marL="91425" marR="91425" marT="0" marB="0"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1100" b="1">
                          <a:solidFill>
                            <a:srgbClr val="00FF00"/>
                          </a:solidFill>
                          <a:latin typeface="Roboto Serif"/>
                          <a:ea typeface="Roboto Serif"/>
                          <a:cs typeface="Roboto Serif"/>
                          <a:sym typeface="Roboto Serif"/>
                        </a:rPr>
                        <a:t>95%</a:t>
                      </a:r>
                      <a:endParaRPr sz="1100" b="1">
                        <a:solidFill>
                          <a:srgbClr val="B6D7A8"/>
                        </a:solidFill>
                        <a:latin typeface="Roboto Serif"/>
                        <a:ea typeface="Roboto Serif"/>
                        <a:cs typeface="Roboto Serif"/>
                        <a:sym typeface="Roboto Serif"/>
                      </a:endParaRPr>
                    </a:p>
                  </a:txBody>
                  <a:tcPr marL="91425" marR="91425" marT="0" marB="0"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r>
                        <a:rPr lang="en" sz="1100">
                          <a:solidFill>
                            <a:schemeClr val="lt1"/>
                          </a:solidFill>
                          <a:latin typeface="Roboto Serif"/>
                          <a:ea typeface="Roboto Serif"/>
                          <a:cs typeface="Roboto Serif"/>
                          <a:sym typeface="Roboto Serif"/>
                        </a:rPr>
                        <a:t>Integrate ZED drivers</a:t>
                      </a:r>
                      <a:endParaRPr sz="1100">
                        <a:solidFill>
                          <a:schemeClr val="lt1"/>
                        </a:solidFill>
                        <a:latin typeface="Roboto Serif"/>
                        <a:ea typeface="Roboto Serif"/>
                        <a:cs typeface="Roboto Serif"/>
                        <a:sym typeface="Roboto Serif"/>
                      </a:endParaRPr>
                    </a:p>
                  </a:txBody>
                  <a:tcPr marL="91425" marR="91425" marT="0" marB="0"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3"/>
                  </a:ext>
                </a:extLst>
              </a:tr>
              <a:tr h="278625">
                <a:tc>
                  <a:txBody>
                    <a:bodyPr/>
                    <a:lstStyle/>
                    <a:p>
                      <a:pPr marL="0" lvl="0" indent="0" algn="l" rtl="0">
                        <a:spcBef>
                          <a:spcPts val="0"/>
                        </a:spcBef>
                        <a:spcAft>
                          <a:spcPts val="0"/>
                        </a:spcAft>
                        <a:buNone/>
                      </a:pPr>
                      <a:r>
                        <a:rPr lang="en" sz="1100">
                          <a:solidFill>
                            <a:schemeClr val="lt1"/>
                          </a:solidFill>
                          <a:latin typeface="Roboto Serif"/>
                          <a:ea typeface="Roboto Serif"/>
                          <a:cs typeface="Roboto Serif"/>
                          <a:sym typeface="Roboto Serif"/>
                        </a:rPr>
                        <a:t>    2. Localization Unit</a:t>
                      </a:r>
                      <a:endParaRPr sz="1100">
                        <a:solidFill>
                          <a:schemeClr val="lt1"/>
                        </a:solidFill>
                        <a:latin typeface="Roboto Serif"/>
                        <a:ea typeface="Roboto Serif"/>
                        <a:cs typeface="Roboto Serif"/>
                        <a:sym typeface="Roboto Serif"/>
                      </a:endParaRPr>
                    </a:p>
                  </a:txBody>
                  <a:tcPr marL="91425" marR="91425" marT="0" marB="0"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1100" b="1">
                          <a:solidFill>
                            <a:srgbClr val="B6D7A8"/>
                          </a:solidFill>
                          <a:latin typeface="Roboto Serif"/>
                          <a:ea typeface="Roboto Serif"/>
                          <a:cs typeface="Roboto Serif"/>
                          <a:sym typeface="Roboto Serif"/>
                        </a:rPr>
                        <a:t>85%</a:t>
                      </a:r>
                      <a:endParaRPr sz="1100" b="1">
                        <a:solidFill>
                          <a:srgbClr val="B6D7A8"/>
                        </a:solidFill>
                        <a:latin typeface="Roboto Serif"/>
                        <a:ea typeface="Roboto Serif"/>
                        <a:cs typeface="Roboto Serif"/>
                        <a:sym typeface="Roboto Serif"/>
                      </a:endParaRPr>
                    </a:p>
                  </a:txBody>
                  <a:tcPr marL="91425" marR="91425" marT="0" marB="0"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r>
                        <a:rPr lang="en" sz="1100">
                          <a:solidFill>
                            <a:schemeClr val="lt1"/>
                          </a:solidFill>
                          <a:latin typeface="Roboto Serif"/>
                          <a:ea typeface="Roboto Serif"/>
                          <a:cs typeface="Roboto Serif"/>
                          <a:sym typeface="Roboto Serif"/>
                        </a:rPr>
                        <a:t>Address frame shifts caused by battery replacements</a:t>
                      </a:r>
                      <a:endParaRPr sz="1100">
                        <a:solidFill>
                          <a:schemeClr val="lt1"/>
                        </a:solidFill>
                        <a:latin typeface="Roboto Serif"/>
                        <a:ea typeface="Roboto Serif"/>
                        <a:cs typeface="Roboto Serif"/>
                        <a:sym typeface="Roboto Serif"/>
                      </a:endParaRPr>
                    </a:p>
                  </a:txBody>
                  <a:tcPr marL="91425" marR="91425" marT="0" marB="0"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4"/>
                  </a:ext>
                </a:extLst>
              </a:tr>
              <a:tr h="278625">
                <a:tc>
                  <a:txBody>
                    <a:bodyPr/>
                    <a:lstStyle/>
                    <a:p>
                      <a:pPr marL="0" lvl="0" indent="0" algn="l" rtl="0">
                        <a:spcBef>
                          <a:spcPts val="0"/>
                        </a:spcBef>
                        <a:spcAft>
                          <a:spcPts val="0"/>
                        </a:spcAft>
                        <a:buNone/>
                      </a:pPr>
                      <a:r>
                        <a:rPr lang="en" sz="1100">
                          <a:solidFill>
                            <a:schemeClr val="lt1"/>
                          </a:solidFill>
                          <a:latin typeface="Roboto Serif"/>
                          <a:ea typeface="Roboto Serif"/>
                          <a:cs typeface="Roboto Serif"/>
                          <a:sym typeface="Roboto Serif"/>
                        </a:rPr>
                        <a:t>    3. Transport Planner Unit</a:t>
                      </a:r>
                      <a:endParaRPr sz="1100">
                        <a:solidFill>
                          <a:schemeClr val="lt1"/>
                        </a:solidFill>
                        <a:latin typeface="Roboto Serif"/>
                        <a:ea typeface="Roboto Serif"/>
                        <a:cs typeface="Roboto Serif"/>
                        <a:sym typeface="Roboto Serif"/>
                      </a:endParaRPr>
                    </a:p>
                  </a:txBody>
                  <a:tcPr marL="91425" marR="91425" marT="0" marB="0"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1100" b="1">
                          <a:solidFill>
                            <a:srgbClr val="B6D7A8"/>
                          </a:solidFill>
                          <a:latin typeface="Roboto Serif"/>
                          <a:ea typeface="Roboto Serif"/>
                          <a:cs typeface="Roboto Serif"/>
                          <a:sym typeface="Roboto Serif"/>
                        </a:rPr>
                        <a:t>60%</a:t>
                      </a:r>
                      <a:endParaRPr sz="1100" b="1">
                        <a:solidFill>
                          <a:srgbClr val="FF0000"/>
                        </a:solidFill>
                        <a:latin typeface="Roboto Serif"/>
                        <a:ea typeface="Roboto Serif"/>
                        <a:cs typeface="Roboto Serif"/>
                        <a:sym typeface="Roboto Serif"/>
                      </a:endParaRPr>
                    </a:p>
                  </a:txBody>
                  <a:tcPr marL="91425" marR="91425" marT="0" marB="0"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r>
                        <a:rPr lang="en" sz="1100">
                          <a:solidFill>
                            <a:schemeClr val="lt1"/>
                          </a:solidFill>
                          <a:latin typeface="Roboto Serif"/>
                          <a:ea typeface="Roboto Serif"/>
                          <a:cs typeface="Roboto Serif"/>
                          <a:sym typeface="Roboto Serif"/>
                        </a:rPr>
                        <a:t>Implement unit</a:t>
                      </a:r>
                      <a:endParaRPr sz="1100">
                        <a:solidFill>
                          <a:schemeClr val="lt1"/>
                        </a:solidFill>
                        <a:latin typeface="Roboto Serif"/>
                        <a:ea typeface="Roboto Serif"/>
                        <a:cs typeface="Roboto Serif"/>
                        <a:sym typeface="Roboto Serif"/>
                      </a:endParaRPr>
                    </a:p>
                  </a:txBody>
                  <a:tcPr marL="91425" marR="91425" marT="0" marB="0"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5"/>
                  </a:ext>
                </a:extLst>
              </a:tr>
              <a:tr h="278625">
                <a:tc>
                  <a:txBody>
                    <a:bodyPr/>
                    <a:lstStyle/>
                    <a:p>
                      <a:pPr marL="0" lvl="0" indent="0" algn="l" rtl="0">
                        <a:spcBef>
                          <a:spcPts val="0"/>
                        </a:spcBef>
                        <a:spcAft>
                          <a:spcPts val="0"/>
                        </a:spcAft>
                        <a:buNone/>
                      </a:pPr>
                      <a:r>
                        <a:rPr lang="en" sz="1100">
                          <a:solidFill>
                            <a:schemeClr val="lt1"/>
                          </a:solidFill>
                          <a:latin typeface="Roboto Serif"/>
                          <a:ea typeface="Roboto Serif"/>
                          <a:cs typeface="Roboto Serif"/>
                          <a:sym typeface="Roboto Serif"/>
                        </a:rPr>
                        <a:t>    4. Navigation Planner Unit</a:t>
                      </a:r>
                      <a:endParaRPr sz="1100">
                        <a:solidFill>
                          <a:schemeClr val="lt1"/>
                        </a:solidFill>
                        <a:latin typeface="Roboto Serif"/>
                        <a:ea typeface="Roboto Serif"/>
                        <a:cs typeface="Roboto Serif"/>
                        <a:sym typeface="Roboto Serif"/>
                      </a:endParaRPr>
                    </a:p>
                  </a:txBody>
                  <a:tcPr marL="91425" marR="91425" marT="0" marB="0"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1100" b="1">
                          <a:solidFill>
                            <a:srgbClr val="00FF00"/>
                          </a:solidFill>
                          <a:latin typeface="Roboto Serif"/>
                          <a:ea typeface="Roboto Serif"/>
                          <a:cs typeface="Roboto Serif"/>
                          <a:sym typeface="Roboto Serif"/>
                        </a:rPr>
                        <a:t>90%</a:t>
                      </a:r>
                      <a:endParaRPr sz="1100" b="1">
                        <a:solidFill>
                          <a:srgbClr val="00FF00"/>
                        </a:solidFill>
                        <a:latin typeface="Roboto Serif"/>
                        <a:ea typeface="Roboto Serif"/>
                        <a:cs typeface="Roboto Serif"/>
                        <a:sym typeface="Roboto Serif"/>
                      </a:endParaRPr>
                    </a:p>
                  </a:txBody>
                  <a:tcPr marL="91425" marR="91425" marT="0" marB="0"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r>
                        <a:rPr lang="en" sz="1100">
                          <a:solidFill>
                            <a:schemeClr val="lt1"/>
                          </a:solidFill>
                          <a:latin typeface="Roboto Serif"/>
                          <a:ea typeface="Roboto Serif"/>
                          <a:cs typeface="Roboto Serif"/>
                          <a:sym typeface="Roboto Serif"/>
                        </a:rPr>
                        <a:t>Tune navigation stack</a:t>
                      </a:r>
                      <a:endParaRPr sz="1100">
                        <a:solidFill>
                          <a:schemeClr val="lt1"/>
                        </a:solidFill>
                        <a:latin typeface="Roboto Serif"/>
                        <a:ea typeface="Roboto Serif"/>
                        <a:cs typeface="Roboto Serif"/>
                        <a:sym typeface="Roboto Serif"/>
                      </a:endParaRPr>
                    </a:p>
                  </a:txBody>
                  <a:tcPr marL="91425" marR="91425" marT="0" marB="0"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6"/>
                  </a:ext>
                </a:extLst>
              </a:tr>
              <a:tr h="278625">
                <a:tc>
                  <a:txBody>
                    <a:bodyPr/>
                    <a:lstStyle/>
                    <a:p>
                      <a:pPr marL="0" lvl="0" indent="0" algn="l" rtl="0">
                        <a:spcBef>
                          <a:spcPts val="0"/>
                        </a:spcBef>
                        <a:spcAft>
                          <a:spcPts val="0"/>
                        </a:spcAft>
                        <a:buNone/>
                      </a:pPr>
                      <a:r>
                        <a:rPr lang="en" sz="1100">
                          <a:solidFill>
                            <a:schemeClr val="lt1"/>
                          </a:solidFill>
                          <a:latin typeface="Roboto Serif"/>
                          <a:ea typeface="Roboto Serif"/>
                          <a:cs typeface="Roboto Serif"/>
                          <a:sym typeface="Roboto Serif"/>
                        </a:rPr>
                        <a:t>    5. FSM Planner Unit</a:t>
                      </a:r>
                      <a:endParaRPr sz="1100">
                        <a:solidFill>
                          <a:schemeClr val="lt1"/>
                        </a:solidFill>
                        <a:latin typeface="Roboto Serif"/>
                        <a:ea typeface="Roboto Serif"/>
                        <a:cs typeface="Roboto Serif"/>
                        <a:sym typeface="Roboto Serif"/>
                      </a:endParaRPr>
                    </a:p>
                  </a:txBody>
                  <a:tcPr marL="91425" marR="91425" marT="0" marB="0"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1100" b="1">
                          <a:solidFill>
                            <a:srgbClr val="00FF00"/>
                          </a:solidFill>
                          <a:latin typeface="Roboto Serif"/>
                          <a:ea typeface="Roboto Serif"/>
                          <a:cs typeface="Roboto Serif"/>
                          <a:sym typeface="Roboto Serif"/>
                        </a:rPr>
                        <a:t>95%</a:t>
                      </a:r>
                      <a:endParaRPr sz="1100" b="1">
                        <a:solidFill>
                          <a:srgbClr val="EA9999"/>
                        </a:solidFill>
                        <a:latin typeface="Roboto Serif"/>
                        <a:ea typeface="Roboto Serif"/>
                        <a:cs typeface="Roboto Serif"/>
                        <a:sym typeface="Roboto Serif"/>
                      </a:endParaRPr>
                    </a:p>
                  </a:txBody>
                  <a:tcPr marL="91425" marR="91425" marT="0" marB="0"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r>
                        <a:rPr lang="en" sz="1100">
                          <a:solidFill>
                            <a:schemeClr val="lt1"/>
                          </a:solidFill>
                          <a:latin typeface="Roboto Serif"/>
                          <a:ea typeface="Roboto Serif"/>
                          <a:cs typeface="Roboto Serif"/>
                          <a:sym typeface="Roboto Serif"/>
                        </a:rPr>
                        <a:t>Integrate validation unit into FSM</a:t>
                      </a:r>
                      <a:endParaRPr sz="1100">
                        <a:solidFill>
                          <a:schemeClr val="lt1"/>
                        </a:solidFill>
                        <a:latin typeface="Roboto Serif"/>
                        <a:ea typeface="Roboto Serif"/>
                        <a:cs typeface="Roboto Serif"/>
                        <a:sym typeface="Roboto Serif"/>
                      </a:endParaRPr>
                    </a:p>
                  </a:txBody>
                  <a:tcPr marL="91425" marR="91425" marT="0" marB="0"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7"/>
                  </a:ext>
                </a:extLst>
              </a:tr>
              <a:tr h="278625">
                <a:tc>
                  <a:txBody>
                    <a:bodyPr/>
                    <a:lstStyle/>
                    <a:p>
                      <a:pPr marL="0" lvl="0" indent="0" algn="l" rtl="0">
                        <a:spcBef>
                          <a:spcPts val="0"/>
                        </a:spcBef>
                        <a:spcAft>
                          <a:spcPts val="0"/>
                        </a:spcAft>
                        <a:buClr>
                          <a:schemeClr val="dk1"/>
                        </a:buClr>
                        <a:buSzPts val="1100"/>
                        <a:buFont typeface="Arial"/>
                        <a:buNone/>
                      </a:pPr>
                      <a:r>
                        <a:rPr lang="en" sz="1100">
                          <a:solidFill>
                            <a:schemeClr val="lt1"/>
                          </a:solidFill>
                          <a:latin typeface="Roboto Serif"/>
                          <a:ea typeface="Roboto Serif"/>
                          <a:cs typeface="Roboto Serif"/>
                          <a:sym typeface="Roboto Serif"/>
                        </a:rPr>
                        <a:t>    6. Validation Unit</a:t>
                      </a:r>
                      <a:endParaRPr sz="1100">
                        <a:solidFill>
                          <a:schemeClr val="lt1"/>
                        </a:solidFill>
                        <a:latin typeface="Roboto Serif"/>
                        <a:ea typeface="Roboto Serif"/>
                        <a:cs typeface="Roboto Serif"/>
                        <a:sym typeface="Roboto Serif"/>
                      </a:endParaRPr>
                    </a:p>
                  </a:txBody>
                  <a:tcPr marL="91425" marR="91425" marT="0" marB="0"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1100" b="1">
                          <a:solidFill>
                            <a:srgbClr val="FF0000"/>
                          </a:solidFill>
                          <a:latin typeface="Roboto Serif"/>
                          <a:ea typeface="Roboto Serif"/>
                          <a:cs typeface="Roboto Serif"/>
                          <a:sym typeface="Roboto Serif"/>
                        </a:rPr>
                        <a:t>10%</a:t>
                      </a:r>
                      <a:endParaRPr sz="1100" b="1">
                        <a:solidFill>
                          <a:srgbClr val="EA9999"/>
                        </a:solidFill>
                        <a:latin typeface="Roboto Serif"/>
                        <a:ea typeface="Roboto Serif"/>
                        <a:cs typeface="Roboto Serif"/>
                        <a:sym typeface="Roboto Serif"/>
                      </a:endParaRPr>
                    </a:p>
                  </a:txBody>
                  <a:tcPr marL="91425" marR="91425" marT="0" marB="0"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r>
                        <a:rPr lang="en" sz="1100">
                          <a:solidFill>
                            <a:schemeClr val="lt1"/>
                          </a:solidFill>
                          <a:latin typeface="Roboto Serif"/>
                          <a:ea typeface="Roboto Serif"/>
                          <a:cs typeface="Roboto Serif"/>
                          <a:sym typeface="Roboto Serif"/>
                        </a:rPr>
                        <a:t>Implement unit</a:t>
                      </a:r>
                      <a:endParaRPr sz="1100">
                        <a:solidFill>
                          <a:schemeClr val="lt1"/>
                        </a:solidFill>
                        <a:latin typeface="Roboto Serif"/>
                        <a:ea typeface="Roboto Serif"/>
                        <a:cs typeface="Roboto Serif"/>
                        <a:sym typeface="Roboto Serif"/>
                      </a:endParaRPr>
                    </a:p>
                  </a:txBody>
                  <a:tcPr marL="91425" marR="91425" marT="0" marB="0"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8"/>
                  </a:ext>
                </a:extLst>
              </a:tr>
              <a:tr h="278625">
                <a:tc>
                  <a:txBody>
                    <a:bodyPr/>
                    <a:lstStyle/>
                    <a:p>
                      <a:pPr marL="0" lvl="0" indent="0" algn="l" rtl="0">
                        <a:spcBef>
                          <a:spcPts val="0"/>
                        </a:spcBef>
                        <a:spcAft>
                          <a:spcPts val="0"/>
                        </a:spcAft>
                        <a:buNone/>
                      </a:pPr>
                      <a:r>
                        <a:rPr lang="en" sz="1100" b="1">
                          <a:solidFill>
                            <a:srgbClr val="FFD700"/>
                          </a:solidFill>
                          <a:latin typeface="Roboto Serif"/>
                          <a:ea typeface="Roboto Serif"/>
                          <a:cs typeface="Roboto Serif"/>
                          <a:sym typeface="Roboto Serif"/>
                        </a:rPr>
                        <a:t>External Infrastructure</a:t>
                      </a:r>
                      <a:endParaRPr sz="1100" b="1">
                        <a:solidFill>
                          <a:srgbClr val="FFD700"/>
                        </a:solidFill>
                        <a:latin typeface="Roboto Serif"/>
                        <a:ea typeface="Roboto Serif"/>
                        <a:cs typeface="Roboto Serif"/>
                        <a:sym typeface="Roboto Serif"/>
                      </a:endParaRPr>
                    </a:p>
                  </a:txBody>
                  <a:tcPr marL="91425" marR="91425" marT="0" marB="0"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1100" b="1">
                          <a:solidFill>
                            <a:srgbClr val="00FF00"/>
                          </a:solidFill>
                          <a:latin typeface="Roboto Serif"/>
                          <a:ea typeface="Roboto Serif"/>
                          <a:cs typeface="Roboto Serif"/>
                          <a:sym typeface="Roboto Serif"/>
                        </a:rPr>
                        <a:t>100%</a:t>
                      </a:r>
                      <a:endParaRPr sz="1100" b="1">
                        <a:solidFill>
                          <a:srgbClr val="00FF00"/>
                        </a:solidFill>
                        <a:latin typeface="Roboto Serif"/>
                        <a:ea typeface="Roboto Serif"/>
                        <a:cs typeface="Roboto Serif"/>
                        <a:sym typeface="Roboto Serif"/>
                      </a:endParaRPr>
                    </a:p>
                  </a:txBody>
                  <a:tcPr marL="91425" marR="91425" marT="0" marB="0"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r>
                        <a:rPr lang="en" sz="1100">
                          <a:solidFill>
                            <a:schemeClr val="lt1"/>
                          </a:solidFill>
                          <a:latin typeface="Roboto Serif"/>
                          <a:ea typeface="Roboto Serif"/>
                          <a:cs typeface="Roboto Serif"/>
                          <a:sym typeface="Roboto Serif"/>
                        </a:rPr>
                        <a:t>None</a:t>
                      </a:r>
                      <a:endParaRPr sz="1100">
                        <a:solidFill>
                          <a:schemeClr val="lt1"/>
                        </a:solidFill>
                        <a:latin typeface="Roboto Serif"/>
                        <a:ea typeface="Roboto Serif"/>
                        <a:cs typeface="Roboto Serif"/>
                        <a:sym typeface="Roboto Serif"/>
                      </a:endParaRPr>
                    </a:p>
                  </a:txBody>
                  <a:tcPr marL="91425" marR="91425" marT="0" marB="0"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9"/>
                  </a:ext>
                </a:extLst>
              </a:tr>
              <a:tr h="278625">
                <a:tc>
                  <a:txBody>
                    <a:bodyPr/>
                    <a:lstStyle/>
                    <a:p>
                      <a:pPr marL="0" lvl="0" indent="0" algn="l" rtl="0">
                        <a:spcBef>
                          <a:spcPts val="0"/>
                        </a:spcBef>
                        <a:spcAft>
                          <a:spcPts val="0"/>
                        </a:spcAft>
                        <a:buNone/>
                      </a:pPr>
                      <a:r>
                        <a:rPr lang="en" sz="1100" b="1">
                          <a:solidFill>
                            <a:srgbClr val="FFD700"/>
                          </a:solidFill>
                          <a:latin typeface="Roboto Serif"/>
                          <a:ea typeface="Roboto Serif"/>
                          <a:cs typeface="Roboto Serif"/>
                          <a:sym typeface="Roboto Serif"/>
                        </a:rPr>
                        <a:t>Mechanical</a:t>
                      </a:r>
                      <a:endParaRPr sz="1100" b="1">
                        <a:solidFill>
                          <a:srgbClr val="FFD700"/>
                        </a:solidFill>
                        <a:latin typeface="Roboto Serif"/>
                        <a:ea typeface="Roboto Serif"/>
                        <a:cs typeface="Roboto Serif"/>
                        <a:sym typeface="Roboto Serif"/>
                      </a:endParaRPr>
                    </a:p>
                  </a:txBody>
                  <a:tcPr marL="91425" marR="91425" marT="0" marB="0"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1100" b="1">
                          <a:solidFill>
                            <a:srgbClr val="00FF00"/>
                          </a:solidFill>
                          <a:latin typeface="Roboto Serif"/>
                          <a:ea typeface="Roboto Serif"/>
                          <a:cs typeface="Roboto Serif"/>
                          <a:sym typeface="Roboto Serif"/>
                        </a:rPr>
                        <a:t>90%</a:t>
                      </a:r>
                      <a:endParaRPr sz="1100" b="1">
                        <a:solidFill>
                          <a:srgbClr val="00FF00"/>
                        </a:solidFill>
                        <a:latin typeface="Roboto Serif"/>
                        <a:ea typeface="Roboto Serif"/>
                        <a:cs typeface="Roboto Serif"/>
                        <a:sym typeface="Roboto Serif"/>
                      </a:endParaRPr>
                    </a:p>
                  </a:txBody>
                  <a:tcPr marL="91425" marR="91425" marT="0" marB="0"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sz="1100">
                        <a:solidFill>
                          <a:schemeClr val="lt1"/>
                        </a:solidFill>
                        <a:latin typeface="Roboto Serif"/>
                        <a:ea typeface="Roboto Serif"/>
                        <a:cs typeface="Roboto Serif"/>
                        <a:sym typeface="Roboto Serif"/>
                      </a:endParaRPr>
                    </a:p>
                  </a:txBody>
                  <a:tcPr marL="91425" marR="91425" marT="0" marB="0"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10"/>
                  </a:ext>
                </a:extLst>
              </a:tr>
              <a:tr h="278625">
                <a:tc>
                  <a:txBody>
                    <a:bodyPr/>
                    <a:lstStyle/>
                    <a:p>
                      <a:pPr marL="0" lvl="0" indent="0" algn="l" rtl="0">
                        <a:spcBef>
                          <a:spcPts val="0"/>
                        </a:spcBef>
                        <a:spcAft>
                          <a:spcPts val="0"/>
                        </a:spcAft>
                        <a:buNone/>
                      </a:pPr>
                      <a:r>
                        <a:rPr lang="en" sz="1100">
                          <a:solidFill>
                            <a:schemeClr val="lt1"/>
                          </a:solidFill>
                          <a:latin typeface="Roboto Serif"/>
                          <a:ea typeface="Roboto Serif"/>
                          <a:cs typeface="Roboto Serif"/>
                          <a:sym typeface="Roboto Serif"/>
                        </a:rPr>
                        <a:t>    1. Dozer Assembly</a:t>
                      </a:r>
                      <a:endParaRPr sz="1100">
                        <a:solidFill>
                          <a:schemeClr val="lt1"/>
                        </a:solidFill>
                        <a:latin typeface="Roboto Serif"/>
                        <a:ea typeface="Roboto Serif"/>
                        <a:cs typeface="Roboto Serif"/>
                        <a:sym typeface="Roboto Serif"/>
                      </a:endParaRPr>
                    </a:p>
                  </a:txBody>
                  <a:tcPr marL="91425" marR="91425" marT="0" marB="0"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1100" b="1">
                          <a:solidFill>
                            <a:srgbClr val="00FF00"/>
                          </a:solidFill>
                          <a:latin typeface="Roboto Serif"/>
                          <a:ea typeface="Roboto Serif"/>
                          <a:cs typeface="Roboto Serif"/>
                          <a:sym typeface="Roboto Serif"/>
                        </a:rPr>
                        <a:t>90%</a:t>
                      </a:r>
                      <a:endParaRPr sz="1100" b="1">
                        <a:solidFill>
                          <a:srgbClr val="00FF00"/>
                        </a:solidFill>
                        <a:latin typeface="Roboto Serif"/>
                        <a:ea typeface="Roboto Serif"/>
                        <a:cs typeface="Roboto Serif"/>
                        <a:sym typeface="Roboto Serif"/>
                      </a:endParaRPr>
                    </a:p>
                  </a:txBody>
                  <a:tcPr marL="91425" marR="91425" marT="0" marB="0"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 sz="1100">
                          <a:solidFill>
                            <a:schemeClr val="lt1"/>
                          </a:solidFill>
                          <a:latin typeface="Roboto Serif"/>
                          <a:ea typeface="Roboto Serif"/>
                          <a:cs typeface="Roboto Serif"/>
                          <a:sym typeface="Roboto Serif"/>
                        </a:rPr>
                        <a:t>Refinement of dozer</a:t>
                      </a:r>
                      <a:endParaRPr sz="1100">
                        <a:solidFill>
                          <a:schemeClr val="lt1"/>
                        </a:solidFill>
                        <a:latin typeface="Roboto Serif"/>
                        <a:ea typeface="Roboto Serif"/>
                        <a:cs typeface="Roboto Serif"/>
                        <a:sym typeface="Roboto Serif"/>
                      </a:endParaRPr>
                    </a:p>
                  </a:txBody>
                  <a:tcPr marL="91425" marR="91425" marT="0" marB="0"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11"/>
                  </a:ext>
                </a:extLst>
              </a:tr>
              <a:tr h="278625">
                <a:tc>
                  <a:txBody>
                    <a:bodyPr/>
                    <a:lstStyle/>
                    <a:p>
                      <a:pPr marL="0" lvl="0" indent="0" algn="l" rtl="0">
                        <a:spcBef>
                          <a:spcPts val="0"/>
                        </a:spcBef>
                        <a:spcAft>
                          <a:spcPts val="0"/>
                        </a:spcAft>
                        <a:buNone/>
                      </a:pPr>
                      <a:r>
                        <a:rPr lang="en" sz="1100">
                          <a:solidFill>
                            <a:schemeClr val="lt1"/>
                          </a:solidFill>
                          <a:latin typeface="Roboto Serif"/>
                          <a:ea typeface="Roboto Serif"/>
                          <a:cs typeface="Roboto Serif"/>
                          <a:sym typeface="Roboto Serif"/>
                        </a:rPr>
                        <a:t>    2. Wheel Assembly</a:t>
                      </a:r>
                      <a:endParaRPr sz="1100">
                        <a:solidFill>
                          <a:schemeClr val="lt1"/>
                        </a:solidFill>
                        <a:latin typeface="Roboto Serif"/>
                        <a:ea typeface="Roboto Serif"/>
                        <a:cs typeface="Roboto Serif"/>
                        <a:sym typeface="Roboto Serif"/>
                      </a:endParaRPr>
                    </a:p>
                  </a:txBody>
                  <a:tcPr marL="91425" marR="91425" marT="0" marB="0"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1100" b="1">
                          <a:solidFill>
                            <a:srgbClr val="00FF00"/>
                          </a:solidFill>
                          <a:latin typeface="Roboto Serif"/>
                          <a:ea typeface="Roboto Serif"/>
                          <a:cs typeface="Roboto Serif"/>
                          <a:sym typeface="Roboto Serif"/>
                        </a:rPr>
                        <a:t>90%</a:t>
                      </a:r>
                      <a:endParaRPr sz="1100" b="1">
                        <a:solidFill>
                          <a:srgbClr val="00FF00"/>
                        </a:solidFill>
                        <a:latin typeface="Roboto Serif"/>
                        <a:ea typeface="Roboto Serif"/>
                        <a:cs typeface="Roboto Serif"/>
                        <a:sym typeface="Roboto Serif"/>
                      </a:endParaRPr>
                    </a:p>
                  </a:txBody>
                  <a:tcPr marL="91425" marR="91425" marT="0" marB="0"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 sz="1100">
                          <a:solidFill>
                            <a:schemeClr val="lt1"/>
                          </a:solidFill>
                          <a:latin typeface="Roboto Serif"/>
                          <a:ea typeface="Roboto Serif"/>
                          <a:cs typeface="Roboto Serif"/>
                          <a:sym typeface="Roboto Serif"/>
                        </a:rPr>
                        <a:t>Wheel design iterations, final manufacturing</a:t>
                      </a:r>
                      <a:endParaRPr sz="1100">
                        <a:solidFill>
                          <a:schemeClr val="lt1"/>
                        </a:solidFill>
                        <a:latin typeface="Roboto Serif"/>
                        <a:ea typeface="Roboto Serif"/>
                        <a:cs typeface="Roboto Serif"/>
                        <a:sym typeface="Roboto Serif"/>
                      </a:endParaRPr>
                    </a:p>
                  </a:txBody>
                  <a:tcPr marL="91425" marR="91425" marT="0" marB="0"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12"/>
                  </a:ext>
                </a:extLst>
              </a:tr>
              <a:tr h="278625">
                <a:tc>
                  <a:txBody>
                    <a:bodyPr/>
                    <a:lstStyle/>
                    <a:p>
                      <a:pPr marL="0" lvl="0" indent="0" algn="l" rtl="0">
                        <a:spcBef>
                          <a:spcPts val="0"/>
                        </a:spcBef>
                        <a:spcAft>
                          <a:spcPts val="0"/>
                        </a:spcAft>
                        <a:buNone/>
                      </a:pPr>
                      <a:r>
                        <a:rPr lang="en" sz="1100" b="1">
                          <a:solidFill>
                            <a:srgbClr val="FFD700"/>
                          </a:solidFill>
                          <a:latin typeface="Roboto Serif"/>
                          <a:ea typeface="Roboto Serif"/>
                          <a:cs typeface="Roboto Serif"/>
                          <a:sym typeface="Roboto Serif"/>
                        </a:rPr>
                        <a:t>Actuation</a:t>
                      </a:r>
                      <a:endParaRPr sz="1100" b="1">
                        <a:solidFill>
                          <a:srgbClr val="FFD700"/>
                        </a:solidFill>
                        <a:latin typeface="Roboto Serif"/>
                        <a:ea typeface="Roboto Serif"/>
                        <a:cs typeface="Roboto Serif"/>
                        <a:sym typeface="Roboto Serif"/>
                      </a:endParaRPr>
                    </a:p>
                  </a:txBody>
                  <a:tcPr marL="91425" marR="91425" marT="0" marB="0"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1100" b="1">
                          <a:solidFill>
                            <a:srgbClr val="B6D7A8"/>
                          </a:solidFill>
                          <a:latin typeface="Roboto Serif"/>
                          <a:ea typeface="Roboto Serif"/>
                          <a:cs typeface="Roboto Serif"/>
                          <a:sym typeface="Roboto Serif"/>
                        </a:rPr>
                        <a:t>80%</a:t>
                      </a:r>
                      <a:endParaRPr sz="1100" b="1">
                        <a:solidFill>
                          <a:srgbClr val="FF9900"/>
                        </a:solidFill>
                        <a:latin typeface="Roboto Serif"/>
                        <a:ea typeface="Roboto Serif"/>
                        <a:cs typeface="Roboto Serif"/>
                        <a:sym typeface="Roboto Serif"/>
                      </a:endParaRPr>
                    </a:p>
                  </a:txBody>
                  <a:tcPr marL="91425" marR="91425" marT="0" marB="0"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r>
                        <a:rPr lang="en" sz="1100">
                          <a:solidFill>
                            <a:schemeClr val="lt1"/>
                          </a:solidFill>
                          <a:latin typeface="Roboto Serif"/>
                          <a:ea typeface="Roboto Serif"/>
                          <a:cs typeface="Roboto Serif"/>
                          <a:sym typeface="Roboto Serif"/>
                        </a:rPr>
                        <a:t>Linear actuator upgrade/tuning, torque sensing</a:t>
                      </a:r>
                      <a:endParaRPr sz="1100">
                        <a:solidFill>
                          <a:schemeClr val="lt1"/>
                        </a:solidFill>
                        <a:latin typeface="Roboto Serif"/>
                        <a:ea typeface="Roboto Serif"/>
                        <a:cs typeface="Roboto Serif"/>
                        <a:sym typeface="Roboto Serif"/>
                      </a:endParaRPr>
                    </a:p>
                  </a:txBody>
                  <a:tcPr marL="91425" marR="91425" marT="0" marB="0"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13"/>
                  </a:ext>
                </a:extLst>
              </a:tr>
              <a:tr h="278625">
                <a:tc>
                  <a:txBody>
                    <a:bodyPr/>
                    <a:lstStyle/>
                    <a:p>
                      <a:pPr marL="0" lvl="0" indent="0" algn="l" rtl="0">
                        <a:spcBef>
                          <a:spcPts val="0"/>
                        </a:spcBef>
                        <a:spcAft>
                          <a:spcPts val="0"/>
                        </a:spcAft>
                        <a:buNone/>
                      </a:pPr>
                      <a:r>
                        <a:rPr lang="en" sz="1100" b="1">
                          <a:solidFill>
                            <a:srgbClr val="FFD700"/>
                          </a:solidFill>
                          <a:latin typeface="Roboto Serif"/>
                          <a:ea typeface="Roboto Serif"/>
                          <a:cs typeface="Roboto Serif"/>
                          <a:sym typeface="Roboto Serif"/>
                        </a:rPr>
                        <a:t>Electrical Power</a:t>
                      </a:r>
                      <a:endParaRPr sz="1100" b="1">
                        <a:solidFill>
                          <a:srgbClr val="FFD700"/>
                        </a:solidFill>
                        <a:latin typeface="Roboto Serif"/>
                        <a:ea typeface="Roboto Serif"/>
                        <a:cs typeface="Roboto Serif"/>
                        <a:sym typeface="Roboto Serif"/>
                      </a:endParaRPr>
                    </a:p>
                  </a:txBody>
                  <a:tcPr marL="91425" marR="91425" marT="0" marB="0"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1100" b="1">
                          <a:solidFill>
                            <a:srgbClr val="00FF00"/>
                          </a:solidFill>
                          <a:latin typeface="Roboto Serif"/>
                          <a:ea typeface="Roboto Serif"/>
                          <a:cs typeface="Roboto Serif"/>
                          <a:sym typeface="Roboto Serif"/>
                        </a:rPr>
                        <a:t>90%</a:t>
                      </a:r>
                      <a:endParaRPr sz="1100" b="1">
                        <a:solidFill>
                          <a:srgbClr val="00FF00"/>
                        </a:solidFill>
                        <a:latin typeface="Roboto Serif"/>
                        <a:ea typeface="Roboto Serif"/>
                        <a:cs typeface="Roboto Serif"/>
                        <a:sym typeface="Roboto Serif"/>
                      </a:endParaRPr>
                    </a:p>
                  </a:txBody>
                  <a:tcPr marL="91425" marR="91425" marT="0" marB="0"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r>
                        <a:rPr lang="en" sz="1100">
                          <a:solidFill>
                            <a:schemeClr val="lt1"/>
                          </a:solidFill>
                          <a:latin typeface="Roboto Serif"/>
                          <a:ea typeface="Roboto Serif"/>
                          <a:cs typeface="Roboto Serif"/>
                          <a:sym typeface="Roboto Serif"/>
                        </a:rPr>
                        <a:t>Change battery placement </a:t>
                      </a:r>
                      <a:endParaRPr sz="1100">
                        <a:solidFill>
                          <a:schemeClr val="lt1"/>
                        </a:solidFill>
                        <a:latin typeface="Roboto Serif"/>
                        <a:ea typeface="Roboto Serif"/>
                        <a:cs typeface="Roboto Serif"/>
                        <a:sym typeface="Roboto Serif"/>
                      </a:endParaRPr>
                    </a:p>
                  </a:txBody>
                  <a:tcPr marL="91425" marR="91425" marT="0" marB="0"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14"/>
                  </a:ext>
                </a:extLst>
              </a:tr>
            </a:tbl>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p45"/>
          <p:cNvSpPr txBox="1">
            <a:spLocks noGrp="1"/>
          </p:cNvSpPr>
          <p:nvPr>
            <p:ph type="title"/>
          </p:nvPr>
        </p:nvSpPr>
        <p:spPr>
          <a:xfrm>
            <a:off x="354475" y="44350"/>
            <a:ext cx="8520600" cy="572700"/>
          </a:xfrm>
          <a:prstGeom prst="rect">
            <a:avLst/>
          </a:prstGeom>
        </p:spPr>
        <p:txBody>
          <a:bodyPr spcFirstLastPara="1" wrap="square" lIns="91425" tIns="91425" rIns="91425" bIns="91425" anchor="t" anchorCtr="0">
            <a:normAutofit fontScale="90000"/>
          </a:bodyPr>
          <a:lstStyle/>
          <a:p>
            <a:pPr marL="0" marR="0" lvl="0" indent="0" algn="ctr" rtl="0">
              <a:lnSpc>
                <a:spcPct val="100000"/>
              </a:lnSpc>
              <a:spcBef>
                <a:spcPts val="0"/>
              </a:spcBef>
              <a:spcAft>
                <a:spcPts val="0"/>
              </a:spcAft>
              <a:buNone/>
            </a:pPr>
            <a:r>
              <a:rPr lang="en" b="1">
                <a:solidFill>
                  <a:srgbClr val="FFD700"/>
                </a:solidFill>
                <a:latin typeface="Roboto Serif"/>
                <a:ea typeface="Roboto Serif"/>
                <a:cs typeface="Roboto Serif"/>
                <a:sym typeface="Roboto Serif"/>
              </a:rPr>
              <a:t>Description: </a:t>
            </a:r>
            <a:r>
              <a:rPr lang="en" b="1">
                <a:solidFill>
                  <a:schemeClr val="lt1"/>
                </a:solidFill>
                <a:latin typeface="Roboto Serif"/>
                <a:ea typeface="Roboto Serif"/>
                <a:cs typeface="Roboto Serif"/>
                <a:sym typeface="Roboto Serif"/>
              </a:rPr>
              <a:t>Sensors Subsystem</a:t>
            </a:r>
            <a:endParaRPr b="1">
              <a:solidFill>
                <a:schemeClr val="lt1"/>
              </a:solidFill>
              <a:latin typeface="Roboto Serif"/>
              <a:ea typeface="Roboto Serif"/>
              <a:cs typeface="Roboto Serif"/>
              <a:sym typeface="Roboto Serif"/>
            </a:endParaRPr>
          </a:p>
        </p:txBody>
      </p:sp>
      <p:sp>
        <p:nvSpPr>
          <p:cNvPr id="324" name="Google Shape;324;p4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lt1"/>
                </a:solidFill>
              </a:rPr>
              <a:t>21</a:t>
            </a:fld>
            <a:endParaRPr>
              <a:solidFill>
                <a:schemeClr val="lt1"/>
              </a:solidFill>
            </a:endParaRPr>
          </a:p>
        </p:txBody>
      </p:sp>
      <p:sp>
        <p:nvSpPr>
          <p:cNvPr id="325" name="Google Shape;325;p45"/>
          <p:cNvSpPr txBox="1"/>
          <p:nvPr/>
        </p:nvSpPr>
        <p:spPr>
          <a:xfrm>
            <a:off x="5002675" y="722125"/>
            <a:ext cx="3723300" cy="422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b="1">
                <a:solidFill>
                  <a:srgbClr val="FFD700"/>
                </a:solidFill>
                <a:latin typeface="Roboto Serif"/>
                <a:ea typeface="Roboto Serif"/>
                <a:cs typeface="Roboto Serif"/>
                <a:sym typeface="Roboto Serif"/>
              </a:rPr>
              <a:t>Description:</a:t>
            </a:r>
            <a:r>
              <a:rPr lang="en" sz="1600">
                <a:solidFill>
                  <a:schemeClr val="lt1"/>
                </a:solidFill>
                <a:latin typeface="Roboto Serif"/>
                <a:ea typeface="Roboto Serif"/>
                <a:cs typeface="Roboto Serif"/>
                <a:sym typeface="Roboto Serif"/>
              </a:rPr>
              <a:t> All sensors used on the rover for computations.</a:t>
            </a:r>
            <a:endParaRPr sz="1600">
              <a:solidFill>
                <a:schemeClr val="lt1"/>
              </a:solidFill>
              <a:latin typeface="Roboto Serif"/>
              <a:ea typeface="Roboto Serif"/>
              <a:cs typeface="Roboto Serif"/>
              <a:sym typeface="Roboto Serif"/>
            </a:endParaRPr>
          </a:p>
          <a:p>
            <a:pPr marL="0" lvl="0" indent="0" algn="l" rtl="0">
              <a:spcBef>
                <a:spcPts val="0"/>
              </a:spcBef>
              <a:spcAft>
                <a:spcPts val="0"/>
              </a:spcAft>
              <a:buNone/>
            </a:pPr>
            <a:endParaRPr sz="1600">
              <a:solidFill>
                <a:schemeClr val="lt1"/>
              </a:solidFill>
              <a:latin typeface="Roboto Serif"/>
              <a:ea typeface="Roboto Serif"/>
              <a:cs typeface="Roboto Serif"/>
              <a:sym typeface="Roboto Serif"/>
            </a:endParaRPr>
          </a:p>
          <a:p>
            <a:pPr marL="0" lvl="0" indent="0" algn="l" rtl="0">
              <a:spcBef>
                <a:spcPts val="0"/>
              </a:spcBef>
              <a:spcAft>
                <a:spcPts val="0"/>
              </a:spcAft>
              <a:buNone/>
            </a:pPr>
            <a:r>
              <a:rPr lang="en" sz="1600" b="1">
                <a:solidFill>
                  <a:srgbClr val="FFD700"/>
                </a:solidFill>
                <a:latin typeface="Roboto Serif"/>
                <a:ea typeface="Roboto Serif"/>
                <a:cs typeface="Roboto Serif"/>
                <a:sym typeface="Roboto Serif"/>
              </a:rPr>
              <a:t>Requirements:</a:t>
            </a:r>
            <a:r>
              <a:rPr lang="en" sz="1600">
                <a:solidFill>
                  <a:schemeClr val="lt1"/>
                </a:solidFill>
                <a:latin typeface="Roboto Serif"/>
                <a:ea typeface="Roboto Serif"/>
                <a:cs typeface="Roboto Serif"/>
                <a:sym typeface="Roboto Serif"/>
              </a:rPr>
              <a:t> </a:t>
            </a:r>
            <a:endParaRPr sz="1600">
              <a:solidFill>
                <a:schemeClr val="lt1"/>
              </a:solidFill>
              <a:latin typeface="Roboto Serif"/>
              <a:ea typeface="Roboto Serif"/>
              <a:cs typeface="Roboto Serif"/>
              <a:sym typeface="Roboto Serif"/>
            </a:endParaRPr>
          </a:p>
          <a:p>
            <a:pPr marL="457200" lvl="0" indent="-330200" algn="l" rtl="0">
              <a:spcBef>
                <a:spcPts val="0"/>
              </a:spcBef>
              <a:spcAft>
                <a:spcPts val="0"/>
              </a:spcAft>
              <a:buClr>
                <a:schemeClr val="lt1"/>
              </a:buClr>
              <a:buSzPts val="1600"/>
              <a:buFont typeface="Roboto Serif"/>
              <a:buChar char="●"/>
            </a:pPr>
            <a:r>
              <a:rPr lang="en" sz="1600">
                <a:solidFill>
                  <a:schemeClr val="lt1"/>
                </a:solidFill>
                <a:latin typeface="Roboto Serif"/>
                <a:ea typeface="Roboto Serif"/>
                <a:cs typeface="Roboto Serif"/>
                <a:sym typeface="Roboto Serif"/>
              </a:rPr>
              <a:t>Wheel Encoders (x4)</a:t>
            </a:r>
            <a:endParaRPr sz="1600">
              <a:solidFill>
                <a:schemeClr val="lt1"/>
              </a:solidFill>
              <a:latin typeface="Roboto Serif"/>
              <a:ea typeface="Roboto Serif"/>
              <a:cs typeface="Roboto Serif"/>
              <a:sym typeface="Roboto Serif"/>
            </a:endParaRPr>
          </a:p>
          <a:p>
            <a:pPr marL="457200" lvl="0" indent="-330200" algn="l" rtl="0">
              <a:spcBef>
                <a:spcPts val="0"/>
              </a:spcBef>
              <a:spcAft>
                <a:spcPts val="0"/>
              </a:spcAft>
              <a:buClr>
                <a:schemeClr val="lt1"/>
              </a:buClr>
              <a:buSzPts val="1600"/>
              <a:buFont typeface="Roboto Serif"/>
              <a:buChar char="●"/>
            </a:pPr>
            <a:r>
              <a:rPr lang="en" sz="1600">
                <a:solidFill>
                  <a:schemeClr val="lt1"/>
                </a:solidFill>
                <a:latin typeface="Roboto Serif"/>
                <a:ea typeface="Roboto Serif"/>
                <a:cs typeface="Roboto Serif"/>
                <a:sym typeface="Roboto Serif"/>
              </a:rPr>
              <a:t>Mast Depth Camera (RealSense D435i)</a:t>
            </a:r>
            <a:endParaRPr sz="1600">
              <a:solidFill>
                <a:schemeClr val="lt1"/>
              </a:solidFill>
              <a:latin typeface="Roboto Serif"/>
              <a:ea typeface="Roboto Serif"/>
              <a:cs typeface="Roboto Serif"/>
              <a:sym typeface="Roboto Serif"/>
            </a:endParaRPr>
          </a:p>
          <a:p>
            <a:pPr marL="457200" lvl="0" indent="-330200" algn="l" rtl="0">
              <a:spcBef>
                <a:spcPts val="0"/>
              </a:spcBef>
              <a:spcAft>
                <a:spcPts val="0"/>
              </a:spcAft>
              <a:buClr>
                <a:schemeClr val="lt1"/>
              </a:buClr>
              <a:buSzPts val="1600"/>
              <a:buFont typeface="Roboto Serif"/>
              <a:buChar char="●"/>
            </a:pPr>
            <a:r>
              <a:rPr lang="en" sz="1600">
                <a:solidFill>
                  <a:schemeClr val="lt1"/>
                </a:solidFill>
                <a:latin typeface="Roboto Serif"/>
                <a:ea typeface="Roboto Serif"/>
                <a:cs typeface="Roboto Serif"/>
                <a:sym typeface="Roboto Serif"/>
              </a:rPr>
              <a:t>IMU (VectorNav)</a:t>
            </a:r>
            <a:endParaRPr sz="1600">
              <a:solidFill>
                <a:schemeClr val="lt1"/>
              </a:solidFill>
              <a:latin typeface="Roboto Serif"/>
              <a:ea typeface="Roboto Serif"/>
              <a:cs typeface="Roboto Serif"/>
              <a:sym typeface="Roboto Serif"/>
            </a:endParaRPr>
          </a:p>
          <a:p>
            <a:pPr marL="457200" lvl="0" indent="-330200" algn="l" rtl="0">
              <a:spcBef>
                <a:spcPts val="0"/>
              </a:spcBef>
              <a:spcAft>
                <a:spcPts val="0"/>
              </a:spcAft>
              <a:buClr>
                <a:schemeClr val="lt1"/>
              </a:buClr>
              <a:buSzPts val="1600"/>
              <a:buFont typeface="Roboto Serif"/>
              <a:buChar char="●"/>
            </a:pPr>
            <a:r>
              <a:rPr lang="en" sz="1600">
                <a:solidFill>
                  <a:schemeClr val="lt1"/>
                </a:solidFill>
                <a:latin typeface="Roboto Serif"/>
                <a:ea typeface="Roboto Serif"/>
                <a:cs typeface="Roboto Serif"/>
                <a:sym typeface="Roboto Serif"/>
              </a:rPr>
              <a:t>Actuator Feedback Sensor</a:t>
            </a:r>
            <a:endParaRPr sz="1600">
              <a:solidFill>
                <a:schemeClr val="lt1"/>
              </a:solidFill>
              <a:latin typeface="Roboto Serif"/>
              <a:ea typeface="Roboto Serif"/>
              <a:cs typeface="Roboto Serif"/>
              <a:sym typeface="Roboto Serif"/>
            </a:endParaRPr>
          </a:p>
          <a:p>
            <a:pPr marL="0" lvl="0" indent="0" algn="l" rtl="0">
              <a:spcBef>
                <a:spcPts val="0"/>
              </a:spcBef>
              <a:spcAft>
                <a:spcPts val="0"/>
              </a:spcAft>
              <a:buNone/>
            </a:pPr>
            <a:endParaRPr sz="1600">
              <a:solidFill>
                <a:schemeClr val="lt1"/>
              </a:solidFill>
              <a:latin typeface="Roboto Serif"/>
              <a:ea typeface="Roboto Serif"/>
              <a:cs typeface="Roboto Serif"/>
              <a:sym typeface="Roboto Serif"/>
            </a:endParaRPr>
          </a:p>
          <a:p>
            <a:pPr marL="0" lvl="0" indent="0" algn="l" rtl="0">
              <a:spcBef>
                <a:spcPts val="0"/>
              </a:spcBef>
              <a:spcAft>
                <a:spcPts val="0"/>
              </a:spcAft>
              <a:buNone/>
            </a:pPr>
            <a:r>
              <a:rPr lang="en" sz="1600" b="1">
                <a:solidFill>
                  <a:srgbClr val="FFD700"/>
                </a:solidFill>
                <a:latin typeface="Roboto Serif"/>
                <a:ea typeface="Roboto Serif"/>
                <a:cs typeface="Roboto Serif"/>
                <a:sym typeface="Roboto Serif"/>
              </a:rPr>
              <a:t>Expected Functionality: </a:t>
            </a:r>
            <a:r>
              <a:rPr lang="en" sz="1600">
                <a:solidFill>
                  <a:schemeClr val="lt1"/>
                </a:solidFill>
                <a:latin typeface="Roboto Serif"/>
                <a:ea typeface="Roboto Serif"/>
                <a:cs typeface="Roboto Serif"/>
                <a:sym typeface="Roboto Serif"/>
              </a:rPr>
              <a:t>The sensor data is published to various ROS topics and can be used inside the Docker container to perform computations.</a:t>
            </a:r>
            <a:endParaRPr sz="1600">
              <a:solidFill>
                <a:schemeClr val="lt1"/>
              </a:solidFill>
              <a:latin typeface="Roboto Serif"/>
              <a:ea typeface="Roboto Serif"/>
              <a:cs typeface="Roboto Serif"/>
              <a:sym typeface="Roboto Serif"/>
            </a:endParaRPr>
          </a:p>
        </p:txBody>
      </p:sp>
      <p:pic>
        <p:nvPicPr>
          <p:cNvPr id="326" name="Google Shape;326;p45"/>
          <p:cNvPicPr preferRelativeResize="0"/>
          <p:nvPr/>
        </p:nvPicPr>
        <p:blipFill>
          <a:blip r:embed="rId3">
            <a:alphaModFix/>
          </a:blip>
          <a:stretch>
            <a:fillRect/>
          </a:stretch>
        </p:blipFill>
        <p:spPr>
          <a:xfrm>
            <a:off x="2710875" y="822370"/>
            <a:ext cx="2125600" cy="1749375"/>
          </a:xfrm>
          <a:prstGeom prst="rect">
            <a:avLst/>
          </a:prstGeom>
          <a:noFill/>
          <a:ln>
            <a:noFill/>
          </a:ln>
        </p:spPr>
      </p:pic>
      <p:pic>
        <p:nvPicPr>
          <p:cNvPr id="327" name="Google Shape;327;p45"/>
          <p:cNvPicPr preferRelativeResize="0"/>
          <p:nvPr/>
        </p:nvPicPr>
        <p:blipFill>
          <a:blip r:embed="rId4">
            <a:alphaModFix/>
          </a:blip>
          <a:stretch>
            <a:fillRect/>
          </a:stretch>
        </p:blipFill>
        <p:spPr>
          <a:xfrm>
            <a:off x="961500" y="2571750"/>
            <a:ext cx="1749375" cy="2125600"/>
          </a:xfrm>
          <a:prstGeom prst="rect">
            <a:avLst/>
          </a:prstGeom>
          <a:noFill/>
          <a:ln>
            <a:noFill/>
          </a:ln>
        </p:spPr>
      </p:pic>
      <p:pic>
        <p:nvPicPr>
          <p:cNvPr id="328" name="Google Shape;328;p45"/>
          <p:cNvPicPr preferRelativeResize="0"/>
          <p:nvPr/>
        </p:nvPicPr>
        <p:blipFill>
          <a:blip r:embed="rId5">
            <a:alphaModFix/>
          </a:blip>
          <a:stretch>
            <a:fillRect/>
          </a:stretch>
        </p:blipFill>
        <p:spPr>
          <a:xfrm>
            <a:off x="961500" y="822375"/>
            <a:ext cx="1749374" cy="1749374"/>
          </a:xfrm>
          <a:prstGeom prst="rect">
            <a:avLst/>
          </a:prstGeom>
          <a:noFill/>
          <a:ln>
            <a:noFill/>
          </a:ln>
        </p:spPr>
      </p:pic>
      <p:pic>
        <p:nvPicPr>
          <p:cNvPr id="329" name="Google Shape;329;p45" title="82635D435IDKMP-VIEW-A.jpg"/>
          <p:cNvPicPr preferRelativeResize="0"/>
          <p:nvPr/>
        </p:nvPicPr>
        <p:blipFill>
          <a:blip r:embed="rId6">
            <a:alphaModFix/>
          </a:blip>
          <a:stretch>
            <a:fillRect/>
          </a:stretch>
        </p:blipFill>
        <p:spPr>
          <a:xfrm>
            <a:off x="2710875" y="2571750"/>
            <a:ext cx="2125600" cy="21256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46"/>
          <p:cNvSpPr txBox="1">
            <a:spLocks noGrp="1"/>
          </p:cNvSpPr>
          <p:nvPr>
            <p:ph type="title"/>
          </p:nvPr>
        </p:nvSpPr>
        <p:spPr>
          <a:xfrm>
            <a:off x="354475" y="44350"/>
            <a:ext cx="8520600" cy="572700"/>
          </a:xfrm>
          <a:prstGeom prst="rect">
            <a:avLst/>
          </a:prstGeom>
        </p:spPr>
        <p:txBody>
          <a:bodyPr spcFirstLastPara="1" wrap="square" lIns="91425" tIns="91425" rIns="91425" bIns="91425" anchor="t" anchorCtr="0">
            <a:normAutofit fontScale="90000"/>
          </a:bodyPr>
          <a:lstStyle/>
          <a:p>
            <a:pPr marL="0" marR="0" lvl="0" indent="0" algn="ctr" rtl="0">
              <a:lnSpc>
                <a:spcPct val="100000"/>
              </a:lnSpc>
              <a:spcBef>
                <a:spcPts val="0"/>
              </a:spcBef>
              <a:spcAft>
                <a:spcPts val="0"/>
              </a:spcAft>
              <a:buNone/>
            </a:pPr>
            <a:r>
              <a:rPr lang="en" b="1">
                <a:solidFill>
                  <a:srgbClr val="FFD700"/>
                </a:solidFill>
                <a:latin typeface="Roboto Serif"/>
                <a:ea typeface="Roboto Serif"/>
                <a:cs typeface="Roboto Serif"/>
                <a:sym typeface="Roboto Serif"/>
              </a:rPr>
              <a:t>Status: </a:t>
            </a:r>
            <a:r>
              <a:rPr lang="en" b="1">
                <a:solidFill>
                  <a:schemeClr val="lt1"/>
                </a:solidFill>
                <a:latin typeface="Roboto Serif"/>
                <a:ea typeface="Roboto Serif"/>
                <a:cs typeface="Roboto Serif"/>
                <a:sym typeface="Roboto Serif"/>
              </a:rPr>
              <a:t>Sensors Subsystem</a:t>
            </a:r>
            <a:endParaRPr b="1">
              <a:solidFill>
                <a:schemeClr val="lt1"/>
              </a:solidFill>
              <a:latin typeface="Roboto Serif"/>
              <a:ea typeface="Roboto Serif"/>
              <a:cs typeface="Roboto Serif"/>
              <a:sym typeface="Roboto Serif"/>
            </a:endParaRPr>
          </a:p>
        </p:txBody>
      </p:sp>
      <p:sp>
        <p:nvSpPr>
          <p:cNvPr id="335" name="Google Shape;335;p4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lt1"/>
                </a:solidFill>
              </a:rPr>
              <a:t>22</a:t>
            </a:fld>
            <a:endParaRPr>
              <a:solidFill>
                <a:schemeClr val="lt1"/>
              </a:solidFill>
            </a:endParaRPr>
          </a:p>
        </p:txBody>
      </p:sp>
      <p:sp>
        <p:nvSpPr>
          <p:cNvPr id="336" name="Google Shape;336;p46"/>
          <p:cNvSpPr txBox="1"/>
          <p:nvPr/>
        </p:nvSpPr>
        <p:spPr>
          <a:xfrm>
            <a:off x="4088275" y="617050"/>
            <a:ext cx="4701900" cy="438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FFD700"/>
                </a:solidFill>
                <a:latin typeface="Roboto Serif"/>
                <a:ea typeface="Roboto Serif"/>
                <a:cs typeface="Roboto Serif"/>
                <a:sym typeface="Roboto Serif"/>
              </a:rPr>
              <a:t>Implementation:</a:t>
            </a:r>
            <a:endParaRPr>
              <a:solidFill>
                <a:schemeClr val="lt1"/>
              </a:solidFill>
              <a:latin typeface="Roboto Serif"/>
              <a:ea typeface="Roboto Serif"/>
              <a:cs typeface="Roboto Serif"/>
              <a:sym typeface="Roboto Serif"/>
            </a:endParaRPr>
          </a:p>
          <a:p>
            <a:pPr marL="457200" lvl="0" indent="-317500" algn="l" rtl="0">
              <a:spcBef>
                <a:spcPts val="0"/>
              </a:spcBef>
              <a:spcAft>
                <a:spcPts val="0"/>
              </a:spcAft>
              <a:buClr>
                <a:schemeClr val="lt1"/>
              </a:buClr>
              <a:buSzPts val="1400"/>
              <a:buFont typeface="Roboto Serif"/>
              <a:buChar char="●"/>
            </a:pPr>
            <a:r>
              <a:rPr lang="en">
                <a:solidFill>
                  <a:schemeClr val="lt1"/>
                </a:solidFill>
                <a:latin typeface="Roboto Serif"/>
                <a:ea typeface="Roboto Serif"/>
                <a:cs typeface="Roboto Serif"/>
                <a:sym typeface="Roboto Serif"/>
              </a:rPr>
              <a:t>IMU implemented using VectorNav ROS package</a:t>
            </a:r>
            <a:endParaRPr>
              <a:solidFill>
                <a:schemeClr val="lt1"/>
              </a:solidFill>
              <a:latin typeface="Roboto Serif"/>
              <a:ea typeface="Roboto Serif"/>
              <a:cs typeface="Roboto Serif"/>
              <a:sym typeface="Roboto Serif"/>
            </a:endParaRPr>
          </a:p>
          <a:p>
            <a:pPr marL="457200" lvl="0" indent="-317500" algn="l" rtl="0">
              <a:spcBef>
                <a:spcPts val="0"/>
              </a:spcBef>
              <a:spcAft>
                <a:spcPts val="0"/>
              </a:spcAft>
              <a:buClr>
                <a:schemeClr val="lt1"/>
              </a:buClr>
              <a:buSzPts val="1400"/>
              <a:buFont typeface="Roboto Serif"/>
              <a:buChar char="●"/>
            </a:pPr>
            <a:r>
              <a:rPr lang="en">
                <a:solidFill>
                  <a:schemeClr val="lt1"/>
                </a:solidFill>
                <a:latin typeface="Roboto Serif"/>
                <a:ea typeface="Roboto Serif"/>
                <a:cs typeface="Roboto Serif"/>
                <a:sym typeface="Roboto Serif"/>
              </a:rPr>
              <a:t>Wheel Encoder parsed using micro-ROS</a:t>
            </a:r>
            <a:endParaRPr>
              <a:solidFill>
                <a:schemeClr val="lt1"/>
              </a:solidFill>
              <a:latin typeface="Roboto Serif"/>
              <a:ea typeface="Roboto Serif"/>
              <a:cs typeface="Roboto Serif"/>
              <a:sym typeface="Roboto Serif"/>
            </a:endParaRPr>
          </a:p>
          <a:p>
            <a:pPr marL="457200" lvl="0" indent="-317500" algn="l" rtl="0">
              <a:spcBef>
                <a:spcPts val="0"/>
              </a:spcBef>
              <a:spcAft>
                <a:spcPts val="0"/>
              </a:spcAft>
              <a:buClr>
                <a:schemeClr val="lt1"/>
              </a:buClr>
              <a:buSzPts val="1400"/>
              <a:buFont typeface="Roboto Serif"/>
              <a:buChar char="●"/>
            </a:pPr>
            <a:r>
              <a:rPr lang="en">
                <a:solidFill>
                  <a:schemeClr val="lt1"/>
                </a:solidFill>
                <a:latin typeface="Roboto Serif"/>
                <a:ea typeface="Roboto Serif"/>
                <a:cs typeface="Roboto Serif"/>
                <a:sym typeface="Roboto Serif"/>
              </a:rPr>
              <a:t>Purchased actuator has a feedback potentiometer</a:t>
            </a:r>
            <a:endParaRPr>
              <a:solidFill>
                <a:schemeClr val="lt1"/>
              </a:solidFill>
              <a:latin typeface="Roboto Serif"/>
              <a:ea typeface="Roboto Serif"/>
              <a:cs typeface="Roboto Serif"/>
              <a:sym typeface="Roboto Serif"/>
            </a:endParaRPr>
          </a:p>
          <a:p>
            <a:pPr marL="457200" lvl="0" indent="-317500" algn="l" rtl="0">
              <a:spcBef>
                <a:spcPts val="0"/>
              </a:spcBef>
              <a:spcAft>
                <a:spcPts val="0"/>
              </a:spcAft>
              <a:buClr>
                <a:schemeClr val="lt1"/>
              </a:buClr>
              <a:buSzPts val="1400"/>
              <a:buFont typeface="Roboto Serif"/>
              <a:buChar char="●"/>
            </a:pPr>
            <a:r>
              <a:rPr lang="en">
                <a:solidFill>
                  <a:schemeClr val="lt1"/>
                </a:solidFill>
                <a:latin typeface="Roboto Serif"/>
                <a:ea typeface="Roboto Serif"/>
                <a:cs typeface="Roboto Serif"/>
                <a:sym typeface="Roboto Serif"/>
              </a:rPr>
              <a:t>Obtained RealSense point cloud feed using RealSense ROS wrappers</a:t>
            </a:r>
            <a:endParaRPr>
              <a:solidFill>
                <a:schemeClr val="lt1"/>
              </a:solidFill>
              <a:latin typeface="Roboto Serif"/>
              <a:ea typeface="Roboto Serif"/>
              <a:cs typeface="Roboto Serif"/>
              <a:sym typeface="Roboto Serif"/>
            </a:endParaRPr>
          </a:p>
          <a:p>
            <a:pPr marL="0" lvl="0" indent="0" algn="l" rtl="0">
              <a:spcBef>
                <a:spcPts val="0"/>
              </a:spcBef>
              <a:spcAft>
                <a:spcPts val="0"/>
              </a:spcAft>
              <a:buNone/>
            </a:pPr>
            <a:endParaRPr>
              <a:solidFill>
                <a:schemeClr val="lt1"/>
              </a:solidFill>
              <a:latin typeface="Roboto Serif"/>
              <a:ea typeface="Roboto Serif"/>
              <a:cs typeface="Roboto Serif"/>
              <a:sym typeface="Roboto Serif"/>
            </a:endParaRPr>
          </a:p>
          <a:p>
            <a:pPr marL="0" lvl="0" indent="0" algn="l" rtl="0">
              <a:spcBef>
                <a:spcPts val="0"/>
              </a:spcBef>
              <a:spcAft>
                <a:spcPts val="0"/>
              </a:spcAft>
              <a:buNone/>
            </a:pPr>
            <a:r>
              <a:rPr lang="en" b="1">
                <a:solidFill>
                  <a:srgbClr val="FFD700"/>
                </a:solidFill>
                <a:latin typeface="Roboto Serif"/>
                <a:ea typeface="Roboto Serif"/>
                <a:cs typeface="Roboto Serif"/>
                <a:sym typeface="Roboto Serif"/>
              </a:rPr>
              <a:t>Challenges:</a:t>
            </a:r>
            <a:endParaRPr>
              <a:solidFill>
                <a:schemeClr val="lt1"/>
              </a:solidFill>
              <a:latin typeface="Roboto Serif"/>
              <a:ea typeface="Roboto Serif"/>
              <a:cs typeface="Roboto Serif"/>
              <a:sym typeface="Roboto Serif"/>
            </a:endParaRPr>
          </a:p>
          <a:p>
            <a:pPr marL="457200" lvl="0" indent="-317500" algn="l" rtl="0">
              <a:spcBef>
                <a:spcPts val="0"/>
              </a:spcBef>
              <a:spcAft>
                <a:spcPts val="0"/>
              </a:spcAft>
              <a:buClr>
                <a:schemeClr val="lt1"/>
              </a:buClr>
              <a:buSzPts val="1400"/>
              <a:buFont typeface="Roboto Serif"/>
              <a:buChar char="●"/>
            </a:pPr>
            <a:r>
              <a:rPr lang="en">
                <a:solidFill>
                  <a:schemeClr val="lt1"/>
                </a:solidFill>
                <a:latin typeface="Roboto Serif"/>
                <a:ea typeface="Roboto Serif"/>
                <a:cs typeface="Roboto Serif"/>
                <a:sym typeface="Roboto Serif"/>
              </a:rPr>
              <a:t>Difficulty integrating ZED SDK with docker container due to CUDA compatibility issues</a:t>
            </a:r>
            <a:endParaRPr>
              <a:solidFill>
                <a:schemeClr val="lt1"/>
              </a:solidFill>
              <a:latin typeface="Roboto Serif"/>
              <a:ea typeface="Roboto Serif"/>
              <a:cs typeface="Roboto Serif"/>
              <a:sym typeface="Roboto Serif"/>
            </a:endParaRPr>
          </a:p>
          <a:p>
            <a:pPr marL="457200" lvl="0" indent="-317500" algn="l" rtl="0">
              <a:spcBef>
                <a:spcPts val="0"/>
              </a:spcBef>
              <a:spcAft>
                <a:spcPts val="0"/>
              </a:spcAft>
              <a:buClr>
                <a:schemeClr val="lt1"/>
              </a:buClr>
              <a:buSzPts val="1400"/>
              <a:buFont typeface="Roboto Serif"/>
              <a:buChar char="●"/>
            </a:pPr>
            <a:r>
              <a:rPr lang="en">
                <a:solidFill>
                  <a:schemeClr val="lt1"/>
                </a:solidFill>
                <a:latin typeface="Roboto Serif"/>
                <a:ea typeface="Roboto Serif"/>
                <a:cs typeface="Roboto Serif"/>
                <a:sym typeface="Roboto Serif"/>
              </a:rPr>
              <a:t>Reverted back to using RealSense, which did not require CUDA</a:t>
            </a:r>
            <a:endParaRPr>
              <a:solidFill>
                <a:schemeClr val="lt1"/>
              </a:solidFill>
              <a:latin typeface="Roboto Serif"/>
              <a:ea typeface="Roboto Serif"/>
              <a:cs typeface="Roboto Serif"/>
              <a:sym typeface="Roboto Serif"/>
            </a:endParaRPr>
          </a:p>
          <a:p>
            <a:pPr marL="457200" lvl="0" indent="-317500" algn="l" rtl="0">
              <a:spcBef>
                <a:spcPts val="0"/>
              </a:spcBef>
              <a:spcAft>
                <a:spcPts val="0"/>
              </a:spcAft>
              <a:buClr>
                <a:schemeClr val="lt1"/>
              </a:buClr>
              <a:buSzPts val="1400"/>
              <a:buFont typeface="Roboto Serif"/>
              <a:buChar char="●"/>
            </a:pPr>
            <a:r>
              <a:rPr lang="en">
                <a:solidFill>
                  <a:schemeClr val="lt1"/>
                </a:solidFill>
                <a:latin typeface="Roboto Serif"/>
                <a:ea typeface="Roboto Serif"/>
                <a:cs typeface="Roboto Serif"/>
                <a:sym typeface="Roboto Serif"/>
              </a:rPr>
              <a:t>IMU firmware drivers were outdated</a:t>
            </a:r>
            <a:endParaRPr>
              <a:solidFill>
                <a:schemeClr val="lt1"/>
              </a:solidFill>
              <a:latin typeface="Roboto Serif"/>
              <a:ea typeface="Roboto Serif"/>
              <a:cs typeface="Roboto Serif"/>
              <a:sym typeface="Roboto Serif"/>
            </a:endParaRPr>
          </a:p>
          <a:p>
            <a:pPr marL="0" lvl="0" indent="0" algn="l" rtl="0">
              <a:spcBef>
                <a:spcPts val="0"/>
              </a:spcBef>
              <a:spcAft>
                <a:spcPts val="0"/>
              </a:spcAft>
              <a:buNone/>
            </a:pPr>
            <a:endParaRPr>
              <a:solidFill>
                <a:schemeClr val="lt1"/>
              </a:solidFill>
              <a:latin typeface="Roboto Serif"/>
              <a:ea typeface="Roboto Serif"/>
              <a:cs typeface="Roboto Serif"/>
              <a:sym typeface="Roboto Serif"/>
            </a:endParaRPr>
          </a:p>
          <a:p>
            <a:pPr marL="0" lvl="0" indent="0" algn="l" rtl="0">
              <a:spcBef>
                <a:spcPts val="0"/>
              </a:spcBef>
              <a:spcAft>
                <a:spcPts val="0"/>
              </a:spcAft>
              <a:buNone/>
            </a:pPr>
            <a:r>
              <a:rPr lang="en" b="1">
                <a:solidFill>
                  <a:srgbClr val="FFD700"/>
                </a:solidFill>
                <a:latin typeface="Roboto Serif"/>
                <a:ea typeface="Roboto Serif"/>
                <a:cs typeface="Roboto Serif"/>
                <a:sym typeface="Roboto Serif"/>
              </a:rPr>
              <a:t>Status:</a:t>
            </a:r>
            <a:r>
              <a:rPr lang="en">
                <a:solidFill>
                  <a:schemeClr val="lt1"/>
                </a:solidFill>
                <a:latin typeface="Roboto Serif"/>
                <a:ea typeface="Roboto Serif"/>
                <a:cs typeface="Roboto Serif"/>
                <a:sym typeface="Roboto Serif"/>
              </a:rPr>
              <a:t> 75% Complete</a:t>
            </a:r>
            <a:endParaRPr>
              <a:solidFill>
                <a:schemeClr val="lt1"/>
              </a:solidFill>
              <a:latin typeface="Roboto Serif"/>
              <a:ea typeface="Roboto Serif"/>
              <a:cs typeface="Roboto Serif"/>
              <a:sym typeface="Roboto Serif"/>
            </a:endParaRPr>
          </a:p>
          <a:p>
            <a:pPr marL="0" lvl="0" indent="0" algn="l" rtl="0">
              <a:spcBef>
                <a:spcPts val="0"/>
              </a:spcBef>
              <a:spcAft>
                <a:spcPts val="0"/>
              </a:spcAft>
              <a:buNone/>
            </a:pPr>
            <a:r>
              <a:rPr lang="en">
                <a:solidFill>
                  <a:schemeClr val="lt1"/>
                </a:solidFill>
                <a:latin typeface="Roboto Serif"/>
                <a:ea typeface="Roboto Serif"/>
                <a:cs typeface="Roboto Serif"/>
                <a:sym typeface="Roboto Serif"/>
              </a:rPr>
              <a:t>IMU, wheel encoder, and linear actuator finalized. Upgrade RealSense to ZED 2i in Fall semester</a:t>
            </a:r>
            <a:endParaRPr>
              <a:solidFill>
                <a:schemeClr val="lt1"/>
              </a:solidFill>
              <a:latin typeface="Roboto Serif"/>
              <a:ea typeface="Roboto Serif"/>
              <a:cs typeface="Roboto Serif"/>
              <a:sym typeface="Roboto Serif"/>
            </a:endParaRPr>
          </a:p>
        </p:txBody>
      </p:sp>
      <p:pic>
        <p:nvPicPr>
          <p:cNvPr id="337" name="Google Shape;337;p46"/>
          <p:cNvPicPr preferRelativeResize="0"/>
          <p:nvPr/>
        </p:nvPicPr>
        <p:blipFill>
          <a:blip r:embed="rId3">
            <a:alphaModFix/>
          </a:blip>
          <a:stretch>
            <a:fillRect/>
          </a:stretch>
        </p:blipFill>
        <p:spPr>
          <a:xfrm>
            <a:off x="591144" y="2727775"/>
            <a:ext cx="3178531" cy="2091475"/>
          </a:xfrm>
          <a:prstGeom prst="rect">
            <a:avLst/>
          </a:prstGeom>
          <a:noFill/>
          <a:ln>
            <a:noFill/>
          </a:ln>
        </p:spPr>
      </p:pic>
      <p:pic>
        <p:nvPicPr>
          <p:cNvPr id="338" name="Google Shape;338;p46"/>
          <p:cNvPicPr preferRelativeResize="0"/>
          <p:nvPr/>
        </p:nvPicPr>
        <p:blipFill>
          <a:blip r:embed="rId4">
            <a:alphaModFix/>
          </a:blip>
          <a:stretch>
            <a:fillRect/>
          </a:stretch>
        </p:blipFill>
        <p:spPr>
          <a:xfrm>
            <a:off x="591150" y="693249"/>
            <a:ext cx="3178524" cy="1926977"/>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47"/>
          <p:cNvSpPr txBox="1">
            <a:spLocks noGrp="1"/>
          </p:cNvSpPr>
          <p:nvPr>
            <p:ph type="title"/>
          </p:nvPr>
        </p:nvSpPr>
        <p:spPr>
          <a:xfrm>
            <a:off x="354475" y="44350"/>
            <a:ext cx="8520600" cy="572700"/>
          </a:xfrm>
          <a:prstGeom prst="rect">
            <a:avLst/>
          </a:prstGeom>
        </p:spPr>
        <p:txBody>
          <a:bodyPr spcFirstLastPara="1" wrap="square" lIns="91425" tIns="91425" rIns="91425" bIns="91425" anchor="t" anchorCtr="0">
            <a:normAutofit fontScale="90000"/>
          </a:bodyPr>
          <a:lstStyle/>
          <a:p>
            <a:pPr marL="0" marR="0" lvl="0" indent="0" algn="ctr" rtl="0">
              <a:lnSpc>
                <a:spcPct val="100000"/>
              </a:lnSpc>
              <a:spcBef>
                <a:spcPts val="0"/>
              </a:spcBef>
              <a:spcAft>
                <a:spcPts val="0"/>
              </a:spcAft>
              <a:buNone/>
            </a:pPr>
            <a:r>
              <a:rPr lang="en" b="1">
                <a:solidFill>
                  <a:srgbClr val="FFD700"/>
                </a:solidFill>
                <a:latin typeface="Roboto Serif"/>
                <a:ea typeface="Roboto Serif"/>
                <a:cs typeface="Roboto Serif"/>
                <a:sym typeface="Roboto Serif"/>
              </a:rPr>
              <a:t>Evaluation: </a:t>
            </a:r>
            <a:r>
              <a:rPr lang="en" b="1">
                <a:solidFill>
                  <a:schemeClr val="lt1"/>
                </a:solidFill>
                <a:latin typeface="Roboto Serif"/>
                <a:ea typeface="Roboto Serif"/>
                <a:cs typeface="Roboto Serif"/>
                <a:sym typeface="Roboto Serif"/>
              </a:rPr>
              <a:t>Sensors Subsystem</a:t>
            </a:r>
            <a:endParaRPr b="1">
              <a:solidFill>
                <a:schemeClr val="lt1"/>
              </a:solidFill>
              <a:latin typeface="Roboto Serif"/>
              <a:ea typeface="Roboto Serif"/>
              <a:cs typeface="Roboto Serif"/>
              <a:sym typeface="Roboto Serif"/>
            </a:endParaRPr>
          </a:p>
        </p:txBody>
      </p:sp>
      <p:sp>
        <p:nvSpPr>
          <p:cNvPr id="344" name="Google Shape;344;p4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lt1"/>
                </a:solidFill>
              </a:rPr>
              <a:t>23</a:t>
            </a:fld>
            <a:endParaRPr>
              <a:solidFill>
                <a:schemeClr val="lt1"/>
              </a:solidFill>
            </a:endParaRPr>
          </a:p>
        </p:txBody>
      </p:sp>
      <p:sp>
        <p:nvSpPr>
          <p:cNvPr id="345" name="Google Shape;345;p47"/>
          <p:cNvSpPr txBox="1"/>
          <p:nvPr/>
        </p:nvSpPr>
        <p:spPr>
          <a:xfrm>
            <a:off x="4088275" y="617050"/>
            <a:ext cx="4701900" cy="438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500" b="1">
                <a:solidFill>
                  <a:srgbClr val="FFD700"/>
                </a:solidFill>
                <a:latin typeface="Roboto Serif"/>
                <a:ea typeface="Roboto Serif"/>
                <a:cs typeface="Roboto Serif"/>
                <a:sym typeface="Roboto Serif"/>
              </a:rPr>
              <a:t>Modelling:</a:t>
            </a:r>
            <a:endParaRPr sz="1500">
              <a:solidFill>
                <a:schemeClr val="lt1"/>
              </a:solidFill>
              <a:latin typeface="Roboto Serif"/>
              <a:ea typeface="Roboto Serif"/>
              <a:cs typeface="Roboto Serif"/>
              <a:sym typeface="Roboto Serif"/>
            </a:endParaRPr>
          </a:p>
          <a:p>
            <a:pPr marL="457200" lvl="0" indent="-323850" algn="l" rtl="0">
              <a:spcBef>
                <a:spcPts val="0"/>
              </a:spcBef>
              <a:spcAft>
                <a:spcPts val="0"/>
              </a:spcAft>
              <a:buClr>
                <a:schemeClr val="lt1"/>
              </a:buClr>
              <a:buSzPts val="1500"/>
              <a:buFont typeface="Roboto Serif"/>
              <a:buChar char="●"/>
            </a:pPr>
            <a:r>
              <a:rPr lang="en" sz="1500">
                <a:solidFill>
                  <a:schemeClr val="lt1"/>
                </a:solidFill>
                <a:latin typeface="Roboto Serif"/>
                <a:ea typeface="Roboto Serif"/>
                <a:cs typeface="Roboto Serif"/>
                <a:sym typeface="Roboto Serif"/>
              </a:rPr>
              <a:t>CAD designed and 3D printed mast depth camera mounts of 30, 40, 45, and 50 degree angles relative to mast</a:t>
            </a:r>
            <a:endParaRPr sz="1500">
              <a:solidFill>
                <a:schemeClr val="lt1"/>
              </a:solidFill>
              <a:latin typeface="Roboto Serif"/>
              <a:ea typeface="Roboto Serif"/>
              <a:cs typeface="Roboto Serif"/>
              <a:sym typeface="Roboto Serif"/>
            </a:endParaRPr>
          </a:p>
          <a:p>
            <a:pPr marL="0" lvl="0" indent="0" algn="l" rtl="0">
              <a:spcBef>
                <a:spcPts val="0"/>
              </a:spcBef>
              <a:spcAft>
                <a:spcPts val="0"/>
              </a:spcAft>
              <a:buNone/>
            </a:pPr>
            <a:endParaRPr sz="1500">
              <a:solidFill>
                <a:schemeClr val="lt1"/>
              </a:solidFill>
              <a:latin typeface="Roboto Serif"/>
              <a:ea typeface="Roboto Serif"/>
              <a:cs typeface="Roboto Serif"/>
              <a:sym typeface="Roboto Serif"/>
            </a:endParaRPr>
          </a:p>
          <a:p>
            <a:pPr marL="0" lvl="0" indent="0" algn="l" rtl="0">
              <a:spcBef>
                <a:spcPts val="0"/>
              </a:spcBef>
              <a:spcAft>
                <a:spcPts val="0"/>
              </a:spcAft>
              <a:buNone/>
            </a:pPr>
            <a:r>
              <a:rPr lang="en" sz="1500" b="1">
                <a:solidFill>
                  <a:srgbClr val="FFD700"/>
                </a:solidFill>
                <a:latin typeface="Roboto Serif"/>
                <a:ea typeface="Roboto Serif"/>
                <a:cs typeface="Roboto Serif"/>
                <a:sym typeface="Roboto Serif"/>
              </a:rPr>
              <a:t>Analysis:</a:t>
            </a:r>
            <a:endParaRPr sz="1500">
              <a:solidFill>
                <a:schemeClr val="lt1"/>
              </a:solidFill>
              <a:latin typeface="Roboto Serif"/>
              <a:ea typeface="Roboto Serif"/>
              <a:cs typeface="Roboto Serif"/>
              <a:sym typeface="Roboto Serif"/>
            </a:endParaRPr>
          </a:p>
          <a:p>
            <a:pPr marL="457200" lvl="0" indent="-323850" algn="l" rtl="0">
              <a:spcBef>
                <a:spcPts val="0"/>
              </a:spcBef>
              <a:spcAft>
                <a:spcPts val="0"/>
              </a:spcAft>
              <a:buClr>
                <a:schemeClr val="lt1"/>
              </a:buClr>
              <a:buSzPts val="1500"/>
              <a:buFont typeface="Roboto Serif"/>
              <a:buChar char="●"/>
            </a:pPr>
            <a:r>
              <a:rPr lang="en" sz="1500">
                <a:solidFill>
                  <a:schemeClr val="lt1"/>
                </a:solidFill>
                <a:latin typeface="Roboto Serif"/>
                <a:ea typeface="Roboto Serif"/>
                <a:cs typeface="Roboto Serif"/>
                <a:sym typeface="Roboto Serif"/>
              </a:rPr>
              <a:t>50 degree angled camera mount gives the best view of craters</a:t>
            </a:r>
            <a:endParaRPr sz="1500">
              <a:solidFill>
                <a:schemeClr val="lt1"/>
              </a:solidFill>
              <a:latin typeface="Roboto Serif"/>
              <a:ea typeface="Roboto Serif"/>
              <a:cs typeface="Roboto Serif"/>
              <a:sym typeface="Roboto Serif"/>
            </a:endParaRPr>
          </a:p>
          <a:p>
            <a:pPr marL="457200" lvl="0" indent="-323850" algn="l" rtl="0">
              <a:spcBef>
                <a:spcPts val="0"/>
              </a:spcBef>
              <a:spcAft>
                <a:spcPts val="0"/>
              </a:spcAft>
              <a:buClr>
                <a:schemeClr val="lt1"/>
              </a:buClr>
              <a:buSzPts val="1500"/>
              <a:buFont typeface="Roboto Serif"/>
              <a:buChar char="●"/>
            </a:pPr>
            <a:r>
              <a:rPr lang="en" sz="1500">
                <a:solidFill>
                  <a:schemeClr val="lt1"/>
                </a:solidFill>
                <a:latin typeface="Roboto Serif"/>
                <a:ea typeface="Roboto Serif"/>
                <a:cs typeface="Roboto Serif"/>
                <a:sym typeface="Roboto Serif"/>
              </a:rPr>
              <a:t>However, if tool height is above 15%, occlusion occurs</a:t>
            </a:r>
            <a:endParaRPr sz="1500">
              <a:solidFill>
                <a:schemeClr val="lt1"/>
              </a:solidFill>
              <a:latin typeface="Roboto Serif"/>
              <a:ea typeface="Roboto Serif"/>
              <a:cs typeface="Roboto Serif"/>
              <a:sym typeface="Roboto Serif"/>
            </a:endParaRPr>
          </a:p>
          <a:p>
            <a:pPr marL="457200" lvl="0" indent="-323850" algn="l" rtl="0">
              <a:spcBef>
                <a:spcPts val="0"/>
              </a:spcBef>
              <a:spcAft>
                <a:spcPts val="0"/>
              </a:spcAft>
              <a:buClr>
                <a:schemeClr val="lt1"/>
              </a:buClr>
              <a:buSzPts val="1500"/>
              <a:buFont typeface="Roboto Serif"/>
              <a:buChar char="●"/>
            </a:pPr>
            <a:r>
              <a:rPr lang="en" sz="1500">
                <a:solidFill>
                  <a:schemeClr val="lt1"/>
                </a:solidFill>
                <a:latin typeface="Roboto Serif"/>
                <a:ea typeface="Roboto Serif"/>
                <a:cs typeface="Roboto Serif"/>
                <a:sym typeface="Roboto Serif"/>
              </a:rPr>
              <a:t>Point cloud obtained from RealSense is not as dense as ZED 2i</a:t>
            </a:r>
            <a:endParaRPr sz="1500">
              <a:solidFill>
                <a:schemeClr val="lt1"/>
              </a:solidFill>
              <a:latin typeface="Roboto Serif"/>
              <a:ea typeface="Roboto Serif"/>
              <a:cs typeface="Roboto Serif"/>
              <a:sym typeface="Roboto Serif"/>
            </a:endParaRPr>
          </a:p>
          <a:p>
            <a:pPr marL="0" lvl="0" indent="0" algn="l" rtl="0">
              <a:spcBef>
                <a:spcPts val="0"/>
              </a:spcBef>
              <a:spcAft>
                <a:spcPts val="0"/>
              </a:spcAft>
              <a:buNone/>
            </a:pPr>
            <a:endParaRPr sz="1500">
              <a:solidFill>
                <a:schemeClr val="lt1"/>
              </a:solidFill>
              <a:latin typeface="Roboto Serif"/>
              <a:ea typeface="Roboto Serif"/>
              <a:cs typeface="Roboto Serif"/>
              <a:sym typeface="Roboto Serif"/>
            </a:endParaRPr>
          </a:p>
          <a:p>
            <a:pPr marL="0" lvl="0" indent="0" algn="l" rtl="0">
              <a:spcBef>
                <a:spcPts val="0"/>
              </a:spcBef>
              <a:spcAft>
                <a:spcPts val="0"/>
              </a:spcAft>
              <a:buNone/>
            </a:pPr>
            <a:r>
              <a:rPr lang="en" sz="1500" b="1">
                <a:solidFill>
                  <a:srgbClr val="FFD700"/>
                </a:solidFill>
                <a:latin typeface="Roboto Serif"/>
                <a:ea typeface="Roboto Serif"/>
                <a:cs typeface="Roboto Serif"/>
                <a:sym typeface="Roboto Serif"/>
              </a:rPr>
              <a:t>Testing:</a:t>
            </a:r>
            <a:endParaRPr sz="1500" b="1">
              <a:solidFill>
                <a:srgbClr val="FFD700"/>
              </a:solidFill>
              <a:latin typeface="Roboto Serif"/>
              <a:ea typeface="Roboto Serif"/>
              <a:cs typeface="Roboto Serif"/>
              <a:sym typeface="Roboto Serif"/>
            </a:endParaRPr>
          </a:p>
          <a:p>
            <a:pPr marL="457200" lvl="0" indent="-323850" algn="l" rtl="0">
              <a:spcBef>
                <a:spcPts val="0"/>
              </a:spcBef>
              <a:spcAft>
                <a:spcPts val="0"/>
              </a:spcAft>
              <a:buClr>
                <a:schemeClr val="lt1"/>
              </a:buClr>
              <a:buSzPts val="1500"/>
              <a:buFont typeface="Roboto Serif"/>
              <a:buChar char="●"/>
            </a:pPr>
            <a:r>
              <a:rPr lang="en" sz="1500">
                <a:solidFill>
                  <a:schemeClr val="lt1"/>
                </a:solidFill>
                <a:latin typeface="Roboto Serif"/>
                <a:ea typeface="Roboto Serif"/>
                <a:cs typeface="Roboto Serif"/>
                <a:sym typeface="Roboto Serif"/>
              </a:rPr>
              <a:t>T10: Optimal Mast Depth Camera Placement Test</a:t>
            </a:r>
            <a:endParaRPr sz="1500">
              <a:solidFill>
                <a:schemeClr val="lt1"/>
              </a:solidFill>
              <a:latin typeface="Roboto Serif"/>
              <a:ea typeface="Roboto Serif"/>
              <a:cs typeface="Roboto Serif"/>
              <a:sym typeface="Roboto Serif"/>
            </a:endParaRPr>
          </a:p>
          <a:p>
            <a:pPr marL="457200" lvl="0" indent="-323850" algn="l" rtl="0">
              <a:spcBef>
                <a:spcPts val="0"/>
              </a:spcBef>
              <a:spcAft>
                <a:spcPts val="0"/>
              </a:spcAft>
              <a:buClr>
                <a:schemeClr val="lt1"/>
              </a:buClr>
              <a:buSzPts val="1500"/>
              <a:buFont typeface="Roboto Serif"/>
              <a:buChar char="●"/>
            </a:pPr>
            <a:r>
              <a:rPr lang="en" sz="1500">
                <a:solidFill>
                  <a:schemeClr val="lt1"/>
                </a:solidFill>
                <a:latin typeface="Roboto Serif"/>
                <a:ea typeface="Roboto Serif"/>
                <a:cs typeface="Roboto Serif"/>
                <a:sym typeface="Roboto Serif"/>
              </a:rPr>
              <a:t>T14: Maintenance, Reliability and Quality Assurance Test</a:t>
            </a:r>
            <a:endParaRPr sz="1500">
              <a:solidFill>
                <a:schemeClr val="lt1"/>
              </a:solidFill>
              <a:latin typeface="Roboto Serif"/>
              <a:ea typeface="Roboto Serif"/>
              <a:cs typeface="Roboto Serif"/>
              <a:sym typeface="Roboto Serif"/>
            </a:endParaRPr>
          </a:p>
        </p:txBody>
      </p:sp>
      <p:pic>
        <p:nvPicPr>
          <p:cNvPr id="346" name="Google Shape;346;p47" title="sensor_mount.jpg"/>
          <p:cNvPicPr preferRelativeResize="0"/>
          <p:nvPr/>
        </p:nvPicPr>
        <p:blipFill>
          <a:blip r:embed="rId3">
            <a:alphaModFix/>
          </a:blip>
          <a:stretch>
            <a:fillRect/>
          </a:stretch>
        </p:blipFill>
        <p:spPr>
          <a:xfrm>
            <a:off x="803336" y="2108150"/>
            <a:ext cx="2687549" cy="2499898"/>
          </a:xfrm>
          <a:prstGeom prst="rect">
            <a:avLst/>
          </a:prstGeom>
          <a:noFill/>
          <a:ln>
            <a:noFill/>
          </a:ln>
        </p:spPr>
      </p:pic>
      <p:pic>
        <p:nvPicPr>
          <p:cNvPr id="347" name="Google Shape;347;p47" title="IMG_3582.jpg"/>
          <p:cNvPicPr preferRelativeResize="0"/>
          <p:nvPr/>
        </p:nvPicPr>
        <p:blipFill rotWithShape="1">
          <a:blip r:embed="rId4">
            <a:alphaModFix/>
          </a:blip>
          <a:srcRect t="24424" b="24511"/>
          <a:stretch/>
        </p:blipFill>
        <p:spPr>
          <a:xfrm>
            <a:off x="803325" y="821500"/>
            <a:ext cx="2687549" cy="1029308"/>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Google Shape;352;p4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lt1"/>
                </a:solidFill>
              </a:rPr>
              <a:t>24</a:t>
            </a:fld>
            <a:endParaRPr>
              <a:solidFill>
                <a:schemeClr val="lt1"/>
              </a:solidFill>
            </a:endParaRPr>
          </a:p>
        </p:txBody>
      </p:sp>
      <p:sp>
        <p:nvSpPr>
          <p:cNvPr id="353" name="Google Shape;353;p48"/>
          <p:cNvSpPr txBox="1">
            <a:spLocks noGrp="1"/>
          </p:cNvSpPr>
          <p:nvPr>
            <p:ph type="title"/>
          </p:nvPr>
        </p:nvSpPr>
        <p:spPr>
          <a:xfrm>
            <a:off x="354475" y="44350"/>
            <a:ext cx="8520600" cy="572700"/>
          </a:xfrm>
          <a:prstGeom prst="rect">
            <a:avLst/>
          </a:prstGeom>
        </p:spPr>
        <p:txBody>
          <a:bodyPr spcFirstLastPara="1" wrap="square" lIns="91425" tIns="91425" rIns="91425" bIns="91425" anchor="t" anchorCtr="0">
            <a:normAutofit fontScale="90000"/>
          </a:bodyPr>
          <a:lstStyle/>
          <a:p>
            <a:pPr marL="0" marR="0" lvl="0" indent="0" algn="ctr" rtl="0">
              <a:lnSpc>
                <a:spcPct val="100000"/>
              </a:lnSpc>
              <a:spcBef>
                <a:spcPts val="0"/>
              </a:spcBef>
              <a:spcAft>
                <a:spcPts val="0"/>
              </a:spcAft>
              <a:buNone/>
            </a:pPr>
            <a:r>
              <a:rPr lang="en" b="1">
                <a:solidFill>
                  <a:srgbClr val="FFD700"/>
                </a:solidFill>
                <a:latin typeface="Roboto Serif"/>
                <a:ea typeface="Roboto Serif"/>
                <a:cs typeface="Roboto Serif"/>
                <a:sym typeface="Roboto Serif"/>
              </a:rPr>
              <a:t>Description: </a:t>
            </a:r>
            <a:r>
              <a:rPr lang="en" b="1">
                <a:solidFill>
                  <a:schemeClr val="lt1"/>
                </a:solidFill>
                <a:latin typeface="Roboto Serif"/>
                <a:ea typeface="Roboto Serif"/>
                <a:cs typeface="Roboto Serif"/>
                <a:sym typeface="Roboto Serif"/>
              </a:rPr>
              <a:t>Computations Subsystem </a:t>
            </a:r>
            <a:endParaRPr b="1">
              <a:solidFill>
                <a:schemeClr val="lt1"/>
              </a:solidFill>
              <a:latin typeface="Roboto Serif"/>
              <a:ea typeface="Roboto Serif"/>
              <a:cs typeface="Roboto Serif"/>
              <a:sym typeface="Roboto Serif"/>
            </a:endParaRPr>
          </a:p>
          <a:p>
            <a:pPr marL="0" marR="0" lvl="0" indent="0" algn="ctr" rtl="0">
              <a:lnSpc>
                <a:spcPct val="100000"/>
              </a:lnSpc>
              <a:spcBef>
                <a:spcPts val="0"/>
              </a:spcBef>
              <a:spcAft>
                <a:spcPts val="0"/>
              </a:spcAft>
              <a:buNone/>
            </a:pPr>
            <a:r>
              <a:rPr lang="en" b="1">
                <a:solidFill>
                  <a:schemeClr val="lt1"/>
                </a:solidFill>
                <a:latin typeface="Roboto Serif"/>
                <a:ea typeface="Roboto Serif"/>
                <a:cs typeface="Roboto Serif"/>
                <a:sym typeface="Roboto Serif"/>
              </a:rPr>
              <a:t>Jetson and Docker Unit</a:t>
            </a:r>
            <a:endParaRPr b="1">
              <a:solidFill>
                <a:schemeClr val="lt1"/>
              </a:solidFill>
              <a:latin typeface="Roboto Serif"/>
              <a:ea typeface="Roboto Serif"/>
              <a:cs typeface="Roboto Serif"/>
              <a:sym typeface="Roboto Serif"/>
            </a:endParaRPr>
          </a:p>
        </p:txBody>
      </p:sp>
      <p:sp>
        <p:nvSpPr>
          <p:cNvPr id="354" name="Google Shape;354;p48"/>
          <p:cNvSpPr txBox="1"/>
          <p:nvPr/>
        </p:nvSpPr>
        <p:spPr>
          <a:xfrm>
            <a:off x="4777650" y="950725"/>
            <a:ext cx="4269000" cy="422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b="1">
                <a:solidFill>
                  <a:srgbClr val="FFD700"/>
                </a:solidFill>
                <a:latin typeface="Roboto Serif"/>
                <a:ea typeface="Roboto Serif"/>
                <a:cs typeface="Roboto Serif"/>
                <a:sym typeface="Roboto Serif"/>
              </a:rPr>
              <a:t>Description:</a:t>
            </a:r>
            <a:r>
              <a:rPr lang="en" sz="1600">
                <a:solidFill>
                  <a:schemeClr val="lt1"/>
                </a:solidFill>
                <a:latin typeface="Roboto Serif"/>
                <a:ea typeface="Roboto Serif"/>
                <a:cs typeface="Roboto Serif"/>
                <a:sym typeface="Roboto Serif"/>
              </a:rPr>
              <a:t> Set up the Jetson AGX Xavier with Docker to host and run all critical system packages</a:t>
            </a:r>
            <a:endParaRPr sz="1600">
              <a:solidFill>
                <a:schemeClr val="lt1"/>
              </a:solidFill>
              <a:latin typeface="Roboto Serif"/>
              <a:ea typeface="Roboto Serif"/>
              <a:cs typeface="Roboto Serif"/>
              <a:sym typeface="Roboto Serif"/>
            </a:endParaRPr>
          </a:p>
          <a:p>
            <a:pPr marL="0" lvl="0" indent="0" algn="l" rtl="0">
              <a:spcBef>
                <a:spcPts val="0"/>
              </a:spcBef>
              <a:spcAft>
                <a:spcPts val="0"/>
              </a:spcAft>
              <a:buNone/>
            </a:pPr>
            <a:endParaRPr sz="1600">
              <a:solidFill>
                <a:schemeClr val="lt1"/>
              </a:solidFill>
              <a:latin typeface="Roboto Serif"/>
              <a:ea typeface="Roboto Serif"/>
              <a:cs typeface="Roboto Serif"/>
              <a:sym typeface="Roboto Serif"/>
            </a:endParaRPr>
          </a:p>
          <a:p>
            <a:pPr marL="0" lvl="0" indent="0" algn="l" rtl="0">
              <a:spcBef>
                <a:spcPts val="0"/>
              </a:spcBef>
              <a:spcAft>
                <a:spcPts val="0"/>
              </a:spcAft>
              <a:buNone/>
            </a:pPr>
            <a:r>
              <a:rPr lang="en" sz="1600" b="1">
                <a:solidFill>
                  <a:srgbClr val="FFD700"/>
                </a:solidFill>
                <a:latin typeface="Roboto Serif"/>
                <a:ea typeface="Roboto Serif"/>
                <a:cs typeface="Roboto Serif"/>
                <a:sym typeface="Roboto Serif"/>
              </a:rPr>
              <a:t>Requirements:</a:t>
            </a:r>
            <a:r>
              <a:rPr lang="en" sz="1600">
                <a:solidFill>
                  <a:schemeClr val="lt1"/>
                </a:solidFill>
                <a:latin typeface="Roboto Serif"/>
                <a:ea typeface="Roboto Serif"/>
                <a:cs typeface="Roboto Serif"/>
                <a:sym typeface="Roboto Serif"/>
              </a:rPr>
              <a:t> </a:t>
            </a:r>
            <a:endParaRPr sz="1600">
              <a:solidFill>
                <a:schemeClr val="lt1"/>
              </a:solidFill>
              <a:latin typeface="Roboto Serif"/>
              <a:ea typeface="Roboto Serif"/>
              <a:cs typeface="Roboto Serif"/>
              <a:sym typeface="Roboto Serif"/>
            </a:endParaRPr>
          </a:p>
          <a:p>
            <a:pPr marL="457200" lvl="0" indent="-330200" algn="l" rtl="0">
              <a:spcBef>
                <a:spcPts val="0"/>
              </a:spcBef>
              <a:spcAft>
                <a:spcPts val="0"/>
              </a:spcAft>
              <a:buClr>
                <a:schemeClr val="lt1"/>
              </a:buClr>
              <a:buSzPts val="1600"/>
              <a:buFont typeface="Roboto Serif"/>
              <a:buChar char="●"/>
            </a:pPr>
            <a:r>
              <a:rPr lang="en" sz="1600">
                <a:solidFill>
                  <a:schemeClr val="lt1"/>
                </a:solidFill>
                <a:latin typeface="Roboto Serif"/>
                <a:ea typeface="Roboto Serif"/>
                <a:cs typeface="Roboto Serif"/>
                <a:sym typeface="Roboto Serif"/>
              </a:rPr>
              <a:t>NVIDIA Jetson AGX Xavier</a:t>
            </a:r>
            <a:endParaRPr sz="1600">
              <a:solidFill>
                <a:schemeClr val="lt1"/>
              </a:solidFill>
              <a:latin typeface="Roboto Serif"/>
              <a:ea typeface="Roboto Serif"/>
              <a:cs typeface="Roboto Serif"/>
              <a:sym typeface="Roboto Serif"/>
            </a:endParaRPr>
          </a:p>
          <a:p>
            <a:pPr marL="457200" lvl="0" indent="-330200" algn="l" rtl="0">
              <a:spcBef>
                <a:spcPts val="0"/>
              </a:spcBef>
              <a:spcAft>
                <a:spcPts val="0"/>
              </a:spcAft>
              <a:buClr>
                <a:schemeClr val="lt1"/>
              </a:buClr>
              <a:buSzPts val="1600"/>
              <a:buFont typeface="Roboto Serif"/>
              <a:buChar char="●"/>
            </a:pPr>
            <a:r>
              <a:rPr lang="en" sz="1600">
                <a:solidFill>
                  <a:schemeClr val="lt1"/>
                </a:solidFill>
                <a:latin typeface="Roboto Serif"/>
                <a:ea typeface="Roboto Serif"/>
                <a:cs typeface="Roboto Serif"/>
                <a:sym typeface="Roboto Serif"/>
              </a:rPr>
              <a:t>LAN Router</a:t>
            </a:r>
            <a:endParaRPr sz="1600">
              <a:solidFill>
                <a:schemeClr val="lt1"/>
              </a:solidFill>
              <a:latin typeface="Roboto Serif"/>
              <a:ea typeface="Roboto Serif"/>
              <a:cs typeface="Roboto Serif"/>
              <a:sym typeface="Roboto Serif"/>
            </a:endParaRPr>
          </a:p>
          <a:p>
            <a:pPr marL="457200" lvl="0" indent="-330200" algn="l" rtl="0">
              <a:spcBef>
                <a:spcPts val="0"/>
              </a:spcBef>
              <a:spcAft>
                <a:spcPts val="0"/>
              </a:spcAft>
              <a:buClr>
                <a:schemeClr val="lt1"/>
              </a:buClr>
              <a:buSzPts val="1600"/>
              <a:buFont typeface="Roboto Serif"/>
              <a:buChar char="●"/>
            </a:pPr>
            <a:r>
              <a:rPr lang="en" sz="1600">
                <a:solidFill>
                  <a:schemeClr val="lt1"/>
                </a:solidFill>
                <a:latin typeface="Roboto Serif"/>
                <a:ea typeface="Roboto Serif"/>
                <a:cs typeface="Roboto Serif"/>
                <a:sym typeface="Roboto Serif"/>
              </a:rPr>
              <a:t>Team laptop (operations terminal)</a:t>
            </a:r>
            <a:endParaRPr sz="1600">
              <a:solidFill>
                <a:schemeClr val="lt1"/>
              </a:solidFill>
              <a:latin typeface="Roboto Serif"/>
              <a:ea typeface="Roboto Serif"/>
              <a:cs typeface="Roboto Serif"/>
              <a:sym typeface="Roboto Serif"/>
            </a:endParaRPr>
          </a:p>
          <a:p>
            <a:pPr marL="0" lvl="0" indent="0" algn="l" rtl="0">
              <a:spcBef>
                <a:spcPts val="0"/>
              </a:spcBef>
              <a:spcAft>
                <a:spcPts val="0"/>
              </a:spcAft>
              <a:buNone/>
            </a:pPr>
            <a:endParaRPr sz="1600">
              <a:solidFill>
                <a:schemeClr val="lt1"/>
              </a:solidFill>
              <a:latin typeface="Roboto Serif"/>
              <a:ea typeface="Roboto Serif"/>
              <a:cs typeface="Roboto Serif"/>
              <a:sym typeface="Roboto Serif"/>
            </a:endParaRPr>
          </a:p>
          <a:p>
            <a:pPr marL="0" lvl="0" indent="0" algn="l" rtl="0">
              <a:spcBef>
                <a:spcPts val="0"/>
              </a:spcBef>
              <a:spcAft>
                <a:spcPts val="0"/>
              </a:spcAft>
              <a:buNone/>
            </a:pPr>
            <a:r>
              <a:rPr lang="en" sz="1600" b="1">
                <a:solidFill>
                  <a:srgbClr val="FFD700"/>
                </a:solidFill>
                <a:latin typeface="Roboto Serif"/>
                <a:ea typeface="Roboto Serif"/>
                <a:cs typeface="Roboto Serif"/>
                <a:sym typeface="Roboto Serif"/>
              </a:rPr>
              <a:t>Expected Functionality: </a:t>
            </a:r>
            <a:endParaRPr sz="1600">
              <a:solidFill>
                <a:schemeClr val="lt1"/>
              </a:solidFill>
              <a:latin typeface="Roboto Serif"/>
              <a:ea typeface="Roboto Serif"/>
              <a:cs typeface="Roboto Serif"/>
              <a:sym typeface="Roboto Serif"/>
            </a:endParaRPr>
          </a:p>
          <a:p>
            <a:pPr marL="457200" lvl="0" indent="-330200" algn="l" rtl="0">
              <a:spcBef>
                <a:spcPts val="0"/>
              </a:spcBef>
              <a:spcAft>
                <a:spcPts val="0"/>
              </a:spcAft>
              <a:buClr>
                <a:schemeClr val="lt1"/>
              </a:buClr>
              <a:buSzPts val="1600"/>
              <a:buFont typeface="Roboto Serif"/>
              <a:buChar char="●"/>
            </a:pPr>
            <a:r>
              <a:rPr lang="en" sz="1600">
                <a:solidFill>
                  <a:schemeClr val="lt1"/>
                </a:solidFill>
                <a:latin typeface="Roboto Serif"/>
                <a:ea typeface="Roboto Serif"/>
                <a:cs typeface="Roboto Serif"/>
                <a:sym typeface="Roboto Serif"/>
              </a:rPr>
              <a:t>Acts as primary on-board compute</a:t>
            </a:r>
            <a:endParaRPr sz="1600">
              <a:solidFill>
                <a:schemeClr val="lt1"/>
              </a:solidFill>
              <a:latin typeface="Roboto Serif"/>
              <a:ea typeface="Roboto Serif"/>
              <a:cs typeface="Roboto Serif"/>
              <a:sym typeface="Roboto Serif"/>
            </a:endParaRPr>
          </a:p>
          <a:p>
            <a:pPr marL="457200" lvl="0" indent="-330200" algn="l" rtl="0">
              <a:spcBef>
                <a:spcPts val="0"/>
              </a:spcBef>
              <a:spcAft>
                <a:spcPts val="0"/>
              </a:spcAft>
              <a:buClr>
                <a:schemeClr val="lt1"/>
              </a:buClr>
              <a:buSzPts val="1600"/>
              <a:buFont typeface="Roboto Serif"/>
              <a:buChar char="●"/>
            </a:pPr>
            <a:r>
              <a:rPr lang="en" sz="1600">
                <a:solidFill>
                  <a:schemeClr val="lt1"/>
                </a:solidFill>
                <a:latin typeface="Roboto Serif"/>
                <a:ea typeface="Roboto Serif"/>
                <a:cs typeface="Roboto Serif"/>
                <a:sym typeface="Roboto Serif"/>
              </a:rPr>
              <a:t>Runs ROS2 Humble</a:t>
            </a:r>
            <a:endParaRPr sz="1600">
              <a:solidFill>
                <a:schemeClr val="lt1"/>
              </a:solidFill>
              <a:latin typeface="Roboto Serif"/>
              <a:ea typeface="Roboto Serif"/>
              <a:cs typeface="Roboto Serif"/>
              <a:sym typeface="Roboto Serif"/>
            </a:endParaRPr>
          </a:p>
          <a:p>
            <a:pPr marL="457200" lvl="0" indent="-330200" algn="l" rtl="0">
              <a:spcBef>
                <a:spcPts val="0"/>
              </a:spcBef>
              <a:spcAft>
                <a:spcPts val="0"/>
              </a:spcAft>
              <a:buClr>
                <a:schemeClr val="lt1"/>
              </a:buClr>
              <a:buSzPts val="1600"/>
              <a:buFont typeface="Roboto Serif"/>
              <a:buChar char="●"/>
            </a:pPr>
            <a:r>
              <a:rPr lang="en" sz="1600">
                <a:solidFill>
                  <a:schemeClr val="lt1"/>
                </a:solidFill>
                <a:latin typeface="Roboto Serif"/>
                <a:ea typeface="Roboto Serif"/>
                <a:cs typeface="Roboto Serif"/>
                <a:sym typeface="Roboto Serif"/>
              </a:rPr>
              <a:t>Runs micro-ROS</a:t>
            </a:r>
            <a:endParaRPr sz="1600">
              <a:solidFill>
                <a:schemeClr val="lt1"/>
              </a:solidFill>
              <a:latin typeface="Roboto Serif"/>
              <a:ea typeface="Roboto Serif"/>
              <a:cs typeface="Roboto Serif"/>
              <a:sym typeface="Roboto Serif"/>
            </a:endParaRPr>
          </a:p>
          <a:p>
            <a:pPr marL="457200" lvl="0" indent="-330200" algn="l" rtl="0">
              <a:spcBef>
                <a:spcPts val="0"/>
              </a:spcBef>
              <a:spcAft>
                <a:spcPts val="0"/>
              </a:spcAft>
              <a:buClr>
                <a:schemeClr val="lt1"/>
              </a:buClr>
              <a:buSzPts val="1600"/>
              <a:buFont typeface="Roboto Serif"/>
              <a:buChar char="●"/>
            </a:pPr>
            <a:r>
              <a:rPr lang="en" sz="1600">
                <a:solidFill>
                  <a:schemeClr val="lt1"/>
                </a:solidFill>
                <a:latin typeface="Roboto Serif"/>
                <a:ea typeface="Roboto Serif"/>
                <a:cs typeface="Roboto Serif"/>
                <a:sym typeface="Roboto Serif"/>
              </a:rPr>
              <a:t>Hosts and manages all necessary packages and device drivers inside Docker containers</a:t>
            </a:r>
            <a:endParaRPr sz="1600">
              <a:solidFill>
                <a:schemeClr val="lt1"/>
              </a:solidFill>
              <a:latin typeface="Roboto Serif"/>
              <a:ea typeface="Roboto Serif"/>
              <a:cs typeface="Roboto Serif"/>
              <a:sym typeface="Roboto Serif"/>
            </a:endParaRPr>
          </a:p>
        </p:txBody>
      </p:sp>
      <p:pic>
        <p:nvPicPr>
          <p:cNvPr id="355" name="Google Shape;355;p48"/>
          <p:cNvPicPr preferRelativeResize="0"/>
          <p:nvPr/>
        </p:nvPicPr>
        <p:blipFill>
          <a:blip r:embed="rId3">
            <a:alphaModFix/>
          </a:blip>
          <a:stretch>
            <a:fillRect/>
          </a:stretch>
        </p:blipFill>
        <p:spPr>
          <a:xfrm>
            <a:off x="161005" y="3652475"/>
            <a:ext cx="4599270" cy="1086950"/>
          </a:xfrm>
          <a:prstGeom prst="rect">
            <a:avLst/>
          </a:prstGeom>
          <a:noFill/>
          <a:ln>
            <a:noFill/>
          </a:ln>
        </p:spPr>
      </p:pic>
      <p:pic>
        <p:nvPicPr>
          <p:cNvPr id="356" name="Google Shape;356;p48"/>
          <p:cNvPicPr preferRelativeResize="0"/>
          <p:nvPr/>
        </p:nvPicPr>
        <p:blipFill>
          <a:blip r:embed="rId4">
            <a:alphaModFix/>
          </a:blip>
          <a:stretch>
            <a:fillRect/>
          </a:stretch>
        </p:blipFill>
        <p:spPr>
          <a:xfrm>
            <a:off x="455150" y="1368075"/>
            <a:ext cx="3659200" cy="19256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Google Shape;361;p4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lt1"/>
                </a:solidFill>
              </a:rPr>
              <a:t>25</a:t>
            </a:fld>
            <a:endParaRPr>
              <a:solidFill>
                <a:schemeClr val="lt1"/>
              </a:solidFill>
            </a:endParaRPr>
          </a:p>
        </p:txBody>
      </p:sp>
      <p:sp>
        <p:nvSpPr>
          <p:cNvPr id="362" name="Google Shape;362;p49"/>
          <p:cNvSpPr txBox="1">
            <a:spLocks noGrp="1"/>
          </p:cNvSpPr>
          <p:nvPr>
            <p:ph type="title"/>
          </p:nvPr>
        </p:nvSpPr>
        <p:spPr>
          <a:xfrm>
            <a:off x="354475" y="44350"/>
            <a:ext cx="8520600" cy="572700"/>
          </a:xfrm>
          <a:prstGeom prst="rect">
            <a:avLst/>
          </a:prstGeom>
        </p:spPr>
        <p:txBody>
          <a:bodyPr spcFirstLastPara="1" wrap="square" lIns="91425" tIns="91425" rIns="91425" bIns="91425" anchor="t" anchorCtr="0">
            <a:normAutofit fontScale="90000"/>
          </a:bodyPr>
          <a:lstStyle/>
          <a:p>
            <a:pPr marL="0" marR="0" lvl="0" indent="0" algn="ctr" rtl="0">
              <a:lnSpc>
                <a:spcPct val="100000"/>
              </a:lnSpc>
              <a:spcBef>
                <a:spcPts val="0"/>
              </a:spcBef>
              <a:spcAft>
                <a:spcPts val="0"/>
              </a:spcAft>
              <a:buNone/>
            </a:pPr>
            <a:r>
              <a:rPr lang="en" b="1">
                <a:solidFill>
                  <a:srgbClr val="FFD700"/>
                </a:solidFill>
                <a:latin typeface="Roboto Serif"/>
                <a:ea typeface="Roboto Serif"/>
                <a:cs typeface="Roboto Serif"/>
                <a:sym typeface="Roboto Serif"/>
              </a:rPr>
              <a:t>Status: </a:t>
            </a:r>
            <a:r>
              <a:rPr lang="en" b="1">
                <a:solidFill>
                  <a:schemeClr val="lt1"/>
                </a:solidFill>
                <a:latin typeface="Roboto Serif"/>
                <a:ea typeface="Roboto Serif"/>
                <a:cs typeface="Roboto Serif"/>
                <a:sym typeface="Roboto Serif"/>
              </a:rPr>
              <a:t>Computations Subsystem </a:t>
            </a:r>
            <a:endParaRPr b="1">
              <a:solidFill>
                <a:schemeClr val="lt1"/>
              </a:solidFill>
              <a:latin typeface="Roboto Serif"/>
              <a:ea typeface="Roboto Serif"/>
              <a:cs typeface="Roboto Serif"/>
              <a:sym typeface="Roboto Serif"/>
            </a:endParaRPr>
          </a:p>
          <a:p>
            <a:pPr marL="0" marR="0" lvl="0" indent="0" algn="ctr" rtl="0">
              <a:lnSpc>
                <a:spcPct val="100000"/>
              </a:lnSpc>
              <a:spcBef>
                <a:spcPts val="0"/>
              </a:spcBef>
              <a:spcAft>
                <a:spcPts val="0"/>
              </a:spcAft>
              <a:buNone/>
            </a:pPr>
            <a:r>
              <a:rPr lang="en" b="1">
                <a:solidFill>
                  <a:schemeClr val="lt1"/>
                </a:solidFill>
                <a:latin typeface="Roboto Serif"/>
                <a:ea typeface="Roboto Serif"/>
                <a:cs typeface="Roboto Serif"/>
                <a:sym typeface="Roboto Serif"/>
              </a:rPr>
              <a:t>Jetson and Docker Unit</a:t>
            </a:r>
            <a:endParaRPr b="1">
              <a:solidFill>
                <a:schemeClr val="lt1"/>
              </a:solidFill>
              <a:latin typeface="Roboto Serif"/>
              <a:ea typeface="Roboto Serif"/>
              <a:cs typeface="Roboto Serif"/>
              <a:sym typeface="Roboto Serif"/>
            </a:endParaRPr>
          </a:p>
        </p:txBody>
      </p:sp>
      <p:sp>
        <p:nvSpPr>
          <p:cNvPr id="363" name="Google Shape;363;p49"/>
          <p:cNvSpPr txBox="1"/>
          <p:nvPr/>
        </p:nvSpPr>
        <p:spPr>
          <a:xfrm>
            <a:off x="4393075" y="1256425"/>
            <a:ext cx="4701600" cy="394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500" b="1">
                <a:solidFill>
                  <a:srgbClr val="FFD700"/>
                </a:solidFill>
                <a:latin typeface="Roboto Serif"/>
                <a:ea typeface="Roboto Serif"/>
                <a:cs typeface="Roboto Serif"/>
                <a:sym typeface="Roboto Serif"/>
              </a:rPr>
              <a:t>Implementation:</a:t>
            </a:r>
            <a:endParaRPr sz="1500">
              <a:solidFill>
                <a:schemeClr val="lt1"/>
              </a:solidFill>
              <a:latin typeface="Roboto Serif"/>
              <a:ea typeface="Roboto Serif"/>
              <a:cs typeface="Roboto Serif"/>
              <a:sym typeface="Roboto Serif"/>
            </a:endParaRPr>
          </a:p>
          <a:p>
            <a:pPr marL="457200" lvl="0" indent="-323850" algn="l" rtl="0">
              <a:spcBef>
                <a:spcPts val="0"/>
              </a:spcBef>
              <a:spcAft>
                <a:spcPts val="0"/>
              </a:spcAft>
              <a:buClr>
                <a:schemeClr val="lt1"/>
              </a:buClr>
              <a:buSzPts val="1500"/>
              <a:buFont typeface="Roboto Serif"/>
              <a:buChar char="●"/>
            </a:pPr>
            <a:r>
              <a:rPr lang="en" sz="1500">
                <a:solidFill>
                  <a:schemeClr val="lt1"/>
                </a:solidFill>
                <a:latin typeface="Roboto Serif"/>
                <a:ea typeface="Roboto Serif"/>
                <a:cs typeface="Roboto Serif"/>
                <a:sym typeface="Roboto Serif"/>
              </a:rPr>
              <a:t>Connect Jetson to rover’s power system</a:t>
            </a:r>
            <a:endParaRPr sz="1500">
              <a:solidFill>
                <a:schemeClr val="lt1"/>
              </a:solidFill>
              <a:latin typeface="Roboto Serif"/>
              <a:ea typeface="Roboto Serif"/>
              <a:cs typeface="Roboto Serif"/>
              <a:sym typeface="Roboto Serif"/>
            </a:endParaRPr>
          </a:p>
          <a:p>
            <a:pPr marL="457200" lvl="0" indent="-323850" algn="l" rtl="0">
              <a:spcBef>
                <a:spcPts val="0"/>
              </a:spcBef>
              <a:spcAft>
                <a:spcPts val="0"/>
              </a:spcAft>
              <a:buClr>
                <a:schemeClr val="lt1"/>
              </a:buClr>
              <a:buSzPts val="1500"/>
              <a:buFont typeface="Roboto Serif"/>
              <a:buChar char="●"/>
            </a:pPr>
            <a:r>
              <a:rPr lang="en" sz="1500">
                <a:solidFill>
                  <a:schemeClr val="lt1"/>
                </a:solidFill>
                <a:latin typeface="Roboto Serif"/>
                <a:ea typeface="Roboto Serif"/>
                <a:cs typeface="Roboto Serif"/>
                <a:sym typeface="Roboto Serif"/>
              </a:rPr>
              <a:t>Assigned static IP on the LAN to enable SSH-based remote access from operations terminal</a:t>
            </a:r>
            <a:endParaRPr sz="1500">
              <a:solidFill>
                <a:schemeClr val="lt1"/>
              </a:solidFill>
              <a:latin typeface="Roboto Serif"/>
              <a:ea typeface="Roboto Serif"/>
              <a:cs typeface="Roboto Serif"/>
              <a:sym typeface="Roboto Serif"/>
            </a:endParaRPr>
          </a:p>
          <a:p>
            <a:pPr marL="457200" lvl="0" indent="-323850" algn="l" rtl="0">
              <a:spcBef>
                <a:spcPts val="0"/>
              </a:spcBef>
              <a:spcAft>
                <a:spcPts val="0"/>
              </a:spcAft>
              <a:buClr>
                <a:schemeClr val="lt1"/>
              </a:buClr>
              <a:buSzPts val="1500"/>
              <a:buFont typeface="Roboto Serif"/>
              <a:buChar char="●"/>
            </a:pPr>
            <a:r>
              <a:rPr lang="en" sz="1500">
                <a:solidFill>
                  <a:schemeClr val="lt1"/>
                </a:solidFill>
                <a:latin typeface="Roboto Serif"/>
                <a:ea typeface="Roboto Serif"/>
                <a:cs typeface="Roboto Serif"/>
                <a:sym typeface="Roboto Serif"/>
              </a:rPr>
              <a:t>Start docker container and initialize all core services and packages</a:t>
            </a:r>
            <a:endParaRPr sz="1500">
              <a:solidFill>
                <a:schemeClr val="lt1"/>
              </a:solidFill>
              <a:latin typeface="Roboto Serif"/>
              <a:ea typeface="Roboto Serif"/>
              <a:cs typeface="Roboto Serif"/>
              <a:sym typeface="Roboto Serif"/>
            </a:endParaRPr>
          </a:p>
          <a:p>
            <a:pPr marL="0" lvl="0" indent="0" algn="l" rtl="0">
              <a:spcBef>
                <a:spcPts val="0"/>
              </a:spcBef>
              <a:spcAft>
                <a:spcPts val="0"/>
              </a:spcAft>
              <a:buNone/>
            </a:pPr>
            <a:endParaRPr sz="1500">
              <a:solidFill>
                <a:schemeClr val="lt1"/>
              </a:solidFill>
              <a:latin typeface="Roboto Serif"/>
              <a:ea typeface="Roboto Serif"/>
              <a:cs typeface="Roboto Serif"/>
              <a:sym typeface="Roboto Serif"/>
            </a:endParaRPr>
          </a:p>
          <a:p>
            <a:pPr marL="0" lvl="0" indent="0" algn="l" rtl="0">
              <a:spcBef>
                <a:spcPts val="0"/>
              </a:spcBef>
              <a:spcAft>
                <a:spcPts val="0"/>
              </a:spcAft>
              <a:buNone/>
            </a:pPr>
            <a:r>
              <a:rPr lang="en" sz="1500" b="1">
                <a:solidFill>
                  <a:srgbClr val="FFD700"/>
                </a:solidFill>
                <a:latin typeface="Roboto Serif"/>
                <a:ea typeface="Roboto Serif"/>
                <a:cs typeface="Roboto Serif"/>
                <a:sym typeface="Roboto Serif"/>
              </a:rPr>
              <a:t>Challenges:</a:t>
            </a:r>
            <a:endParaRPr sz="1500">
              <a:solidFill>
                <a:schemeClr val="lt1"/>
              </a:solidFill>
              <a:latin typeface="Roboto Serif"/>
              <a:ea typeface="Roboto Serif"/>
              <a:cs typeface="Roboto Serif"/>
              <a:sym typeface="Roboto Serif"/>
            </a:endParaRPr>
          </a:p>
          <a:p>
            <a:pPr marL="457200" lvl="0" indent="-323850" algn="l" rtl="0">
              <a:spcBef>
                <a:spcPts val="0"/>
              </a:spcBef>
              <a:spcAft>
                <a:spcPts val="0"/>
              </a:spcAft>
              <a:buClr>
                <a:schemeClr val="lt1"/>
              </a:buClr>
              <a:buSzPts val="1500"/>
              <a:buFont typeface="Roboto Serif"/>
              <a:buChar char="●"/>
            </a:pPr>
            <a:r>
              <a:rPr lang="en" sz="1500">
                <a:solidFill>
                  <a:schemeClr val="lt1"/>
                </a:solidFill>
                <a:latin typeface="Roboto Serif"/>
                <a:ea typeface="Roboto Serif"/>
                <a:cs typeface="Roboto Serif"/>
                <a:sym typeface="Roboto Serif"/>
              </a:rPr>
              <a:t>Setup of a VNC server for remote GUI access</a:t>
            </a:r>
            <a:endParaRPr sz="1500">
              <a:solidFill>
                <a:schemeClr val="lt1"/>
              </a:solidFill>
              <a:latin typeface="Roboto Serif"/>
              <a:ea typeface="Roboto Serif"/>
              <a:cs typeface="Roboto Serif"/>
              <a:sym typeface="Roboto Serif"/>
            </a:endParaRPr>
          </a:p>
          <a:p>
            <a:pPr marL="0" lvl="0" indent="0" algn="l" rtl="0">
              <a:spcBef>
                <a:spcPts val="0"/>
              </a:spcBef>
              <a:spcAft>
                <a:spcPts val="0"/>
              </a:spcAft>
              <a:buNone/>
            </a:pPr>
            <a:endParaRPr sz="1500">
              <a:solidFill>
                <a:schemeClr val="lt1"/>
              </a:solidFill>
              <a:latin typeface="Roboto Serif"/>
              <a:ea typeface="Roboto Serif"/>
              <a:cs typeface="Roboto Serif"/>
              <a:sym typeface="Roboto Serif"/>
            </a:endParaRPr>
          </a:p>
          <a:p>
            <a:pPr marL="0" lvl="0" indent="0" algn="l" rtl="0">
              <a:spcBef>
                <a:spcPts val="0"/>
              </a:spcBef>
              <a:spcAft>
                <a:spcPts val="0"/>
              </a:spcAft>
              <a:buNone/>
            </a:pPr>
            <a:r>
              <a:rPr lang="en" sz="1500" b="1">
                <a:solidFill>
                  <a:srgbClr val="FFD700"/>
                </a:solidFill>
                <a:latin typeface="Roboto Serif"/>
                <a:ea typeface="Roboto Serif"/>
                <a:cs typeface="Roboto Serif"/>
                <a:sym typeface="Roboto Serif"/>
              </a:rPr>
              <a:t>Status:</a:t>
            </a:r>
            <a:r>
              <a:rPr lang="en" sz="1500">
                <a:solidFill>
                  <a:schemeClr val="lt1"/>
                </a:solidFill>
                <a:latin typeface="Roboto Serif"/>
                <a:ea typeface="Roboto Serif"/>
                <a:cs typeface="Roboto Serif"/>
                <a:sym typeface="Roboto Serif"/>
              </a:rPr>
              <a:t> 95% Complete</a:t>
            </a:r>
            <a:endParaRPr sz="1500">
              <a:solidFill>
                <a:schemeClr val="lt1"/>
              </a:solidFill>
              <a:latin typeface="Roboto Serif"/>
              <a:ea typeface="Roboto Serif"/>
              <a:cs typeface="Roboto Serif"/>
              <a:sym typeface="Roboto Serif"/>
            </a:endParaRPr>
          </a:p>
          <a:p>
            <a:pPr marL="0" lvl="0" indent="0" algn="l" rtl="0">
              <a:spcBef>
                <a:spcPts val="0"/>
              </a:spcBef>
              <a:spcAft>
                <a:spcPts val="0"/>
              </a:spcAft>
              <a:buNone/>
            </a:pPr>
            <a:r>
              <a:rPr lang="en" sz="1500">
                <a:solidFill>
                  <a:schemeClr val="lt1"/>
                </a:solidFill>
                <a:latin typeface="Roboto Serif"/>
                <a:ea typeface="Roboto Serif"/>
                <a:cs typeface="Roboto Serif"/>
                <a:sym typeface="Roboto Serif"/>
              </a:rPr>
              <a:t>Need to integrate ZED SDK drivers</a:t>
            </a:r>
            <a:endParaRPr sz="1500">
              <a:solidFill>
                <a:schemeClr val="lt1"/>
              </a:solidFill>
              <a:latin typeface="Roboto Serif"/>
              <a:ea typeface="Roboto Serif"/>
              <a:cs typeface="Roboto Serif"/>
              <a:sym typeface="Roboto Serif"/>
            </a:endParaRPr>
          </a:p>
        </p:txBody>
      </p:sp>
      <p:pic>
        <p:nvPicPr>
          <p:cNvPr id="364" name="Google Shape;364;p49"/>
          <p:cNvPicPr preferRelativeResize="0"/>
          <p:nvPr/>
        </p:nvPicPr>
        <p:blipFill>
          <a:blip r:embed="rId3">
            <a:alphaModFix/>
          </a:blip>
          <a:stretch>
            <a:fillRect/>
          </a:stretch>
        </p:blipFill>
        <p:spPr>
          <a:xfrm>
            <a:off x="76675" y="1668775"/>
            <a:ext cx="4240200" cy="25528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sp>
        <p:nvSpPr>
          <p:cNvPr id="369" name="Google Shape;369;p5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lt1"/>
                </a:solidFill>
              </a:rPr>
              <a:t>26</a:t>
            </a:fld>
            <a:endParaRPr>
              <a:solidFill>
                <a:schemeClr val="lt1"/>
              </a:solidFill>
            </a:endParaRPr>
          </a:p>
        </p:txBody>
      </p:sp>
      <p:sp>
        <p:nvSpPr>
          <p:cNvPr id="370" name="Google Shape;370;p50"/>
          <p:cNvSpPr txBox="1">
            <a:spLocks noGrp="1"/>
          </p:cNvSpPr>
          <p:nvPr>
            <p:ph type="title"/>
          </p:nvPr>
        </p:nvSpPr>
        <p:spPr>
          <a:xfrm>
            <a:off x="354475" y="44350"/>
            <a:ext cx="8520600" cy="572700"/>
          </a:xfrm>
          <a:prstGeom prst="rect">
            <a:avLst/>
          </a:prstGeom>
        </p:spPr>
        <p:txBody>
          <a:bodyPr spcFirstLastPara="1" wrap="square" lIns="91425" tIns="91425" rIns="91425" bIns="91425" anchor="t" anchorCtr="0">
            <a:normAutofit fontScale="90000"/>
          </a:bodyPr>
          <a:lstStyle/>
          <a:p>
            <a:pPr marL="0" marR="0" lvl="0" indent="0" algn="ctr" rtl="0">
              <a:lnSpc>
                <a:spcPct val="100000"/>
              </a:lnSpc>
              <a:spcBef>
                <a:spcPts val="0"/>
              </a:spcBef>
              <a:spcAft>
                <a:spcPts val="0"/>
              </a:spcAft>
              <a:buNone/>
            </a:pPr>
            <a:r>
              <a:rPr lang="en" b="1">
                <a:solidFill>
                  <a:srgbClr val="FFD700"/>
                </a:solidFill>
                <a:latin typeface="Roboto Serif"/>
                <a:ea typeface="Roboto Serif"/>
                <a:cs typeface="Roboto Serif"/>
                <a:sym typeface="Roboto Serif"/>
              </a:rPr>
              <a:t>Evaluation: </a:t>
            </a:r>
            <a:r>
              <a:rPr lang="en" b="1">
                <a:solidFill>
                  <a:schemeClr val="lt1"/>
                </a:solidFill>
                <a:latin typeface="Roboto Serif"/>
                <a:ea typeface="Roboto Serif"/>
                <a:cs typeface="Roboto Serif"/>
                <a:sym typeface="Roboto Serif"/>
              </a:rPr>
              <a:t>Computations Subsystem </a:t>
            </a:r>
            <a:endParaRPr b="1">
              <a:solidFill>
                <a:schemeClr val="lt1"/>
              </a:solidFill>
              <a:latin typeface="Roboto Serif"/>
              <a:ea typeface="Roboto Serif"/>
              <a:cs typeface="Roboto Serif"/>
              <a:sym typeface="Roboto Serif"/>
            </a:endParaRPr>
          </a:p>
          <a:p>
            <a:pPr marL="0" marR="0" lvl="0" indent="0" algn="ctr" rtl="0">
              <a:lnSpc>
                <a:spcPct val="100000"/>
              </a:lnSpc>
              <a:spcBef>
                <a:spcPts val="0"/>
              </a:spcBef>
              <a:spcAft>
                <a:spcPts val="0"/>
              </a:spcAft>
              <a:buNone/>
            </a:pPr>
            <a:r>
              <a:rPr lang="en" b="1">
                <a:solidFill>
                  <a:schemeClr val="lt1"/>
                </a:solidFill>
                <a:latin typeface="Roboto Serif"/>
                <a:ea typeface="Roboto Serif"/>
                <a:cs typeface="Roboto Serif"/>
                <a:sym typeface="Roboto Serif"/>
              </a:rPr>
              <a:t>Jetson and Docker Unit</a:t>
            </a:r>
            <a:endParaRPr b="1">
              <a:solidFill>
                <a:schemeClr val="lt1"/>
              </a:solidFill>
              <a:latin typeface="Roboto Serif"/>
              <a:ea typeface="Roboto Serif"/>
              <a:cs typeface="Roboto Serif"/>
              <a:sym typeface="Roboto Serif"/>
            </a:endParaRPr>
          </a:p>
        </p:txBody>
      </p:sp>
      <p:sp>
        <p:nvSpPr>
          <p:cNvPr id="371" name="Google Shape;371;p50"/>
          <p:cNvSpPr txBox="1"/>
          <p:nvPr/>
        </p:nvSpPr>
        <p:spPr>
          <a:xfrm>
            <a:off x="4777650" y="874525"/>
            <a:ext cx="4269000" cy="422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b="1">
                <a:solidFill>
                  <a:srgbClr val="FFD700"/>
                </a:solidFill>
                <a:latin typeface="Roboto Serif"/>
                <a:ea typeface="Roboto Serif"/>
                <a:cs typeface="Roboto Serif"/>
                <a:sym typeface="Roboto Serif"/>
              </a:rPr>
              <a:t>Modelling:</a:t>
            </a:r>
            <a:r>
              <a:rPr lang="en" sz="1600">
                <a:solidFill>
                  <a:schemeClr val="lt1"/>
                </a:solidFill>
                <a:latin typeface="Roboto Serif"/>
                <a:ea typeface="Roboto Serif"/>
                <a:cs typeface="Roboto Serif"/>
                <a:sym typeface="Roboto Serif"/>
              </a:rPr>
              <a:t> </a:t>
            </a:r>
            <a:endParaRPr sz="1600">
              <a:solidFill>
                <a:schemeClr val="lt1"/>
              </a:solidFill>
              <a:latin typeface="Roboto Serif"/>
              <a:ea typeface="Roboto Serif"/>
              <a:cs typeface="Roboto Serif"/>
              <a:sym typeface="Roboto Serif"/>
            </a:endParaRPr>
          </a:p>
          <a:p>
            <a:pPr marL="457200" lvl="0" indent="-330200" algn="l" rtl="0">
              <a:spcBef>
                <a:spcPts val="0"/>
              </a:spcBef>
              <a:spcAft>
                <a:spcPts val="0"/>
              </a:spcAft>
              <a:buClr>
                <a:schemeClr val="lt1"/>
              </a:buClr>
              <a:buSzPts val="1600"/>
              <a:buFont typeface="Roboto Serif"/>
              <a:buChar char="●"/>
            </a:pPr>
            <a:r>
              <a:rPr lang="en" sz="1600">
                <a:solidFill>
                  <a:schemeClr val="lt1"/>
                </a:solidFill>
                <a:latin typeface="Roboto Serif"/>
                <a:ea typeface="Roboto Serif"/>
                <a:cs typeface="Roboto Serif"/>
                <a:sym typeface="Roboto Serif"/>
              </a:rPr>
              <a:t>Created custom Dockerfile that installs all required system packages</a:t>
            </a:r>
            <a:endParaRPr sz="1600">
              <a:solidFill>
                <a:schemeClr val="lt1"/>
              </a:solidFill>
              <a:latin typeface="Roboto Serif"/>
              <a:ea typeface="Roboto Serif"/>
              <a:cs typeface="Roboto Serif"/>
              <a:sym typeface="Roboto Serif"/>
            </a:endParaRPr>
          </a:p>
          <a:p>
            <a:pPr marL="0" lvl="0" indent="0" algn="l" rtl="0">
              <a:spcBef>
                <a:spcPts val="0"/>
              </a:spcBef>
              <a:spcAft>
                <a:spcPts val="0"/>
              </a:spcAft>
              <a:buNone/>
            </a:pPr>
            <a:endParaRPr sz="1600">
              <a:solidFill>
                <a:schemeClr val="lt1"/>
              </a:solidFill>
              <a:latin typeface="Roboto Serif"/>
              <a:ea typeface="Roboto Serif"/>
              <a:cs typeface="Roboto Serif"/>
              <a:sym typeface="Roboto Serif"/>
            </a:endParaRPr>
          </a:p>
          <a:p>
            <a:pPr marL="0" lvl="0" indent="0" algn="l" rtl="0">
              <a:spcBef>
                <a:spcPts val="0"/>
              </a:spcBef>
              <a:spcAft>
                <a:spcPts val="0"/>
              </a:spcAft>
              <a:buNone/>
            </a:pPr>
            <a:r>
              <a:rPr lang="en" sz="1600" b="1">
                <a:solidFill>
                  <a:srgbClr val="FFD700"/>
                </a:solidFill>
                <a:latin typeface="Roboto Serif"/>
                <a:ea typeface="Roboto Serif"/>
                <a:cs typeface="Roboto Serif"/>
                <a:sym typeface="Roboto Serif"/>
              </a:rPr>
              <a:t>Analysis:</a:t>
            </a:r>
            <a:r>
              <a:rPr lang="en" sz="1600">
                <a:solidFill>
                  <a:schemeClr val="lt1"/>
                </a:solidFill>
                <a:latin typeface="Roboto Serif"/>
                <a:ea typeface="Roboto Serif"/>
                <a:cs typeface="Roboto Serif"/>
                <a:sym typeface="Roboto Serif"/>
              </a:rPr>
              <a:t> </a:t>
            </a:r>
            <a:endParaRPr sz="1600">
              <a:solidFill>
                <a:schemeClr val="lt1"/>
              </a:solidFill>
              <a:latin typeface="Roboto Serif"/>
              <a:ea typeface="Roboto Serif"/>
              <a:cs typeface="Roboto Serif"/>
              <a:sym typeface="Roboto Serif"/>
            </a:endParaRPr>
          </a:p>
          <a:p>
            <a:pPr marL="457200" lvl="0" indent="-330200" algn="l" rtl="0">
              <a:spcBef>
                <a:spcPts val="0"/>
              </a:spcBef>
              <a:spcAft>
                <a:spcPts val="0"/>
              </a:spcAft>
              <a:buClr>
                <a:schemeClr val="lt1"/>
              </a:buClr>
              <a:buSzPts val="1600"/>
              <a:buFont typeface="Roboto Serif"/>
              <a:buChar char="●"/>
            </a:pPr>
            <a:r>
              <a:rPr lang="en" sz="1600">
                <a:solidFill>
                  <a:schemeClr val="lt1"/>
                </a:solidFill>
                <a:latin typeface="Roboto Serif"/>
                <a:ea typeface="Roboto Serif"/>
                <a:cs typeface="Roboto Serif"/>
                <a:sym typeface="Roboto Serif"/>
              </a:rPr>
              <a:t>Verified that all required nodes and drivers start successfully inside the container</a:t>
            </a:r>
            <a:endParaRPr sz="1600">
              <a:solidFill>
                <a:schemeClr val="lt1"/>
              </a:solidFill>
              <a:latin typeface="Roboto Serif"/>
              <a:ea typeface="Roboto Serif"/>
              <a:cs typeface="Roboto Serif"/>
              <a:sym typeface="Roboto Serif"/>
            </a:endParaRPr>
          </a:p>
          <a:p>
            <a:pPr marL="0" lvl="0" indent="0" algn="l" rtl="0">
              <a:spcBef>
                <a:spcPts val="0"/>
              </a:spcBef>
              <a:spcAft>
                <a:spcPts val="0"/>
              </a:spcAft>
              <a:buNone/>
            </a:pPr>
            <a:endParaRPr sz="1600">
              <a:solidFill>
                <a:schemeClr val="lt1"/>
              </a:solidFill>
              <a:latin typeface="Roboto Serif"/>
              <a:ea typeface="Roboto Serif"/>
              <a:cs typeface="Roboto Serif"/>
              <a:sym typeface="Roboto Serif"/>
            </a:endParaRPr>
          </a:p>
          <a:p>
            <a:pPr marL="0" lvl="0" indent="0" algn="l" rtl="0">
              <a:spcBef>
                <a:spcPts val="0"/>
              </a:spcBef>
              <a:spcAft>
                <a:spcPts val="0"/>
              </a:spcAft>
              <a:buNone/>
            </a:pPr>
            <a:r>
              <a:rPr lang="en" sz="1600" b="1">
                <a:solidFill>
                  <a:srgbClr val="FFD700"/>
                </a:solidFill>
                <a:latin typeface="Roboto Serif"/>
                <a:ea typeface="Roboto Serif"/>
                <a:cs typeface="Roboto Serif"/>
                <a:sym typeface="Roboto Serif"/>
              </a:rPr>
              <a:t>Testing: </a:t>
            </a:r>
            <a:endParaRPr sz="1600">
              <a:solidFill>
                <a:schemeClr val="lt1"/>
              </a:solidFill>
              <a:latin typeface="Roboto Serif"/>
              <a:ea typeface="Roboto Serif"/>
              <a:cs typeface="Roboto Serif"/>
              <a:sym typeface="Roboto Serif"/>
            </a:endParaRPr>
          </a:p>
          <a:p>
            <a:pPr marL="457200" lvl="0" indent="-330200" algn="l" rtl="0">
              <a:spcBef>
                <a:spcPts val="0"/>
              </a:spcBef>
              <a:spcAft>
                <a:spcPts val="0"/>
              </a:spcAft>
              <a:buClr>
                <a:schemeClr val="lt1"/>
              </a:buClr>
              <a:buSzPts val="1600"/>
              <a:buFont typeface="Roboto Serif"/>
              <a:buChar char="●"/>
            </a:pPr>
            <a:r>
              <a:rPr lang="en" sz="1600">
                <a:solidFill>
                  <a:schemeClr val="lt1"/>
                </a:solidFill>
                <a:latin typeface="Roboto Serif"/>
                <a:ea typeface="Roboto Serif"/>
                <a:cs typeface="Roboto Serif"/>
                <a:sym typeface="Roboto Serif"/>
              </a:rPr>
              <a:t>T03: Depth Camera Connectivity Test</a:t>
            </a:r>
            <a:endParaRPr sz="1600">
              <a:solidFill>
                <a:schemeClr val="lt1"/>
              </a:solidFill>
              <a:latin typeface="Roboto Serif"/>
              <a:ea typeface="Roboto Serif"/>
              <a:cs typeface="Roboto Serif"/>
              <a:sym typeface="Roboto Serif"/>
            </a:endParaRPr>
          </a:p>
          <a:p>
            <a:pPr marL="0" lvl="0" indent="0" algn="l" rtl="0">
              <a:spcBef>
                <a:spcPts val="0"/>
              </a:spcBef>
              <a:spcAft>
                <a:spcPts val="0"/>
              </a:spcAft>
              <a:buNone/>
            </a:pPr>
            <a:endParaRPr sz="1600">
              <a:solidFill>
                <a:schemeClr val="lt1"/>
              </a:solidFill>
              <a:latin typeface="Roboto Serif"/>
              <a:ea typeface="Roboto Serif"/>
              <a:cs typeface="Roboto Serif"/>
              <a:sym typeface="Roboto Serif"/>
            </a:endParaRPr>
          </a:p>
          <a:p>
            <a:pPr marL="0" lvl="0" indent="0" algn="ctr" rtl="0">
              <a:spcBef>
                <a:spcPts val="0"/>
              </a:spcBef>
              <a:spcAft>
                <a:spcPts val="0"/>
              </a:spcAft>
              <a:buNone/>
            </a:pPr>
            <a:r>
              <a:rPr lang="en" sz="1600">
                <a:solidFill>
                  <a:srgbClr val="FF0000"/>
                </a:solidFill>
                <a:latin typeface="Roboto Serif"/>
                <a:ea typeface="Roboto Serif"/>
                <a:cs typeface="Roboto Serif"/>
                <a:sym typeface="Roboto Serif"/>
              </a:rPr>
              <a:t>  Upgrade to higher performance Jetson</a:t>
            </a:r>
            <a:r>
              <a:rPr lang="en" sz="1600">
                <a:solidFill>
                  <a:schemeClr val="lt1"/>
                </a:solidFill>
                <a:latin typeface="Roboto Serif"/>
                <a:ea typeface="Roboto Serif"/>
                <a:cs typeface="Roboto Serif"/>
                <a:sym typeface="Roboto Serif"/>
              </a:rPr>
              <a:t> – Fall Goal </a:t>
            </a:r>
            <a:endParaRPr sz="1600">
              <a:solidFill>
                <a:schemeClr val="lt1"/>
              </a:solidFill>
              <a:latin typeface="Roboto Serif"/>
              <a:ea typeface="Roboto Serif"/>
              <a:cs typeface="Roboto Serif"/>
              <a:sym typeface="Roboto Serif"/>
            </a:endParaRPr>
          </a:p>
        </p:txBody>
      </p:sp>
      <p:pic>
        <p:nvPicPr>
          <p:cNvPr id="372" name="Google Shape;372;p50"/>
          <p:cNvPicPr preferRelativeResize="0"/>
          <p:nvPr/>
        </p:nvPicPr>
        <p:blipFill>
          <a:blip r:embed="rId3">
            <a:alphaModFix/>
          </a:blip>
          <a:stretch>
            <a:fillRect/>
          </a:stretch>
        </p:blipFill>
        <p:spPr>
          <a:xfrm>
            <a:off x="130900" y="1044925"/>
            <a:ext cx="4472849" cy="3974482"/>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p5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lt1"/>
                </a:solidFill>
              </a:rPr>
              <a:t>27</a:t>
            </a:fld>
            <a:endParaRPr>
              <a:solidFill>
                <a:schemeClr val="lt1"/>
              </a:solidFill>
            </a:endParaRPr>
          </a:p>
        </p:txBody>
      </p:sp>
      <p:sp>
        <p:nvSpPr>
          <p:cNvPr id="378" name="Google Shape;378;p51"/>
          <p:cNvSpPr txBox="1">
            <a:spLocks noGrp="1"/>
          </p:cNvSpPr>
          <p:nvPr>
            <p:ph type="title"/>
          </p:nvPr>
        </p:nvSpPr>
        <p:spPr>
          <a:xfrm>
            <a:off x="354475" y="44350"/>
            <a:ext cx="8520600" cy="572700"/>
          </a:xfrm>
          <a:prstGeom prst="rect">
            <a:avLst/>
          </a:prstGeom>
        </p:spPr>
        <p:txBody>
          <a:bodyPr spcFirstLastPara="1" wrap="square" lIns="91425" tIns="91425" rIns="91425" bIns="91425" anchor="t" anchorCtr="0">
            <a:normAutofit fontScale="90000"/>
          </a:bodyPr>
          <a:lstStyle/>
          <a:p>
            <a:pPr marL="0" marR="0" lvl="0" indent="0" algn="ctr" rtl="0">
              <a:lnSpc>
                <a:spcPct val="100000"/>
              </a:lnSpc>
              <a:spcBef>
                <a:spcPts val="0"/>
              </a:spcBef>
              <a:spcAft>
                <a:spcPts val="0"/>
              </a:spcAft>
              <a:buNone/>
            </a:pPr>
            <a:r>
              <a:rPr lang="en" b="1">
                <a:solidFill>
                  <a:srgbClr val="FFD700"/>
                </a:solidFill>
                <a:latin typeface="Roboto Serif"/>
                <a:ea typeface="Roboto Serif"/>
                <a:cs typeface="Roboto Serif"/>
                <a:sym typeface="Roboto Serif"/>
              </a:rPr>
              <a:t>Description: </a:t>
            </a:r>
            <a:r>
              <a:rPr lang="en" b="1">
                <a:solidFill>
                  <a:schemeClr val="lt1"/>
                </a:solidFill>
                <a:latin typeface="Roboto Serif"/>
                <a:ea typeface="Roboto Serif"/>
                <a:cs typeface="Roboto Serif"/>
                <a:sym typeface="Roboto Serif"/>
              </a:rPr>
              <a:t>Computations Subsystem </a:t>
            </a:r>
            <a:endParaRPr b="1">
              <a:solidFill>
                <a:schemeClr val="lt1"/>
              </a:solidFill>
              <a:latin typeface="Roboto Serif"/>
              <a:ea typeface="Roboto Serif"/>
              <a:cs typeface="Roboto Serif"/>
              <a:sym typeface="Roboto Serif"/>
            </a:endParaRPr>
          </a:p>
          <a:p>
            <a:pPr marL="0" marR="0" lvl="0" indent="0" algn="ctr" rtl="0">
              <a:lnSpc>
                <a:spcPct val="100000"/>
              </a:lnSpc>
              <a:spcBef>
                <a:spcPts val="0"/>
              </a:spcBef>
              <a:spcAft>
                <a:spcPts val="0"/>
              </a:spcAft>
              <a:buNone/>
            </a:pPr>
            <a:r>
              <a:rPr lang="en" b="1">
                <a:solidFill>
                  <a:schemeClr val="lt1"/>
                </a:solidFill>
                <a:latin typeface="Roboto Serif"/>
                <a:ea typeface="Roboto Serif"/>
                <a:cs typeface="Roboto Serif"/>
                <a:sym typeface="Roboto Serif"/>
              </a:rPr>
              <a:t>Localization Unit</a:t>
            </a:r>
            <a:endParaRPr b="1">
              <a:solidFill>
                <a:schemeClr val="lt1"/>
              </a:solidFill>
              <a:latin typeface="Roboto Serif"/>
              <a:ea typeface="Roboto Serif"/>
              <a:cs typeface="Roboto Serif"/>
              <a:sym typeface="Roboto Serif"/>
            </a:endParaRPr>
          </a:p>
        </p:txBody>
      </p:sp>
      <p:sp>
        <p:nvSpPr>
          <p:cNvPr id="379" name="Google Shape;379;p51"/>
          <p:cNvSpPr txBox="1"/>
          <p:nvPr/>
        </p:nvSpPr>
        <p:spPr>
          <a:xfrm>
            <a:off x="4164475" y="1026925"/>
            <a:ext cx="4223700" cy="422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b="1">
                <a:solidFill>
                  <a:srgbClr val="FFD700"/>
                </a:solidFill>
                <a:latin typeface="Roboto Serif"/>
                <a:ea typeface="Roboto Serif"/>
                <a:cs typeface="Roboto Serif"/>
                <a:sym typeface="Roboto Serif"/>
              </a:rPr>
              <a:t>Description:</a:t>
            </a:r>
            <a:r>
              <a:rPr lang="en" sz="1600">
                <a:solidFill>
                  <a:schemeClr val="lt1"/>
                </a:solidFill>
                <a:latin typeface="Roboto Serif"/>
                <a:ea typeface="Roboto Serif"/>
                <a:cs typeface="Roboto Serif"/>
                <a:sym typeface="Roboto Serif"/>
              </a:rPr>
              <a:t> Localize the rover in the Moon Yard </a:t>
            </a:r>
            <a:endParaRPr sz="1600">
              <a:solidFill>
                <a:schemeClr val="lt1"/>
              </a:solidFill>
              <a:latin typeface="Roboto Serif"/>
              <a:ea typeface="Roboto Serif"/>
              <a:cs typeface="Roboto Serif"/>
              <a:sym typeface="Roboto Serif"/>
            </a:endParaRPr>
          </a:p>
          <a:p>
            <a:pPr marL="0" lvl="0" indent="0" algn="l" rtl="0">
              <a:spcBef>
                <a:spcPts val="0"/>
              </a:spcBef>
              <a:spcAft>
                <a:spcPts val="0"/>
              </a:spcAft>
              <a:buNone/>
            </a:pPr>
            <a:endParaRPr sz="1600">
              <a:solidFill>
                <a:schemeClr val="lt1"/>
              </a:solidFill>
              <a:latin typeface="Roboto Serif"/>
              <a:ea typeface="Roboto Serif"/>
              <a:cs typeface="Roboto Serif"/>
              <a:sym typeface="Roboto Serif"/>
            </a:endParaRPr>
          </a:p>
          <a:p>
            <a:pPr marL="0" lvl="0" indent="0" algn="l" rtl="0">
              <a:spcBef>
                <a:spcPts val="0"/>
              </a:spcBef>
              <a:spcAft>
                <a:spcPts val="0"/>
              </a:spcAft>
              <a:buNone/>
            </a:pPr>
            <a:r>
              <a:rPr lang="en" sz="1600" b="1">
                <a:solidFill>
                  <a:srgbClr val="FFD700"/>
                </a:solidFill>
                <a:latin typeface="Roboto Serif"/>
                <a:ea typeface="Roboto Serif"/>
                <a:cs typeface="Roboto Serif"/>
                <a:sym typeface="Roboto Serif"/>
              </a:rPr>
              <a:t>Requirements:</a:t>
            </a:r>
            <a:r>
              <a:rPr lang="en" sz="1600">
                <a:solidFill>
                  <a:schemeClr val="lt1"/>
                </a:solidFill>
                <a:latin typeface="Roboto Serif"/>
                <a:ea typeface="Roboto Serif"/>
                <a:cs typeface="Roboto Serif"/>
                <a:sym typeface="Roboto Serif"/>
              </a:rPr>
              <a:t> </a:t>
            </a:r>
            <a:endParaRPr sz="1600">
              <a:solidFill>
                <a:schemeClr val="lt1"/>
              </a:solidFill>
              <a:latin typeface="Roboto Serif"/>
              <a:ea typeface="Roboto Serif"/>
              <a:cs typeface="Roboto Serif"/>
              <a:sym typeface="Roboto Serif"/>
            </a:endParaRPr>
          </a:p>
          <a:p>
            <a:pPr marL="457200" lvl="0" indent="-330200" algn="l" rtl="0">
              <a:spcBef>
                <a:spcPts val="0"/>
              </a:spcBef>
              <a:spcAft>
                <a:spcPts val="0"/>
              </a:spcAft>
              <a:buClr>
                <a:schemeClr val="lt1"/>
              </a:buClr>
              <a:buSzPts val="1600"/>
              <a:buFont typeface="Roboto Serif"/>
              <a:buChar char="●"/>
            </a:pPr>
            <a:r>
              <a:rPr lang="en" sz="1600">
                <a:solidFill>
                  <a:schemeClr val="lt1"/>
                </a:solidFill>
                <a:latin typeface="Roboto Serif"/>
                <a:ea typeface="Roboto Serif"/>
                <a:cs typeface="Roboto Serif"/>
                <a:sym typeface="Roboto Serif"/>
              </a:rPr>
              <a:t>Leica TS16 Total Station</a:t>
            </a:r>
            <a:endParaRPr sz="1600">
              <a:solidFill>
                <a:schemeClr val="lt1"/>
              </a:solidFill>
              <a:latin typeface="Roboto Serif"/>
              <a:ea typeface="Roboto Serif"/>
              <a:cs typeface="Roboto Serif"/>
              <a:sym typeface="Roboto Serif"/>
            </a:endParaRPr>
          </a:p>
          <a:p>
            <a:pPr marL="457200" lvl="0" indent="-330200" algn="l" rtl="0">
              <a:spcBef>
                <a:spcPts val="0"/>
              </a:spcBef>
              <a:spcAft>
                <a:spcPts val="0"/>
              </a:spcAft>
              <a:buClr>
                <a:schemeClr val="lt1"/>
              </a:buClr>
              <a:buSzPts val="1600"/>
              <a:buFont typeface="Roboto Serif"/>
              <a:buChar char="●"/>
            </a:pPr>
            <a:r>
              <a:rPr lang="en" sz="1600">
                <a:solidFill>
                  <a:schemeClr val="lt1"/>
                </a:solidFill>
                <a:latin typeface="Roboto Serif"/>
                <a:ea typeface="Roboto Serif"/>
                <a:cs typeface="Roboto Serif"/>
                <a:sym typeface="Roboto Serif"/>
              </a:rPr>
              <a:t>NVIDIA TX2 Relay Chip + LAN</a:t>
            </a:r>
            <a:endParaRPr sz="1600">
              <a:solidFill>
                <a:schemeClr val="lt1"/>
              </a:solidFill>
              <a:latin typeface="Roboto Serif"/>
              <a:ea typeface="Roboto Serif"/>
              <a:cs typeface="Roboto Serif"/>
              <a:sym typeface="Roboto Serif"/>
            </a:endParaRPr>
          </a:p>
          <a:p>
            <a:pPr marL="457200" lvl="0" indent="-330200" algn="l" rtl="0">
              <a:spcBef>
                <a:spcPts val="0"/>
              </a:spcBef>
              <a:spcAft>
                <a:spcPts val="0"/>
              </a:spcAft>
              <a:buClr>
                <a:schemeClr val="lt1"/>
              </a:buClr>
              <a:buSzPts val="1600"/>
              <a:buFont typeface="Roboto Serif"/>
              <a:buChar char="●"/>
            </a:pPr>
            <a:r>
              <a:rPr lang="en" sz="1600">
                <a:solidFill>
                  <a:schemeClr val="lt1"/>
                </a:solidFill>
                <a:latin typeface="Roboto Serif"/>
                <a:ea typeface="Roboto Serif"/>
                <a:cs typeface="Roboto Serif"/>
                <a:sym typeface="Roboto Serif"/>
              </a:rPr>
              <a:t>VectorNav IMU</a:t>
            </a:r>
            <a:endParaRPr sz="1600">
              <a:solidFill>
                <a:schemeClr val="lt1"/>
              </a:solidFill>
              <a:latin typeface="Roboto Serif"/>
              <a:ea typeface="Roboto Serif"/>
              <a:cs typeface="Roboto Serif"/>
              <a:sym typeface="Roboto Serif"/>
            </a:endParaRPr>
          </a:p>
          <a:p>
            <a:pPr marL="457200" lvl="0" indent="-330200" algn="l" rtl="0">
              <a:spcBef>
                <a:spcPts val="0"/>
              </a:spcBef>
              <a:spcAft>
                <a:spcPts val="0"/>
              </a:spcAft>
              <a:buClr>
                <a:schemeClr val="lt1"/>
              </a:buClr>
              <a:buSzPts val="1600"/>
              <a:buFont typeface="Roboto Serif"/>
              <a:buChar char="●"/>
            </a:pPr>
            <a:r>
              <a:rPr lang="en" sz="1600">
                <a:solidFill>
                  <a:schemeClr val="lt1"/>
                </a:solidFill>
                <a:latin typeface="Roboto Serif"/>
                <a:ea typeface="Roboto Serif"/>
                <a:cs typeface="Roboto Serif"/>
                <a:sym typeface="Roboto Serif"/>
              </a:rPr>
              <a:t>Wheel Encoders</a:t>
            </a:r>
            <a:endParaRPr sz="1600">
              <a:solidFill>
                <a:schemeClr val="lt1"/>
              </a:solidFill>
              <a:latin typeface="Roboto Serif"/>
              <a:ea typeface="Roboto Serif"/>
              <a:cs typeface="Roboto Serif"/>
              <a:sym typeface="Roboto Serif"/>
            </a:endParaRPr>
          </a:p>
          <a:p>
            <a:pPr marL="0" lvl="0" indent="0" algn="l" rtl="0">
              <a:spcBef>
                <a:spcPts val="0"/>
              </a:spcBef>
              <a:spcAft>
                <a:spcPts val="0"/>
              </a:spcAft>
              <a:buNone/>
            </a:pPr>
            <a:endParaRPr sz="1600">
              <a:solidFill>
                <a:schemeClr val="lt1"/>
              </a:solidFill>
              <a:latin typeface="Roboto Serif"/>
              <a:ea typeface="Roboto Serif"/>
              <a:cs typeface="Roboto Serif"/>
              <a:sym typeface="Roboto Serif"/>
            </a:endParaRPr>
          </a:p>
          <a:p>
            <a:pPr marL="0" lvl="0" indent="0" algn="l" rtl="0">
              <a:spcBef>
                <a:spcPts val="0"/>
              </a:spcBef>
              <a:spcAft>
                <a:spcPts val="0"/>
              </a:spcAft>
              <a:buNone/>
            </a:pPr>
            <a:r>
              <a:rPr lang="en" sz="1600" b="1">
                <a:solidFill>
                  <a:srgbClr val="FFD700"/>
                </a:solidFill>
                <a:latin typeface="Roboto Serif"/>
                <a:ea typeface="Roboto Serif"/>
                <a:cs typeface="Roboto Serif"/>
                <a:sym typeface="Roboto Serif"/>
              </a:rPr>
              <a:t>Expected Functionality: </a:t>
            </a:r>
            <a:r>
              <a:rPr lang="en" sz="1600">
                <a:solidFill>
                  <a:schemeClr val="lt1"/>
                </a:solidFill>
                <a:latin typeface="Roboto Serif"/>
                <a:ea typeface="Roboto Serif"/>
                <a:cs typeface="Roboto Serif"/>
                <a:sym typeface="Roboto Serif"/>
              </a:rPr>
              <a:t>Accurately localize rover pose inside the Moon Yard, to be used further for navigation</a:t>
            </a:r>
            <a:endParaRPr sz="1600">
              <a:solidFill>
                <a:schemeClr val="lt1"/>
              </a:solidFill>
              <a:latin typeface="Roboto Serif"/>
              <a:ea typeface="Roboto Serif"/>
              <a:cs typeface="Roboto Serif"/>
              <a:sym typeface="Roboto Serif"/>
            </a:endParaRPr>
          </a:p>
        </p:txBody>
      </p:sp>
      <p:pic>
        <p:nvPicPr>
          <p:cNvPr id="380" name="Google Shape;380;p51"/>
          <p:cNvPicPr preferRelativeResize="0"/>
          <p:nvPr/>
        </p:nvPicPr>
        <p:blipFill>
          <a:blip r:embed="rId3">
            <a:alphaModFix/>
          </a:blip>
          <a:stretch>
            <a:fillRect/>
          </a:stretch>
        </p:blipFill>
        <p:spPr>
          <a:xfrm>
            <a:off x="757825" y="1127600"/>
            <a:ext cx="2645674" cy="3374752"/>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Google Shape;385;p5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lt1"/>
                </a:solidFill>
              </a:rPr>
              <a:t>28</a:t>
            </a:fld>
            <a:endParaRPr>
              <a:solidFill>
                <a:schemeClr val="lt1"/>
              </a:solidFill>
            </a:endParaRPr>
          </a:p>
        </p:txBody>
      </p:sp>
      <p:sp>
        <p:nvSpPr>
          <p:cNvPr id="386" name="Google Shape;386;p52"/>
          <p:cNvSpPr txBox="1">
            <a:spLocks noGrp="1"/>
          </p:cNvSpPr>
          <p:nvPr>
            <p:ph type="title"/>
          </p:nvPr>
        </p:nvSpPr>
        <p:spPr>
          <a:xfrm>
            <a:off x="354475" y="-31850"/>
            <a:ext cx="8520600" cy="572700"/>
          </a:xfrm>
          <a:prstGeom prst="rect">
            <a:avLst/>
          </a:prstGeom>
        </p:spPr>
        <p:txBody>
          <a:bodyPr spcFirstLastPara="1" wrap="square" lIns="91425" tIns="91425" rIns="91425" bIns="91425" anchor="t" anchorCtr="0">
            <a:normAutofit fontScale="90000"/>
          </a:bodyPr>
          <a:lstStyle/>
          <a:p>
            <a:pPr marL="0" marR="0" lvl="0" indent="0" algn="ctr" rtl="0">
              <a:lnSpc>
                <a:spcPct val="100000"/>
              </a:lnSpc>
              <a:spcBef>
                <a:spcPts val="0"/>
              </a:spcBef>
              <a:spcAft>
                <a:spcPts val="0"/>
              </a:spcAft>
              <a:buNone/>
            </a:pPr>
            <a:r>
              <a:rPr lang="en" b="1">
                <a:solidFill>
                  <a:srgbClr val="FFD700"/>
                </a:solidFill>
                <a:latin typeface="Roboto Serif"/>
                <a:ea typeface="Roboto Serif"/>
                <a:cs typeface="Roboto Serif"/>
                <a:sym typeface="Roboto Serif"/>
              </a:rPr>
              <a:t>Status: </a:t>
            </a:r>
            <a:r>
              <a:rPr lang="en" b="1">
                <a:solidFill>
                  <a:schemeClr val="lt1"/>
                </a:solidFill>
                <a:latin typeface="Roboto Serif"/>
                <a:ea typeface="Roboto Serif"/>
                <a:cs typeface="Roboto Serif"/>
                <a:sym typeface="Roboto Serif"/>
              </a:rPr>
              <a:t>Computations Subsystem </a:t>
            </a:r>
            <a:endParaRPr b="1">
              <a:solidFill>
                <a:schemeClr val="lt1"/>
              </a:solidFill>
              <a:latin typeface="Roboto Serif"/>
              <a:ea typeface="Roboto Serif"/>
              <a:cs typeface="Roboto Serif"/>
              <a:sym typeface="Roboto Serif"/>
            </a:endParaRPr>
          </a:p>
          <a:p>
            <a:pPr marL="0" lvl="0" indent="0" algn="ctr" rtl="0">
              <a:spcBef>
                <a:spcPts val="0"/>
              </a:spcBef>
              <a:spcAft>
                <a:spcPts val="0"/>
              </a:spcAft>
              <a:buClr>
                <a:schemeClr val="dk1"/>
              </a:buClr>
              <a:buSzPct val="39285"/>
              <a:buFont typeface="Arial"/>
              <a:buNone/>
            </a:pPr>
            <a:r>
              <a:rPr lang="en" b="1">
                <a:solidFill>
                  <a:schemeClr val="lt1"/>
                </a:solidFill>
                <a:latin typeface="Roboto Serif"/>
                <a:ea typeface="Roboto Serif"/>
                <a:cs typeface="Roboto Serif"/>
                <a:sym typeface="Roboto Serif"/>
              </a:rPr>
              <a:t>Localization Unit</a:t>
            </a:r>
            <a:endParaRPr b="1">
              <a:solidFill>
                <a:schemeClr val="lt1"/>
              </a:solidFill>
              <a:latin typeface="Roboto Serif"/>
              <a:ea typeface="Roboto Serif"/>
              <a:cs typeface="Roboto Serif"/>
              <a:sym typeface="Roboto Serif"/>
            </a:endParaRPr>
          </a:p>
        </p:txBody>
      </p:sp>
      <p:sp>
        <p:nvSpPr>
          <p:cNvPr id="387" name="Google Shape;387;p52"/>
          <p:cNvSpPr txBox="1"/>
          <p:nvPr/>
        </p:nvSpPr>
        <p:spPr>
          <a:xfrm>
            <a:off x="4162725" y="951625"/>
            <a:ext cx="5017200" cy="394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300" b="1">
                <a:solidFill>
                  <a:srgbClr val="FFD700"/>
                </a:solidFill>
                <a:latin typeface="Roboto Serif"/>
                <a:ea typeface="Roboto Serif"/>
                <a:cs typeface="Roboto Serif"/>
                <a:sym typeface="Roboto Serif"/>
              </a:rPr>
              <a:t>Implementation:</a:t>
            </a:r>
            <a:endParaRPr sz="1300">
              <a:solidFill>
                <a:schemeClr val="lt1"/>
              </a:solidFill>
              <a:latin typeface="Roboto Serif"/>
              <a:ea typeface="Roboto Serif"/>
              <a:cs typeface="Roboto Serif"/>
              <a:sym typeface="Roboto Serif"/>
            </a:endParaRPr>
          </a:p>
          <a:p>
            <a:pPr marL="457200" lvl="0" indent="-311150" algn="l" rtl="0">
              <a:spcBef>
                <a:spcPts val="0"/>
              </a:spcBef>
              <a:spcAft>
                <a:spcPts val="0"/>
              </a:spcAft>
              <a:buClr>
                <a:schemeClr val="lt1"/>
              </a:buClr>
              <a:buSzPts val="1300"/>
              <a:buFont typeface="Roboto Serif"/>
              <a:buChar char="●"/>
            </a:pPr>
            <a:r>
              <a:rPr lang="en" sz="1300">
                <a:solidFill>
                  <a:schemeClr val="lt1"/>
                </a:solidFill>
                <a:latin typeface="Roboto Serif"/>
                <a:ea typeface="Roboto Serif"/>
                <a:cs typeface="Roboto Serif"/>
                <a:sym typeface="Roboto Serif"/>
              </a:rPr>
              <a:t>On-board IMU and encoders used for local localization</a:t>
            </a:r>
            <a:endParaRPr sz="1300">
              <a:solidFill>
                <a:schemeClr val="lt1"/>
              </a:solidFill>
              <a:latin typeface="Roboto Serif"/>
              <a:ea typeface="Roboto Serif"/>
              <a:cs typeface="Roboto Serif"/>
              <a:sym typeface="Roboto Serif"/>
            </a:endParaRPr>
          </a:p>
          <a:p>
            <a:pPr marL="457200" lvl="0" indent="-311150" algn="l" rtl="0">
              <a:spcBef>
                <a:spcPts val="0"/>
              </a:spcBef>
              <a:spcAft>
                <a:spcPts val="0"/>
              </a:spcAft>
              <a:buClr>
                <a:schemeClr val="lt1"/>
              </a:buClr>
              <a:buSzPts val="1300"/>
              <a:buFont typeface="Roboto Serif"/>
              <a:buChar char="●"/>
            </a:pPr>
            <a:r>
              <a:rPr lang="en" sz="1300">
                <a:solidFill>
                  <a:schemeClr val="lt1"/>
                </a:solidFill>
                <a:latin typeface="Roboto Serif"/>
                <a:ea typeface="Roboto Serif"/>
                <a:cs typeface="Roboto Serif"/>
                <a:sym typeface="Roboto Serif"/>
              </a:rPr>
              <a:t>Total station data fused with IMU and encoders for global localization </a:t>
            </a:r>
            <a:endParaRPr sz="1300">
              <a:solidFill>
                <a:schemeClr val="lt1"/>
              </a:solidFill>
              <a:latin typeface="Roboto Serif"/>
              <a:ea typeface="Roboto Serif"/>
              <a:cs typeface="Roboto Serif"/>
              <a:sym typeface="Roboto Serif"/>
            </a:endParaRPr>
          </a:p>
          <a:p>
            <a:pPr marL="457200" lvl="0" indent="-311150" algn="l" rtl="0">
              <a:spcBef>
                <a:spcPts val="0"/>
              </a:spcBef>
              <a:spcAft>
                <a:spcPts val="0"/>
              </a:spcAft>
              <a:buClr>
                <a:schemeClr val="lt1"/>
              </a:buClr>
              <a:buSzPts val="1300"/>
              <a:buFont typeface="Roboto Serif"/>
              <a:buChar char="●"/>
            </a:pPr>
            <a:r>
              <a:rPr lang="en" sz="1300">
                <a:solidFill>
                  <a:schemeClr val="lt1"/>
                </a:solidFill>
                <a:latin typeface="Roboto Serif"/>
                <a:ea typeface="Roboto Serif"/>
                <a:cs typeface="Roboto Serif"/>
                <a:sym typeface="Roboto Serif"/>
              </a:rPr>
              <a:t>EKF running on Jetson using robot_localization package, now tuned to prevent odometry drift</a:t>
            </a:r>
            <a:endParaRPr sz="1300">
              <a:solidFill>
                <a:schemeClr val="lt1"/>
              </a:solidFill>
              <a:latin typeface="Roboto Serif"/>
              <a:ea typeface="Roboto Serif"/>
              <a:cs typeface="Roboto Serif"/>
              <a:sym typeface="Roboto Serif"/>
            </a:endParaRPr>
          </a:p>
          <a:p>
            <a:pPr marL="457200" lvl="0" indent="-311150" algn="l" rtl="0">
              <a:spcBef>
                <a:spcPts val="0"/>
              </a:spcBef>
              <a:spcAft>
                <a:spcPts val="0"/>
              </a:spcAft>
              <a:buClr>
                <a:schemeClr val="lt1"/>
              </a:buClr>
              <a:buSzPts val="1300"/>
              <a:buFont typeface="Roboto Serif"/>
              <a:buChar char="●"/>
            </a:pPr>
            <a:r>
              <a:rPr lang="en" sz="1300">
                <a:solidFill>
                  <a:schemeClr val="lt1"/>
                </a:solidFill>
                <a:latin typeface="Roboto Serif"/>
                <a:ea typeface="Roboto Serif"/>
                <a:cs typeface="Roboto Serif"/>
                <a:sym typeface="Roboto Serif"/>
              </a:rPr>
              <a:t>Yaw calibration to ensure IMU data is w.r.t map frame </a:t>
            </a:r>
            <a:endParaRPr sz="1300">
              <a:solidFill>
                <a:schemeClr val="lt1"/>
              </a:solidFill>
              <a:latin typeface="Roboto Serif"/>
              <a:ea typeface="Roboto Serif"/>
              <a:cs typeface="Roboto Serif"/>
              <a:sym typeface="Roboto Serif"/>
            </a:endParaRPr>
          </a:p>
          <a:p>
            <a:pPr marL="0" lvl="0" indent="0" algn="l" rtl="0">
              <a:spcBef>
                <a:spcPts val="0"/>
              </a:spcBef>
              <a:spcAft>
                <a:spcPts val="0"/>
              </a:spcAft>
              <a:buNone/>
            </a:pPr>
            <a:endParaRPr sz="1300">
              <a:solidFill>
                <a:schemeClr val="lt1"/>
              </a:solidFill>
              <a:latin typeface="Roboto Serif"/>
              <a:ea typeface="Roboto Serif"/>
              <a:cs typeface="Roboto Serif"/>
              <a:sym typeface="Roboto Serif"/>
            </a:endParaRPr>
          </a:p>
          <a:p>
            <a:pPr marL="0" lvl="0" indent="0" algn="l" rtl="0">
              <a:spcBef>
                <a:spcPts val="0"/>
              </a:spcBef>
              <a:spcAft>
                <a:spcPts val="0"/>
              </a:spcAft>
              <a:buNone/>
            </a:pPr>
            <a:r>
              <a:rPr lang="en" sz="1300" b="1">
                <a:solidFill>
                  <a:srgbClr val="FFD700"/>
                </a:solidFill>
                <a:latin typeface="Roboto Serif"/>
                <a:ea typeface="Roboto Serif"/>
                <a:cs typeface="Roboto Serif"/>
                <a:sym typeface="Roboto Serif"/>
              </a:rPr>
              <a:t>Challenges:</a:t>
            </a:r>
            <a:endParaRPr sz="1300">
              <a:solidFill>
                <a:schemeClr val="lt1"/>
              </a:solidFill>
              <a:latin typeface="Roboto Serif"/>
              <a:ea typeface="Roboto Serif"/>
              <a:cs typeface="Roboto Serif"/>
              <a:sym typeface="Roboto Serif"/>
            </a:endParaRPr>
          </a:p>
          <a:p>
            <a:pPr marL="457200" lvl="0" indent="-311150" algn="l" rtl="0">
              <a:spcBef>
                <a:spcPts val="0"/>
              </a:spcBef>
              <a:spcAft>
                <a:spcPts val="0"/>
              </a:spcAft>
              <a:buClr>
                <a:schemeClr val="lt1"/>
              </a:buClr>
              <a:buSzPts val="1300"/>
              <a:buFont typeface="Roboto Serif"/>
              <a:buChar char="●"/>
            </a:pPr>
            <a:r>
              <a:rPr lang="en" sz="1300">
                <a:solidFill>
                  <a:schemeClr val="lt1"/>
                </a:solidFill>
                <a:latin typeface="Roboto Serif"/>
                <a:ea typeface="Roboto Serif"/>
                <a:cs typeface="Roboto Serif"/>
                <a:sym typeface="Roboto Serif"/>
              </a:rPr>
              <a:t>Incorrect Jetson Docker network permissions blocked two-way communication </a:t>
            </a:r>
            <a:endParaRPr sz="1300">
              <a:solidFill>
                <a:schemeClr val="lt1"/>
              </a:solidFill>
              <a:latin typeface="Roboto Serif"/>
              <a:ea typeface="Roboto Serif"/>
              <a:cs typeface="Roboto Serif"/>
              <a:sym typeface="Roboto Serif"/>
            </a:endParaRPr>
          </a:p>
          <a:p>
            <a:pPr marL="457200" lvl="0" indent="-311150" algn="l" rtl="0">
              <a:spcBef>
                <a:spcPts val="0"/>
              </a:spcBef>
              <a:spcAft>
                <a:spcPts val="0"/>
              </a:spcAft>
              <a:buClr>
                <a:schemeClr val="lt1"/>
              </a:buClr>
              <a:buSzPts val="1300"/>
              <a:buFont typeface="Roboto Serif"/>
              <a:buChar char="●"/>
            </a:pPr>
            <a:r>
              <a:rPr lang="en" sz="1300">
                <a:solidFill>
                  <a:schemeClr val="lt1"/>
                </a:solidFill>
                <a:latin typeface="Roboto Serif"/>
                <a:ea typeface="Roboto Serif"/>
                <a:cs typeface="Roboto Serif"/>
                <a:sym typeface="Roboto Serif"/>
              </a:rPr>
              <a:t>Minor offset introduced when total station battery is replaced, causing frame inconsistencies</a:t>
            </a:r>
            <a:endParaRPr sz="1300">
              <a:solidFill>
                <a:schemeClr val="lt1"/>
              </a:solidFill>
              <a:latin typeface="Roboto Serif"/>
              <a:ea typeface="Roboto Serif"/>
              <a:cs typeface="Roboto Serif"/>
              <a:sym typeface="Roboto Serif"/>
            </a:endParaRPr>
          </a:p>
          <a:p>
            <a:pPr marL="0" lvl="0" indent="0" algn="l" rtl="0">
              <a:spcBef>
                <a:spcPts val="0"/>
              </a:spcBef>
              <a:spcAft>
                <a:spcPts val="0"/>
              </a:spcAft>
              <a:buNone/>
            </a:pPr>
            <a:endParaRPr sz="1300">
              <a:solidFill>
                <a:schemeClr val="lt1"/>
              </a:solidFill>
              <a:latin typeface="Roboto Serif"/>
              <a:ea typeface="Roboto Serif"/>
              <a:cs typeface="Roboto Serif"/>
              <a:sym typeface="Roboto Serif"/>
            </a:endParaRPr>
          </a:p>
          <a:p>
            <a:pPr marL="0" lvl="0" indent="0" algn="l" rtl="0">
              <a:spcBef>
                <a:spcPts val="0"/>
              </a:spcBef>
              <a:spcAft>
                <a:spcPts val="0"/>
              </a:spcAft>
              <a:buNone/>
            </a:pPr>
            <a:r>
              <a:rPr lang="en" sz="1300" b="1">
                <a:solidFill>
                  <a:srgbClr val="FFD700"/>
                </a:solidFill>
                <a:latin typeface="Roboto Serif"/>
                <a:ea typeface="Roboto Serif"/>
                <a:cs typeface="Roboto Serif"/>
                <a:sym typeface="Roboto Serif"/>
              </a:rPr>
              <a:t>Status:</a:t>
            </a:r>
            <a:r>
              <a:rPr lang="en" sz="1300">
                <a:solidFill>
                  <a:schemeClr val="lt1"/>
                </a:solidFill>
                <a:latin typeface="Roboto Serif"/>
                <a:ea typeface="Roboto Serif"/>
                <a:cs typeface="Roboto Serif"/>
                <a:sym typeface="Roboto Serif"/>
              </a:rPr>
              <a:t> 85% Complete</a:t>
            </a:r>
            <a:endParaRPr sz="1300">
              <a:solidFill>
                <a:schemeClr val="lt1"/>
              </a:solidFill>
              <a:latin typeface="Roboto Serif"/>
              <a:ea typeface="Roboto Serif"/>
              <a:cs typeface="Roboto Serif"/>
              <a:sym typeface="Roboto Serif"/>
            </a:endParaRPr>
          </a:p>
          <a:p>
            <a:pPr marL="0" lvl="0" indent="0" algn="l" rtl="0">
              <a:spcBef>
                <a:spcPts val="0"/>
              </a:spcBef>
              <a:spcAft>
                <a:spcPts val="0"/>
              </a:spcAft>
              <a:buNone/>
            </a:pPr>
            <a:r>
              <a:rPr lang="en" sz="1300">
                <a:solidFill>
                  <a:schemeClr val="lt1"/>
                </a:solidFill>
                <a:latin typeface="Roboto Serif"/>
                <a:ea typeface="Roboto Serif"/>
                <a:cs typeface="Roboto Serif"/>
                <a:sym typeface="Roboto Serif"/>
              </a:rPr>
              <a:t>Address frame shifts caused by total station battery replacements</a:t>
            </a:r>
            <a:endParaRPr sz="1300">
              <a:solidFill>
                <a:schemeClr val="lt1"/>
              </a:solidFill>
              <a:latin typeface="Roboto Serif"/>
              <a:ea typeface="Roboto Serif"/>
              <a:cs typeface="Roboto Serif"/>
              <a:sym typeface="Roboto Serif"/>
            </a:endParaRPr>
          </a:p>
        </p:txBody>
      </p:sp>
      <p:pic>
        <p:nvPicPr>
          <p:cNvPr id="388" name="Google Shape;388;p52"/>
          <p:cNvPicPr preferRelativeResize="0"/>
          <p:nvPr/>
        </p:nvPicPr>
        <p:blipFill>
          <a:blip r:embed="rId3">
            <a:alphaModFix/>
          </a:blip>
          <a:stretch>
            <a:fillRect/>
          </a:stretch>
        </p:blipFill>
        <p:spPr>
          <a:xfrm>
            <a:off x="-28350" y="1685986"/>
            <a:ext cx="1019818" cy="640108"/>
          </a:xfrm>
          <a:prstGeom prst="rect">
            <a:avLst/>
          </a:prstGeom>
          <a:noFill/>
          <a:ln>
            <a:noFill/>
          </a:ln>
        </p:spPr>
      </p:pic>
      <p:pic>
        <p:nvPicPr>
          <p:cNvPr id="389" name="Google Shape;389;p52"/>
          <p:cNvPicPr preferRelativeResize="0"/>
          <p:nvPr/>
        </p:nvPicPr>
        <p:blipFill>
          <a:blip r:embed="rId4">
            <a:alphaModFix/>
          </a:blip>
          <a:stretch>
            <a:fillRect/>
          </a:stretch>
        </p:blipFill>
        <p:spPr>
          <a:xfrm>
            <a:off x="1600490" y="1593695"/>
            <a:ext cx="748661" cy="723679"/>
          </a:xfrm>
          <a:prstGeom prst="rect">
            <a:avLst/>
          </a:prstGeom>
          <a:noFill/>
          <a:ln>
            <a:noFill/>
          </a:ln>
        </p:spPr>
      </p:pic>
      <p:pic>
        <p:nvPicPr>
          <p:cNvPr id="390" name="Google Shape;390;p52"/>
          <p:cNvPicPr preferRelativeResize="0"/>
          <p:nvPr/>
        </p:nvPicPr>
        <p:blipFill>
          <a:blip r:embed="rId5">
            <a:alphaModFix/>
          </a:blip>
          <a:stretch>
            <a:fillRect/>
          </a:stretch>
        </p:blipFill>
        <p:spPr>
          <a:xfrm>
            <a:off x="3227925" y="1571500"/>
            <a:ext cx="616149" cy="723680"/>
          </a:xfrm>
          <a:prstGeom prst="rect">
            <a:avLst/>
          </a:prstGeom>
          <a:noFill/>
          <a:ln>
            <a:noFill/>
          </a:ln>
        </p:spPr>
      </p:pic>
      <p:sp>
        <p:nvSpPr>
          <p:cNvPr id="391" name="Google Shape;391;p52"/>
          <p:cNvSpPr/>
          <p:nvPr/>
        </p:nvSpPr>
        <p:spPr>
          <a:xfrm>
            <a:off x="1552071" y="4120118"/>
            <a:ext cx="955500" cy="321900"/>
          </a:xfrm>
          <a:prstGeom prst="rect">
            <a:avLst/>
          </a:prstGeom>
          <a:solidFill>
            <a:srgbClr val="FFF2CC"/>
          </a:solidFill>
          <a:ln w="19050" cap="flat" cmpd="sng">
            <a:solidFill>
              <a:srgbClr val="FFD9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600">
                <a:latin typeface="Roboto Serif"/>
                <a:ea typeface="Roboto Serif"/>
                <a:cs typeface="Roboto Serif"/>
                <a:sym typeface="Roboto Serif"/>
              </a:rPr>
              <a:t>Rover Pose</a:t>
            </a:r>
            <a:endParaRPr sz="600">
              <a:latin typeface="Roboto Serif"/>
              <a:ea typeface="Roboto Serif"/>
              <a:cs typeface="Roboto Serif"/>
              <a:sym typeface="Roboto Serif"/>
            </a:endParaRPr>
          </a:p>
        </p:txBody>
      </p:sp>
      <p:sp>
        <p:nvSpPr>
          <p:cNvPr id="392" name="Google Shape;392;p52"/>
          <p:cNvSpPr/>
          <p:nvPr/>
        </p:nvSpPr>
        <p:spPr>
          <a:xfrm>
            <a:off x="62143" y="3042051"/>
            <a:ext cx="1489800" cy="279900"/>
          </a:xfrm>
          <a:prstGeom prst="rect">
            <a:avLst/>
          </a:prstGeom>
          <a:solidFill>
            <a:srgbClr val="FFF2CC"/>
          </a:solidFill>
          <a:ln w="19050" cap="flat" cmpd="sng">
            <a:solidFill>
              <a:srgbClr val="FFD9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600">
                <a:latin typeface="Roboto Serif"/>
                <a:ea typeface="Roboto Serif"/>
                <a:cs typeface="Roboto Serif"/>
                <a:sym typeface="Roboto Serif"/>
              </a:rPr>
              <a:t>Global Localization</a:t>
            </a:r>
            <a:endParaRPr sz="600">
              <a:latin typeface="Roboto Serif"/>
              <a:ea typeface="Roboto Serif"/>
              <a:cs typeface="Roboto Serif"/>
              <a:sym typeface="Roboto Serif"/>
            </a:endParaRPr>
          </a:p>
        </p:txBody>
      </p:sp>
      <p:sp>
        <p:nvSpPr>
          <p:cNvPr id="393" name="Google Shape;393;p52"/>
          <p:cNvSpPr/>
          <p:nvPr/>
        </p:nvSpPr>
        <p:spPr>
          <a:xfrm>
            <a:off x="2507479" y="3021134"/>
            <a:ext cx="1376700" cy="321900"/>
          </a:xfrm>
          <a:prstGeom prst="rect">
            <a:avLst/>
          </a:prstGeom>
          <a:solidFill>
            <a:srgbClr val="FFF2CC"/>
          </a:solidFill>
          <a:ln w="19050" cap="flat" cmpd="sng">
            <a:solidFill>
              <a:srgbClr val="FFD9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600">
                <a:latin typeface="Roboto Serif"/>
                <a:ea typeface="Roboto Serif"/>
                <a:cs typeface="Roboto Serif"/>
                <a:sym typeface="Roboto Serif"/>
              </a:rPr>
              <a:t>Local Localization</a:t>
            </a:r>
            <a:endParaRPr sz="600">
              <a:latin typeface="Roboto Serif"/>
              <a:ea typeface="Roboto Serif"/>
              <a:cs typeface="Roboto Serif"/>
              <a:sym typeface="Roboto Serif"/>
            </a:endParaRPr>
          </a:p>
        </p:txBody>
      </p:sp>
      <p:sp>
        <p:nvSpPr>
          <p:cNvPr id="394" name="Google Shape;394;p52"/>
          <p:cNvSpPr/>
          <p:nvPr/>
        </p:nvSpPr>
        <p:spPr>
          <a:xfrm>
            <a:off x="61349" y="2338446"/>
            <a:ext cx="841500" cy="321900"/>
          </a:xfrm>
          <a:prstGeom prst="rect">
            <a:avLst/>
          </a:prstGeom>
          <a:solidFill>
            <a:srgbClr val="FFF2CC"/>
          </a:solidFill>
          <a:ln w="19050" cap="flat" cmpd="sng">
            <a:solidFill>
              <a:srgbClr val="FFD9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600">
                <a:latin typeface="Roboto Serif"/>
                <a:ea typeface="Roboto Serif"/>
                <a:cs typeface="Roboto Serif"/>
                <a:sym typeface="Roboto Serif"/>
              </a:rPr>
              <a:t>Leica TS16 Total Station</a:t>
            </a:r>
            <a:endParaRPr sz="600">
              <a:latin typeface="Roboto Serif"/>
              <a:ea typeface="Roboto Serif"/>
              <a:cs typeface="Roboto Serif"/>
              <a:sym typeface="Roboto Serif"/>
            </a:endParaRPr>
          </a:p>
        </p:txBody>
      </p:sp>
      <p:sp>
        <p:nvSpPr>
          <p:cNvPr id="395" name="Google Shape;395;p52"/>
          <p:cNvSpPr/>
          <p:nvPr/>
        </p:nvSpPr>
        <p:spPr>
          <a:xfrm>
            <a:off x="1186731" y="3581085"/>
            <a:ext cx="1686300" cy="279900"/>
          </a:xfrm>
          <a:prstGeom prst="rect">
            <a:avLst/>
          </a:prstGeom>
          <a:solidFill>
            <a:srgbClr val="FFF2CC"/>
          </a:solidFill>
          <a:ln w="19050" cap="flat" cmpd="sng">
            <a:solidFill>
              <a:srgbClr val="FFD9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600">
                <a:latin typeface="Roboto Serif"/>
                <a:ea typeface="Roboto Serif"/>
                <a:cs typeface="Roboto Serif"/>
                <a:sym typeface="Roboto Serif"/>
              </a:rPr>
              <a:t>Extended Kalman Filter</a:t>
            </a:r>
            <a:endParaRPr sz="600">
              <a:latin typeface="Roboto Serif"/>
              <a:ea typeface="Roboto Serif"/>
              <a:cs typeface="Roboto Serif"/>
              <a:sym typeface="Roboto Serif"/>
            </a:endParaRPr>
          </a:p>
        </p:txBody>
      </p:sp>
      <p:cxnSp>
        <p:nvCxnSpPr>
          <p:cNvPr id="396" name="Google Shape;396;p52"/>
          <p:cNvCxnSpPr>
            <a:stCxn id="395" idx="2"/>
            <a:endCxn id="391" idx="0"/>
          </p:cNvCxnSpPr>
          <p:nvPr/>
        </p:nvCxnSpPr>
        <p:spPr>
          <a:xfrm>
            <a:off x="2029881" y="3860985"/>
            <a:ext cx="0" cy="259200"/>
          </a:xfrm>
          <a:prstGeom prst="straightConnector1">
            <a:avLst/>
          </a:prstGeom>
          <a:noFill/>
          <a:ln w="9525" cap="flat" cmpd="sng">
            <a:solidFill>
              <a:srgbClr val="FFFFFF"/>
            </a:solidFill>
            <a:prstDash val="solid"/>
            <a:round/>
            <a:headEnd type="none" w="med" len="med"/>
            <a:tailEnd type="triangle" w="med" len="med"/>
          </a:ln>
        </p:spPr>
      </p:cxnSp>
      <p:cxnSp>
        <p:nvCxnSpPr>
          <p:cNvPr id="397" name="Google Shape;397;p52"/>
          <p:cNvCxnSpPr>
            <a:stCxn id="392" idx="2"/>
            <a:endCxn id="395" idx="1"/>
          </p:cNvCxnSpPr>
          <p:nvPr/>
        </p:nvCxnSpPr>
        <p:spPr>
          <a:xfrm rot="-5400000" flipH="1">
            <a:off x="797443" y="3331551"/>
            <a:ext cx="399000" cy="379800"/>
          </a:xfrm>
          <a:prstGeom prst="bentConnector2">
            <a:avLst/>
          </a:prstGeom>
          <a:noFill/>
          <a:ln w="9525" cap="flat" cmpd="sng">
            <a:solidFill>
              <a:srgbClr val="FFFFFF"/>
            </a:solidFill>
            <a:prstDash val="solid"/>
            <a:round/>
            <a:headEnd type="none" w="med" len="med"/>
            <a:tailEnd type="triangle" w="med" len="med"/>
          </a:ln>
        </p:spPr>
      </p:cxnSp>
      <p:cxnSp>
        <p:nvCxnSpPr>
          <p:cNvPr id="398" name="Google Shape;398;p52"/>
          <p:cNvCxnSpPr>
            <a:stCxn id="393" idx="2"/>
            <a:endCxn id="395" idx="3"/>
          </p:cNvCxnSpPr>
          <p:nvPr/>
        </p:nvCxnSpPr>
        <p:spPr>
          <a:xfrm rot="5400000">
            <a:off x="2845429" y="3370634"/>
            <a:ext cx="378000" cy="322800"/>
          </a:xfrm>
          <a:prstGeom prst="bentConnector2">
            <a:avLst/>
          </a:prstGeom>
          <a:noFill/>
          <a:ln w="9525" cap="flat" cmpd="sng">
            <a:solidFill>
              <a:srgbClr val="FFFFFF"/>
            </a:solidFill>
            <a:prstDash val="solid"/>
            <a:round/>
            <a:headEnd type="none" w="med" len="med"/>
            <a:tailEnd type="triangle" w="med" len="med"/>
          </a:ln>
        </p:spPr>
      </p:cxnSp>
      <p:sp>
        <p:nvSpPr>
          <p:cNvPr id="399" name="Google Shape;399;p52"/>
          <p:cNvSpPr/>
          <p:nvPr/>
        </p:nvSpPr>
        <p:spPr>
          <a:xfrm>
            <a:off x="3195244" y="2318987"/>
            <a:ext cx="841500" cy="321900"/>
          </a:xfrm>
          <a:prstGeom prst="rect">
            <a:avLst/>
          </a:prstGeom>
          <a:solidFill>
            <a:srgbClr val="FFF2CC"/>
          </a:solidFill>
          <a:ln w="19050" cap="flat" cmpd="sng">
            <a:solidFill>
              <a:srgbClr val="FFD9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600">
                <a:latin typeface="Roboto Serif"/>
                <a:ea typeface="Roboto Serif"/>
                <a:cs typeface="Roboto Serif"/>
                <a:sym typeface="Roboto Serif"/>
              </a:rPr>
              <a:t>Wheel Encoders</a:t>
            </a:r>
            <a:endParaRPr sz="600">
              <a:latin typeface="Roboto Serif"/>
              <a:ea typeface="Roboto Serif"/>
              <a:cs typeface="Roboto Serif"/>
              <a:sym typeface="Roboto Serif"/>
            </a:endParaRPr>
          </a:p>
        </p:txBody>
      </p:sp>
      <p:sp>
        <p:nvSpPr>
          <p:cNvPr id="400" name="Google Shape;400;p52"/>
          <p:cNvSpPr/>
          <p:nvPr/>
        </p:nvSpPr>
        <p:spPr>
          <a:xfrm>
            <a:off x="1674076" y="2338446"/>
            <a:ext cx="841500" cy="321900"/>
          </a:xfrm>
          <a:prstGeom prst="rect">
            <a:avLst/>
          </a:prstGeom>
          <a:solidFill>
            <a:srgbClr val="FFF2CC"/>
          </a:solidFill>
          <a:ln w="19050" cap="flat" cmpd="sng">
            <a:solidFill>
              <a:srgbClr val="FFD9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600">
                <a:latin typeface="Roboto Serif"/>
                <a:ea typeface="Roboto Serif"/>
                <a:cs typeface="Roboto Serif"/>
                <a:sym typeface="Roboto Serif"/>
              </a:rPr>
              <a:t>VectorNav VN-100 IMU</a:t>
            </a:r>
            <a:endParaRPr sz="600">
              <a:latin typeface="Roboto Serif"/>
              <a:ea typeface="Roboto Serif"/>
              <a:cs typeface="Roboto Serif"/>
              <a:sym typeface="Roboto Serif"/>
            </a:endParaRPr>
          </a:p>
        </p:txBody>
      </p:sp>
      <p:cxnSp>
        <p:nvCxnSpPr>
          <p:cNvPr id="401" name="Google Shape;401;p52"/>
          <p:cNvCxnSpPr>
            <a:stCxn id="394" idx="2"/>
            <a:endCxn id="392" idx="0"/>
          </p:cNvCxnSpPr>
          <p:nvPr/>
        </p:nvCxnSpPr>
        <p:spPr>
          <a:xfrm rot="-5400000" flipH="1">
            <a:off x="453749" y="2688696"/>
            <a:ext cx="381600" cy="324900"/>
          </a:xfrm>
          <a:prstGeom prst="bentConnector3">
            <a:avLst>
              <a:gd name="adj1" fmla="val 49986"/>
            </a:avLst>
          </a:prstGeom>
          <a:noFill/>
          <a:ln w="9525" cap="flat" cmpd="sng">
            <a:solidFill>
              <a:srgbClr val="FF9900"/>
            </a:solidFill>
            <a:prstDash val="solid"/>
            <a:round/>
            <a:headEnd type="none" w="med" len="med"/>
            <a:tailEnd type="triangle" w="med" len="med"/>
          </a:ln>
        </p:spPr>
      </p:cxnSp>
      <p:cxnSp>
        <p:nvCxnSpPr>
          <p:cNvPr id="402" name="Google Shape;402;p52"/>
          <p:cNvCxnSpPr>
            <a:stCxn id="400" idx="2"/>
            <a:endCxn id="392" idx="0"/>
          </p:cNvCxnSpPr>
          <p:nvPr/>
        </p:nvCxnSpPr>
        <p:spPr>
          <a:xfrm rot="5400000">
            <a:off x="1260076" y="2207196"/>
            <a:ext cx="381600" cy="1287900"/>
          </a:xfrm>
          <a:prstGeom prst="bentConnector3">
            <a:avLst>
              <a:gd name="adj1" fmla="val 49986"/>
            </a:avLst>
          </a:prstGeom>
          <a:noFill/>
          <a:ln w="9525" cap="flat" cmpd="sng">
            <a:solidFill>
              <a:srgbClr val="FF9900"/>
            </a:solidFill>
            <a:prstDash val="solid"/>
            <a:round/>
            <a:headEnd type="none" w="med" len="med"/>
            <a:tailEnd type="triangle" w="med" len="med"/>
          </a:ln>
        </p:spPr>
      </p:cxnSp>
      <p:cxnSp>
        <p:nvCxnSpPr>
          <p:cNvPr id="403" name="Google Shape;403;p52"/>
          <p:cNvCxnSpPr>
            <a:stCxn id="399" idx="2"/>
            <a:endCxn id="392" idx="0"/>
          </p:cNvCxnSpPr>
          <p:nvPr/>
        </p:nvCxnSpPr>
        <p:spPr>
          <a:xfrm rot="5400000">
            <a:off x="2010994" y="1436987"/>
            <a:ext cx="401100" cy="2808900"/>
          </a:xfrm>
          <a:prstGeom prst="bentConnector3">
            <a:avLst>
              <a:gd name="adj1" fmla="val 49991"/>
            </a:avLst>
          </a:prstGeom>
          <a:noFill/>
          <a:ln w="9525" cap="flat" cmpd="sng">
            <a:solidFill>
              <a:srgbClr val="FF9900"/>
            </a:solidFill>
            <a:prstDash val="solid"/>
            <a:round/>
            <a:headEnd type="none" w="med" len="med"/>
            <a:tailEnd type="none" w="med" len="med"/>
          </a:ln>
        </p:spPr>
      </p:cxnSp>
      <p:cxnSp>
        <p:nvCxnSpPr>
          <p:cNvPr id="404" name="Google Shape;404;p52"/>
          <p:cNvCxnSpPr>
            <a:stCxn id="399" idx="3"/>
            <a:endCxn id="393" idx="0"/>
          </p:cNvCxnSpPr>
          <p:nvPr/>
        </p:nvCxnSpPr>
        <p:spPr>
          <a:xfrm flipH="1">
            <a:off x="3195844" y="2479937"/>
            <a:ext cx="840900" cy="541200"/>
          </a:xfrm>
          <a:prstGeom prst="bentConnector4">
            <a:avLst>
              <a:gd name="adj1" fmla="val -14982"/>
              <a:gd name="adj2" fmla="val 64859"/>
            </a:avLst>
          </a:prstGeom>
          <a:noFill/>
          <a:ln w="9525" cap="flat" cmpd="sng">
            <a:solidFill>
              <a:srgbClr val="4285F4"/>
            </a:solidFill>
            <a:prstDash val="solid"/>
            <a:round/>
            <a:headEnd type="none" w="med" len="med"/>
            <a:tailEnd type="triangle" w="med" len="med"/>
          </a:ln>
        </p:spPr>
      </p:cxnSp>
      <p:cxnSp>
        <p:nvCxnSpPr>
          <p:cNvPr id="405" name="Google Shape;405;p52"/>
          <p:cNvCxnSpPr>
            <a:endCxn id="393" idx="0"/>
          </p:cNvCxnSpPr>
          <p:nvPr/>
        </p:nvCxnSpPr>
        <p:spPr>
          <a:xfrm>
            <a:off x="2721829" y="2731934"/>
            <a:ext cx="474000" cy="289200"/>
          </a:xfrm>
          <a:prstGeom prst="bentConnector2">
            <a:avLst/>
          </a:prstGeom>
          <a:noFill/>
          <a:ln w="9525" cap="flat" cmpd="sng">
            <a:solidFill>
              <a:srgbClr val="4285F4"/>
            </a:solidFill>
            <a:prstDash val="solid"/>
            <a:round/>
            <a:headEnd type="none" w="med" len="med"/>
            <a:tailEnd type="none" w="med" len="med"/>
          </a:ln>
        </p:spPr>
      </p:cxnSp>
      <p:cxnSp>
        <p:nvCxnSpPr>
          <p:cNvPr id="406" name="Google Shape;406;p52"/>
          <p:cNvCxnSpPr>
            <a:stCxn id="400" idx="3"/>
          </p:cNvCxnSpPr>
          <p:nvPr/>
        </p:nvCxnSpPr>
        <p:spPr>
          <a:xfrm>
            <a:off x="2515576" y="2499396"/>
            <a:ext cx="245700" cy="232500"/>
          </a:xfrm>
          <a:prstGeom prst="bentConnector3">
            <a:avLst>
              <a:gd name="adj1" fmla="val 50000"/>
            </a:avLst>
          </a:prstGeom>
          <a:noFill/>
          <a:ln w="9525" cap="flat" cmpd="sng">
            <a:solidFill>
              <a:srgbClr val="4285F4"/>
            </a:solidFill>
            <a:prstDash val="solid"/>
            <a:round/>
            <a:headEnd type="none" w="med" len="med"/>
            <a:tailEnd type="none" w="med" len="med"/>
          </a:ln>
        </p:spPr>
      </p:cxn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sp>
        <p:nvSpPr>
          <p:cNvPr id="411" name="Google Shape;411;p5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lt1"/>
                </a:solidFill>
              </a:rPr>
              <a:t>29</a:t>
            </a:fld>
            <a:endParaRPr>
              <a:solidFill>
                <a:schemeClr val="lt1"/>
              </a:solidFill>
            </a:endParaRPr>
          </a:p>
        </p:txBody>
      </p:sp>
      <p:sp>
        <p:nvSpPr>
          <p:cNvPr id="412" name="Google Shape;412;p53"/>
          <p:cNvSpPr txBox="1">
            <a:spLocks noGrp="1"/>
          </p:cNvSpPr>
          <p:nvPr>
            <p:ph type="title"/>
          </p:nvPr>
        </p:nvSpPr>
        <p:spPr>
          <a:xfrm>
            <a:off x="354475" y="44350"/>
            <a:ext cx="8520600" cy="572700"/>
          </a:xfrm>
          <a:prstGeom prst="rect">
            <a:avLst/>
          </a:prstGeom>
        </p:spPr>
        <p:txBody>
          <a:bodyPr spcFirstLastPara="1" wrap="square" lIns="91425" tIns="91425" rIns="91425" bIns="91425" anchor="t" anchorCtr="0">
            <a:normAutofit fontScale="90000"/>
          </a:bodyPr>
          <a:lstStyle/>
          <a:p>
            <a:pPr marL="0" marR="0" lvl="0" indent="0" algn="ctr" rtl="0">
              <a:lnSpc>
                <a:spcPct val="100000"/>
              </a:lnSpc>
              <a:spcBef>
                <a:spcPts val="0"/>
              </a:spcBef>
              <a:spcAft>
                <a:spcPts val="0"/>
              </a:spcAft>
              <a:buNone/>
            </a:pPr>
            <a:r>
              <a:rPr lang="en" b="1">
                <a:solidFill>
                  <a:srgbClr val="FFD700"/>
                </a:solidFill>
                <a:latin typeface="Roboto Serif"/>
                <a:ea typeface="Roboto Serif"/>
                <a:cs typeface="Roboto Serif"/>
                <a:sym typeface="Roboto Serif"/>
              </a:rPr>
              <a:t>Evaluation: </a:t>
            </a:r>
            <a:r>
              <a:rPr lang="en" b="1">
                <a:solidFill>
                  <a:schemeClr val="lt1"/>
                </a:solidFill>
                <a:latin typeface="Roboto Serif"/>
                <a:ea typeface="Roboto Serif"/>
                <a:cs typeface="Roboto Serif"/>
                <a:sym typeface="Roboto Serif"/>
              </a:rPr>
              <a:t>Computations Subsystem </a:t>
            </a:r>
            <a:endParaRPr b="1">
              <a:solidFill>
                <a:schemeClr val="lt1"/>
              </a:solidFill>
              <a:latin typeface="Roboto Serif"/>
              <a:ea typeface="Roboto Serif"/>
              <a:cs typeface="Roboto Serif"/>
              <a:sym typeface="Roboto Serif"/>
            </a:endParaRPr>
          </a:p>
          <a:p>
            <a:pPr marL="0" marR="0" lvl="0" indent="0" algn="ctr" rtl="0">
              <a:lnSpc>
                <a:spcPct val="100000"/>
              </a:lnSpc>
              <a:spcBef>
                <a:spcPts val="0"/>
              </a:spcBef>
              <a:spcAft>
                <a:spcPts val="0"/>
              </a:spcAft>
              <a:buNone/>
            </a:pPr>
            <a:r>
              <a:rPr lang="en" b="1">
                <a:solidFill>
                  <a:schemeClr val="lt1"/>
                </a:solidFill>
                <a:latin typeface="Roboto Serif"/>
                <a:ea typeface="Roboto Serif"/>
                <a:cs typeface="Roboto Serif"/>
                <a:sym typeface="Roboto Serif"/>
              </a:rPr>
              <a:t>Localization Unit</a:t>
            </a:r>
            <a:endParaRPr b="1">
              <a:solidFill>
                <a:schemeClr val="lt1"/>
              </a:solidFill>
              <a:latin typeface="Roboto Serif"/>
              <a:ea typeface="Roboto Serif"/>
              <a:cs typeface="Roboto Serif"/>
              <a:sym typeface="Roboto Serif"/>
            </a:endParaRPr>
          </a:p>
        </p:txBody>
      </p:sp>
      <p:sp>
        <p:nvSpPr>
          <p:cNvPr id="413" name="Google Shape;413;p53"/>
          <p:cNvSpPr txBox="1"/>
          <p:nvPr/>
        </p:nvSpPr>
        <p:spPr>
          <a:xfrm>
            <a:off x="744625" y="950725"/>
            <a:ext cx="7643700" cy="422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500" b="1">
                <a:solidFill>
                  <a:srgbClr val="FFD700"/>
                </a:solidFill>
                <a:latin typeface="Roboto Serif"/>
                <a:ea typeface="Roboto Serif"/>
                <a:cs typeface="Roboto Serif"/>
                <a:sym typeface="Roboto Serif"/>
              </a:rPr>
              <a:t>Modelling:</a:t>
            </a:r>
            <a:r>
              <a:rPr lang="en" sz="1500">
                <a:solidFill>
                  <a:schemeClr val="lt1"/>
                </a:solidFill>
                <a:latin typeface="Roboto Serif"/>
                <a:ea typeface="Roboto Serif"/>
                <a:cs typeface="Roboto Serif"/>
                <a:sym typeface="Roboto Serif"/>
              </a:rPr>
              <a:t> </a:t>
            </a:r>
            <a:endParaRPr sz="1500">
              <a:solidFill>
                <a:schemeClr val="lt1"/>
              </a:solidFill>
              <a:latin typeface="Roboto Serif"/>
              <a:ea typeface="Roboto Serif"/>
              <a:cs typeface="Roboto Serif"/>
              <a:sym typeface="Roboto Serif"/>
            </a:endParaRPr>
          </a:p>
          <a:p>
            <a:pPr marL="457200" lvl="0" indent="-323850" algn="l" rtl="0">
              <a:spcBef>
                <a:spcPts val="0"/>
              </a:spcBef>
              <a:spcAft>
                <a:spcPts val="0"/>
              </a:spcAft>
              <a:buClr>
                <a:schemeClr val="lt1"/>
              </a:buClr>
              <a:buSzPts val="1500"/>
              <a:buFont typeface="Roboto Serif"/>
              <a:buChar char="●"/>
            </a:pPr>
            <a:r>
              <a:rPr lang="en" sz="1500">
                <a:solidFill>
                  <a:schemeClr val="lt1"/>
                </a:solidFill>
                <a:latin typeface="Roboto Serif"/>
                <a:ea typeface="Roboto Serif"/>
                <a:cs typeface="Roboto Serif"/>
                <a:sym typeface="Roboto Serif"/>
              </a:rPr>
              <a:t>Configured and tuned EKF to fuse sensor inputs </a:t>
            </a:r>
            <a:endParaRPr sz="1500">
              <a:solidFill>
                <a:schemeClr val="lt1"/>
              </a:solidFill>
              <a:latin typeface="Roboto Serif"/>
              <a:ea typeface="Roboto Serif"/>
              <a:cs typeface="Roboto Serif"/>
              <a:sym typeface="Roboto Serif"/>
            </a:endParaRPr>
          </a:p>
          <a:p>
            <a:pPr marL="457200" lvl="0" indent="-323850" algn="l" rtl="0">
              <a:spcBef>
                <a:spcPts val="0"/>
              </a:spcBef>
              <a:spcAft>
                <a:spcPts val="0"/>
              </a:spcAft>
              <a:buClr>
                <a:schemeClr val="lt1"/>
              </a:buClr>
              <a:buSzPts val="1500"/>
              <a:buFont typeface="Roboto Serif"/>
              <a:buChar char="●"/>
            </a:pPr>
            <a:r>
              <a:rPr lang="en" sz="1500">
                <a:solidFill>
                  <a:schemeClr val="lt1"/>
                </a:solidFill>
                <a:latin typeface="Roboto Serif"/>
                <a:ea typeface="Roboto Serif"/>
                <a:cs typeface="Roboto Serif"/>
                <a:sym typeface="Roboto Serif"/>
              </a:rPr>
              <a:t>Set up frame transforms to ensure all sensor data aligns properly at base_link frame</a:t>
            </a:r>
            <a:endParaRPr sz="1500">
              <a:solidFill>
                <a:schemeClr val="lt1"/>
              </a:solidFill>
              <a:latin typeface="Roboto Serif"/>
              <a:ea typeface="Roboto Serif"/>
              <a:cs typeface="Roboto Serif"/>
              <a:sym typeface="Roboto Serif"/>
            </a:endParaRPr>
          </a:p>
          <a:p>
            <a:pPr marL="457200" lvl="0" indent="-323850" algn="l" rtl="0">
              <a:spcBef>
                <a:spcPts val="0"/>
              </a:spcBef>
              <a:spcAft>
                <a:spcPts val="0"/>
              </a:spcAft>
              <a:buClr>
                <a:schemeClr val="lt1"/>
              </a:buClr>
              <a:buSzPts val="1500"/>
              <a:buFont typeface="Roboto Serif"/>
              <a:buChar char="●"/>
            </a:pPr>
            <a:r>
              <a:rPr lang="en" sz="1500">
                <a:solidFill>
                  <a:schemeClr val="lt1"/>
                </a:solidFill>
                <a:latin typeface="Roboto Serif"/>
                <a:ea typeface="Roboto Serif"/>
                <a:cs typeface="Roboto Serif"/>
                <a:sym typeface="Roboto Serif"/>
              </a:rPr>
              <a:t>Performed yaw calibration to ensure consistent orientation data from IMU</a:t>
            </a:r>
            <a:endParaRPr sz="1500">
              <a:solidFill>
                <a:schemeClr val="lt1"/>
              </a:solidFill>
              <a:latin typeface="Roboto Serif"/>
              <a:ea typeface="Roboto Serif"/>
              <a:cs typeface="Roboto Serif"/>
              <a:sym typeface="Roboto Serif"/>
            </a:endParaRPr>
          </a:p>
          <a:p>
            <a:pPr marL="0" lvl="0" indent="0" algn="l" rtl="0">
              <a:spcBef>
                <a:spcPts val="0"/>
              </a:spcBef>
              <a:spcAft>
                <a:spcPts val="0"/>
              </a:spcAft>
              <a:buNone/>
            </a:pPr>
            <a:endParaRPr sz="1500">
              <a:solidFill>
                <a:schemeClr val="lt1"/>
              </a:solidFill>
              <a:latin typeface="Roboto Serif"/>
              <a:ea typeface="Roboto Serif"/>
              <a:cs typeface="Roboto Serif"/>
              <a:sym typeface="Roboto Serif"/>
            </a:endParaRPr>
          </a:p>
          <a:p>
            <a:pPr marL="0" lvl="0" indent="0" algn="l" rtl="0">
              <a:spcBef>
                <a:spcPts val="0"/>
              </a:spcBef>
              <a:spcAft>
                <a:spcPts val="0"/>
              </a:spcAft>
              <a:buNone/>
            </a:pPr>
            <a:r>
              <a:rPr lang="en" sz="1500" b="1">
                <a:solidFill>
                  <a:srgbClr val="FFD700"/>
                </a:solidFill>
                <a:latin typeface="Roboto Serif"/>
                <a:ea typeface="Roboto Serif"/>
                <a:cs typeface="Roboto Serif"/>
                <a:sym typeface="Roboto Serif"/>
              </a:rPr>
              <a:t>Analysis:</a:t>
            </a:r>
            <a:r>
              <a:rPr lang="en" sz="1500">
                <a:solidFill>
                  <a:schemeClr val="lt1"/>
                </a:solidFill>
                <a:latin typeface="Roboto Serif"/>
                <a:ea typeface="Roboto Serif"/>
                <a:cs typeface="Roboto Serif"/>
                <a:sym typeface="Roboto Serif"/>
              </a:rPr>
              <a:t> </a:t>
            </a:r>
            <a:endParaRPr sz="1500">
              <a:solidFill>
                <a:schemeClr val="lt1"/>
              </a:solidFill>
              <a:latin typeface="Roboto Serif"/>
              <a:ea typeface="Roboto Serif"/>
              <a:cs typeface="Roboto Serif"/>
              <a:sym typeface="Roboto Serif"/>
            </a:endParaRPr>
          </a:p>
          <a:p>
            <a:pPr marL="457200" lvl="0" indent="-323850" algn="l" rtl="0">
              <a:spcBef>
                <a:spcPts val="0"/>
              </a:spcBef>
              <a:spcAft>
                <a:spcPts val="0"/>
              </a:spcAft>
              <a:buClr>
                <a:schemeClr val="lt1"/>
              </a:buClr>
              <a:buSzPts val="1500"/>
              <a:buFont typeface="Roboto Serif"/>
              <a:buChar char="●"/>
            </a:pPr>
            <a:r>
              <a:rPr lang="en" sz="1500">
                <a:solidFill>
                  <a:schemeClr val="lt1"/>
                </a:solidFill>
                <a:latin typeface="Roboto Serif"/>
                <a:ea typeface="Roboto Serif"/>
                <a:cs typeface="Roboto Serif"/>
                <a:sym typeface="Roboto Serif"/>
              </a:rPr>
              <a:t>Analyzed pose stability and drift over time during testing</a:t>
            </a:r>
            <a:endParaRPr sz="1500">
              <a:solidFill>
                <a:schemeClr val="lt1"/>
              </a:solidFill>
              <a:latin typeface="Roboto Serif"/>
              <a:ea typeface="Roboto Serif"/>
              <a:cs typeface="Roboto Serif"/>
              <a:sym typeface="Roboto Serif"/>
            </a:endParaRPr>
          </a:p>
          <a:p>
            <a:pPr marL="457200" lvl="0" indent="-323850" algn="l" rtl="0">
              <a:spcBef>
                <a:spcPts val="0"/>
              </a:spcBef>
              <a:spcAft>
                <a:spcPts val="0"/>
              </a:spcAft>
              <a:buClr>
                <a:schemeClr val="lt1"/>
              </a:buClr>
              <a:buSzPts val="1500"/>
              <a:buFont typeface="Roboto Serif"/>
              <a:buChar char="●"/>
            </a:pPr>
            <a:r>
              <a:rPr lang="en" sz="1500">
                <a:solidFill>
                  <a:schemeClr val="lt1"/>
                </a:solidFill>
                <a:latin typeface="Roboto Serif"/>
                <a:ea typeface="Roboto Serif"/>
                <a:cs typeface="Roboto Serif"/>
                <a:sym typeface="Roboto Serif"/>
              </a:rPr>
              <a:t>Analyzed sensor noise and measurement delays, tuning EKF parameters to minimize odometry drift</a:t>
            </a:r>
            <a:endParaRPr sz="1500">
              <a:solidFill>
                <a:schemeClr val="lt1"/>
              </a:solidFill>
              <a:latin typeface="Roboto Serif"/>
              <a:ea typeface="Roboto Serif"/>
              <a:cs typeface="Roboto Serif"/>
              <a:sym typeface="Roboto Serif"/>
            </a:endParaRPr>
          </a:p>
          <a:p>
            <a:pPr marL="457200" lvl="0" indent="-323850" algn="l" rtl="0">
              <a:spcBef>
                <a:spcPts val="0"/>
              </a:spcBef>
              <a:spcAft>
                <a:spcPts val="0"/>
              </a:spcAft>
              <a:buClr>
                <a:schemeClr val="lt1"/>
              </a:buClr>
              <a:buSzPts val="1500"/>
              <a:buFont typeface="Roboto Serif"/>
              <a:buChar char="●"/>
            </a:pPr>
            <a:r>
              <a:rPr lang="en" sz="1500">
                <a:solidFill>
                  <a:schemeClr val="lt1"/>
                </a:solidFill>
                <a:latin typeface="Roboto Serif"/>
                <a:ea typeface="Roboto Serif"/>
                <a:cs typeface="Roboto Serif"/>
                <a:sym typeface="Roboto Serif"/>
              </a:rPr>
              <a:t>Assessed effect of total station resections and battery swaps on accuracy</a:t>
            </a:r>
            <a:endParaRPr sz="1500">
              <a:solidFill>
                <a:schemeClr val="lt1"/>
              </a:solidFill>
              <a:latin typeface="Roboto Serif"/>
              <a:ea typeface="Roboto Serif"/>
              <a:cs typeface="Roboto Serif"/>
              <a:sym typeface="Roboto Serif"/>
            </a:endParaRPr>
          </a:p>
          <a:p>
            <a:pPr marL="0" lvl="0" indent="0" algn="l" rtl="0">
              <a:spcBef>
                <a:spcPts val="0"/>
              </a:spcBef>
              <a:spcAft>
                <a:spcPts val="0"/>
              </a:spcAft>
              <a:buNone/>
            </a:pPr>
            <a:endParaRPr sz="1500">
              <a:solidFill>
                <a:schemeClr val="lt1"/>
              </a:solidFill>
              <a:latin typeface="Roboto Serif"/>
              <a:ea typeface="Roboto Serif"/>
              <a:cs typeface="Roboto Serif"/>
              <a:sym typeface="Roboto Serif"/>
            </a:endParaRPr>
          </a:p>
          <a:p>
            <a:pPr marL="0" lvl="0" indent="0" algn="l" rtl="0">
              <a:spcBef>
                <a:spcPts val="0"/>
              </a:spcBef>
              <a:spcAft>
                <a:spcPts val="0"/>
              </a:spcAft>
              <a:buNone/>
            </a:pPr>
            <a:r>
              <a:rPr lang="en" sz="1500" b="1">
                <a:solidFill>
                  <a:srgbClr val="FFD700"/>
                </a:solidFill>
                <a:latin typeface="Roboto Serif"/>
                <a:ea typeface="Roboto Serif"/>
                <a:cs typeface="Roboto Serif"/>
                <a:sym typeface="Roboto Serif"/>
              </a:rPr>
              <a:t>Testing: </a:t>
            </a:r>
            <a:endParaRPr sz="1500">
              <a:solidFill>
                <a:schemeClr val="lt1"/>
              </a:solidFill>
              <a:latin typeface="Roboto Serif"/>
              <a:ea typeface="Roboto Serif"/>
              <a:cs typeface="Roboto Serif"/>
              <a:sym typeface="Roboto Serif"/>
            </a:endParaRPr>
          </a:p>
          <a:p>
            <a:pPr marL="457200" lvl="0" indent="-323850" algn="l" rtl="0">
              <a:spcBef>
                <a:spcPts val="0"/>
              </a:spcBef>
              <a:spcAft>
                <a:spcPts val="0"/>
              </a:spcAft>
              <a:buClr>
                <a:schemeClr val="lt1"/>
              </a:buClr>
              <a:buSzPts val="1500"/>
              <a:buFont typeface="Roboto Serif"/>
              <a:buChar char="●"/>
            </a:pPr>
            <a:r>
              <a:rPr lang="en" sz="1500">
                <a:solidFill>
                  <a:schemeClr val="lt1"/>
                </a:solidFill>
                <a:latin typeface="Roboto Serif"/>
                <a:ea typeface="Roboto Serif"/>
                <a:cs typeface="Roboto Serif"/>
                <a:sym typeface="Roboto Serif"/>
              </a:rPr>
              <a:t>T09: Rover can localize itself accurately</a:t>
            </a:r>
            <a:endParaRPr sz="1500">
              <a:solidFill>
                <a:schemeClr val="lt1"/>
              </a:solidFill>
              <a:latin typeface="Roboto Serif"/>
              <a:ea typeface="Roboto Serif"/>
              <a:cs typeface="Roboto Serif"/>
              <a:sym typeface="Roboto Serif"/>
            </a:endParaRPr>
          </a:p>
          <a:p>
            <a:pPr marL="457200" lvl="0" indent="-323850" algn="l" rtl="0">
              <a:spcBef>
                <a:spcPts val="0"/>
              </a:spcBef>
              <a:spcAft>
                <a:spcPts val="0"/>
              </a:spcAft>
              <a:buClr>
                <a:schemeClr val="lt1"/>
              </a:buClr>
              <a:buSzPts val="1500"/>
              <a:buFont typeface="Roboto Serif"/>
              <a:buChar char="●"/>
            </a:pPr>
            <a:r>
              <a:rPr lang="en" sz="1500">
                <a:solidFill>
                  <a:schemeClr val="lt1"/>
                </a:solidFill>
                <a:latin typeface="Roboto Serif"/>
                <a:ea typeface="Roboto Serif"/>
                <a:cs typeface="Roboto Serif"/>
                <a:sym typeface="Roboto Serif"/>
              </a:rPr>
              <a:t>T15: Spring Validation Demo Test</a:t>
            </a:r>
            <a:endParaRPr sz="1500">
              <a:solidFill>
                <a:schemeClr val="lt1"/>
              </a:solidFill>
              <a:latin typeface="Roboto Serif"/>
              <a:ea typeface="Roboto Serif"/>
              <a:cs typeface="Roboto Serif"/>
              <a:sym typeface="Roboto Serif"/>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27"/>
          <p:cNvSpPr txBox="1">
            <a:spLocks noGrp="1"/>
          </p:cNvSpPr>
          <p:nvPr>
            <p:ph type="ctrTitle"/>
          </p:nvPr>
        </p:nvSpPr>
        <p:spPr>
          <a:xfrm>
            <a:off x="678900" y="265625"/>
            <a:ext cx="7481400" cy="641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SzPts val="990"/>
              <a:buNone/>
            </a:pPr>
            <a:r>
              <a:rPr lang="en" sz="2800" b="1">
                <a:solidFill>
                  <a:schemeClr val="lt2"/>
                </a:solidFill>
                <a:latin typeface="Roboto Serif"/>
                <a:ea typeface="Roboto Serif"/>
                <a:cs typeface="Roboto Serif"/>
                <a:sym typeface="Roboto Serif"/>
              </a:rPr>
              <a:t>Motivation:</a:t>
            </a:r>
            <a:r>
              <a:rPr lang="en" sz="2800">
                <a:solidFill>
                  <a:schemeClr val="lt2"/>
                </a:solidFill>
                <a:latin typeface="Roboto Serif"/>
                <a:ea typeface="Roboto Serif"/>
                <a:cs typeface="Roboto Serif"/>
                <a:sym typeface="Roboto Serif"/>
              </a:rPr>
              <a:t> </a:t>
            </a:r>
            <a:r>
              <a:rPr lang="en" sz="2800">
                <a:solidFill>
                  <a:srgbClr val="FFD700"/>
                </a:solidFill>
                <a:latin typeface="Roboto Serif"/>
                <a:ea typeface="Roboto Serif"/>
                <a:cs typeface="Roboto Serif"/>
                <a:sym typeface="Roboto Serif"/>
              </a:rPr>
              <a:t>The Lunar Polar Highway</a:t>
            </a:r>
            <a:endParaRPr sz="2800">
              <a:solidFill>
                <a:srgbClr val="FFD700"/>
              </a:solidFill>
              <a:latin typeface="Roboto Serif"/>
              <a:ea typeface="Roboto Serif"/>
              <a:cs typeface="Roboto Serif"/>
              <a:sym typeface="Roboto Serif"/>
            </a:endParaRPr>
          </a:p>
        </p:txBody>
      </p:sp>
      <p:grpSp>
        <p:nvGrpSpPr>
          <p:cNvPr id="131" name="Google Shape;131;p27"/>
          <p:cNvGrpSpPr/>
          <p:nvPr/>
        </p:nvGrpSpPr>
        <p:grpSpPr>
          <a:xfrm>
            <a:off x="2912298" y="1259372"/>
            <a:ext cx="3014595" cy="1962799"/>
            <a:chOff x="45752" y="2807475"/>
            <a:chExt cx="1881300" cy="1237500"/>
          </a:xfrm>
        </p:grpSpPr>
        <p:sp>
          <p:nvSpPr>
            <p:cNvPr id="132" name="Google Shape;132;p27"/>
            <p:cNvSpPr/>
            <p:nvPr/>
          </p:nvSpPr>
          <p:spPr>
            <a:xfrm>
              <a:off x="45752" y="2918549"/>
              <a:ext cx="1881300" cy="348000"/>
            </a:xfrm>
            <a:prstGeom prst="roundRect">
              <a:avLst>
                <a:gd name="adj" fmla="val 16667"/>
              </a:avLst>
            </a:prstGeom>
            <a:solidFill>
              <a:srgbClr val="633A7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ource Sans Pro"/>
                <a:ea typeface="Source Sans Pro"/>
                <a:cs typeface="Source Sans Pro"/>
                <a:sym typeface="Source Sans Pro"/>
              </a:endParaRPr>
            </a:p>
          </p:txBody>
        </p:sp>
        <p:pic>
          <p:nvPicPr>
            <p:cNvPr id="133" name="Google Shape;133;p27"/>
            <p:cNvPicPr preferRelativeResize="0"/>
            <p:nvPr/>
          </p:nvPicPr>
          <p:blipFill>
            <a:blip r:embed="rId3">
              <a:alphaModFix/>
            </a:blip>
            <a:stretch>
              <a:fillRect/>
            </a:stretch>
          </p:blipFill>
          <p:spPr>
            <a:xfrm>
              <a:off x="387892" y="2807475"/>
              <a:ext cx="1208961" cy="1237500"/>
            </a:xfrm>
            <a:prstGeom prst="rect">
              <a:avLst/>
            </a:prstGeom>
            <a:noFill/>
            <a:ln>
              <a:noFill/>
            </a:ln>
          </p:spPr>
        </p:pic>
        <p:sp>
          <p:nvSpPr>
            <p:cNvPr id="134" name="Google Shape;134;p27"/>
            <p:cNvSpPr/>
            <p:nvPr/>
          </p:nvSpPr>
          <p:spPr>
            <a:xfrm>
              <a:off x="83252" y="2981302"/>
              <a:ext cx="1807827" cy="198076"/>
            </a:xfrm>
            <a:prstGeom prst="rect">
              <a:avLst/>
            </a:prstGeom>
          </p:spPr>
          <p:txBody>
            <a:bodyPr>
              <a:prstTxWarp prst="textPlain">
                <a:avLst/>
              </a:prstTxWarp>
            </a:bodyPr>
            <a:lstStyle/>
            <a:p>
              <a:pPr lvl="0" algn="ctr"/>
              <a:r>
                <a:rPr b="1" i="0">
                  <a:ln>
                    <a:noFill/>
                  </a:ln>
                  <a:solidFill>
                    <a:srgbClr val="FFFFFF"/>
                  </a:solidFill>
                  <a:latin typeface="Arial Black"/>
                </a:rPr>
                <a:t>CIRCUMNAV</a:t>
              </a:r>
            </a:p>
          </p:txBody>
        </p:sp>
      </p:grpSp>
      <p:pic>
        <p:nvPicPr>
          <p:cNvPr id="135" name="Google Shape;135;p27"/>
          <p:cNvPicPr preferRelativeResize="0"/>
          <p:nvPr/>
        </p:nvPicPr>
        <p:blipFill rotWithShape="1">
          <a:blip r:embed="rId4">
            <a:alphaModFix/>
          </a:blip>
          <a:srcRect l="19712" t="25585" r="41559" b="24962"/>
          <a:stretch/>
        </p:blipFill>
        <p:spPr>
          <a:xfrm>
            <a:off x="406725" y="1259375"/>
            <a:ext cx="2028875" cy="1962800"/>
          </a:xfrm>
          <a:prstGeom prst="rect">
            <a:avLst/>
          </a:prstGeom>
          <a:noFill/>
          <a:ln>
            <a:noFill/>
          </a:ln>
        </p:spPr>
      </p:pic>
      <p:sp>
        <p:nvSpPr>
          <p:cNvPr id="136" name="Google Shape;136;p27"/>
          <p:cNvSpPr/>
          <p:nvPr/>
        </p:nvSpPr>
        <p:spPr>
          <a:xfrm>
            <a:off x="636980" y="1616086"/>
            <a:ext cx="1463120" cy="1441776"/>
          </a:xfrm>
          <a:custGeom>
            <a:avLst/>
            <a:gdLst/>
            <a:ahLst/>
            <a:cxnLst/>
            <a:rect l="l" t="t" r="r" b="b"/>
            <a:pathLst>
              <a:path w="148956" h="151090" extrusionOk="0">
                <a:moveTo>
                  <a:pt x="14284" y="32938"/>
                </a:moveTo>
                <a:cubicBezTo>
                  <a:pt x="12372" y="35576"/>
                  <a:pt x="4261" y="39400"/>
                  <a:pt x="2019" y="42829"/>
                </a:cubicBezTo>
                <a:cubicBezTo>
                  <a:pt x="-223" y="46258"/>
                  <a:pt x="-487" y="50347"/>
                  <a:pt x="832" y="53512"/>
                </a:cubicBezTo>
                <a:cubicBezTo>
                  <a:pt x="2151" y="56677"/>
                  <a:pt x="8613" y="59315"/>
                  <a:pt x="9932" y="61821"/>
                </a:cubicBezTo>
                <a:cubicBezTo>
                  <a:pt x="11251" y="64327"/>
                  <a:pt x="9668" y="65646"/>
                  <a:pt x="8745" y="68547"/>
                </a:cubicBezTo>
                <a:cubicBezTo>
                  <a:pt x="7822" y="71449"/>
                  <a:pt x="4063" y="75669"/>
                  <a:pt x="4393" y="79230"/>
                </a:cubicBezTo>
                <a:cubicBezTo>
                  <a:pt x="4723" y="82791"/>
                  <a:pt x="8481" y="86087"/>
                  <a:pt x="10723" y="89912"/>
                </a:cubicBezTo>
                <a:cubicBezTo>
                  <a:pt x="12965" y="93737"/>
                  <a:pt x="13757" y="98419"/>
                  <a:pt x="17845" y="102178"/>
                </a:cubicBezTo>
                <a:cubicBezTo>
                  <a:pt x="21934" y="105937"/>
                  <a:pt x="32880" y="108311"/>
                  <a:pt x="35254" y="112465"/>
                </a:cubicBezTo>
                <a:cubicBezTo>
                  <a:pt x="37628" y="116619"/>
                  <a:pt x="31430" y="123609"/>
                  <a:pt x="32089" y="127104"/>
                </a:cubicBezTo>
                <a:cubicBezTo>
                  <a:pt x="32748" y="130599"/>
                  <a:pt x="36111" y="132775"/>
                  <a:pt x="39210" y="133434"/>
                </a:cubicBezTo>
                <a:cubicBezTo>
                  <a:pt x="42309" y="134093"/>
                  <a:pt x="46200" y="130730"/>
                  <a:pt x="50684" y="131060"/>
                </a:cubicBezTo>
                <a:cubicBezTo>
                  <a:pt x="55168" y="131390"/>
                  <a:pt x="61367" y="132115"/>
                  <a:pt x="66115" y="135412"/>
                </a:cubicBezTo>
                <a:cubicBezTo>
                  <a:pt x="70863" y="138709"/>
                  <a:pt x="74621" y="149392"/>
                  <a:pt x="79171" y="150843"/>
                </a:cubicBezTo>
                <a:cubicBezTo>
                  <a:pt x="83721" y="152294"/>
                  <a:pt x="89393" y="146359"/>
                  <a:pt x="93415" y="144117"/>
                </a:cubicBezTo>
                <a:cubicBezTo>
                  <a:pt x="97438" y="141875"/>
                  <a:pt x="98558" y="139172"/>
                  <a:pt x="103306" y="137391"/>
                </a:cubicBezTo>
                <a:cubicBezTo>
                  <a:pt x="108054" y="135611"/>
                  <a:pt x="117484" y="136204"/>
                  <a:pt x="121902" y="133434"/>
                </a:cubicBezTo>
                <a:cubicBezTo>
                  <a:pt x="126320" y="130664"/>
                  <a:pt x="127507" y="124202"/>
                  <a:pt x="129815" y="120773"/>
                </a:cubicBezTo>
                <a:cubicBezTo>
                  <a:pt x="132123" y="117344"/>
                  <a:pt x="135025" y="116553"/>
                  <a:pt x="135750" y="112860"/>
                </a:cubicBezTo>
                <a:cubicBezTo>
                  <a:pt x="136475" y="109167"/>
                  <a:pt x="133112" y="103958"/>
                  <a:pt x="134167" y="98617"/>
                </a:cubicBezTo>
                <a:cubicBezTo>
                  <a:pt x="135222" y="93276"/>
                  <a:pt x="139640" y="85626"/>
                  <a:pt x="142080" y="80812"/>
                </a:cubicBezTo>
                <a:cubicBezTo>
                  <a:pt x="144520" y="75998"/>
                  <a:pt x="148214" y="74020"/>
                  <a:pt x="148807" y="69734"/>
                </a:cubicBezTo>
                <a:cubicBezTo>
                  <a:pt x="149401" y="65448"/>
                  <a:pt x="146894" y="60107"/>
                  <a:pt x="145641" y="55095"/>
                </a:cubicBezTo>
                <a:cubicBezTo>
                  <a:pt x="144388" y="50083"/>
                  <a:pt x="143663" y="43950"/>
                  <a:pt x="141289" y="39664"/>
                </a:cubicBezTo>
                <a:cubicBezTo>
                  <a:pt x="138915" y="35378"/>
                  <a:pt x="134827" y="32872"/>
                  <a:pt x="131398" y="29377"/>
                </a:cubicBezTo>
                <a:cubicBezTo>
                  <a:pt x="127969" y="25882"/>
                  <a:pt x="123880" y="20673"/>
                  <a:pt x="120715" y="18695"/>
                </a:cubicBezTo>
                <a:cubicBezTo>
                  <a:pt x="117550" y="16717"/>
                  <a:pt x="114516" y="18695"/>
                  <a:pt x="112406" y="17508"/>
                </a:cubicBezTo>
                <a:cubicBezTo>
                  <a:pt x="110296" y="16321"/>
                  <a:pt x="110230" y="13485"/>
                  <a:pt x="108054" y="11573"/>
                </a:cubicBezTo>
                <a:cubicBezTo>
                  <a:pt x="105878" y="9661"/>
                  <a:pt x="102120" y="7353"/>
                  <a:pt x="99350" y="6034"/>
                </a:cubicBezTo>
                <a:cubicBezTo>
                  <a:pt x="96581" y="4715"/>
                  <a:pt x="95526" y="4649"/>
                  <a:pt x="91437" y="3660"/>
                </a:cubicBezTo>
                <a:cubicBezTo>
                  <a:pt x="87349" y="2671"/>
                  <a:pt x="80029" y="297"/>
                  <a:pt x="74819" y="99"/>
                </a:cubicBezTo>
                <a:cubicBezTo>
                  <a:pt x="69610" y="-99"/>
                  <a:pt x="64928" y="1484"/>
                  <a:pt x="60180" y="2473"/>
                </a:cubicBezTo>
                <a:cubicBezTo>
                  <a:pt x="55432" y="3462"/>
                  <a:pt x="49629" y="5704"/>
                  <a:pt x="46332" y="6034"/>
                </a:cubicBezTo>
                <a:cubicBezTo>
                  <a:pt x="43035" y="6364"/>
                  <a:pt x="43167" y="5374"/>
                  <a:pt x="40397" y="4451"/>
                </a:cubicBezTo>
                <a:cubicBezTo>
                  <a:pt x="37628" y="3528"/>
                  <a:pt x="32946" y="297"/>
                  <a:pt x="29715" y="495"/>
                </a:cubicBezTo>
                <a:cubicBezTo>
                  <a:pt x="26484" y="693"/>
                  <a:pt x="22791" y="3396"/>
                  <a:pt x="21010" y="5638"/>
                </a:cubicBezTo>
                <a:cubicBezTo>
                  <a:pt x="19230" y="7880"/>
                  <a:pt x="19296" y="11903"/>
                  <a:pt x="19032" y="13947"/>
                </a:cubicBezTo>
                <a:cubicBezTo>
                  <a:pt x="18768" y="15991"/>
                  <a:pt x="20022" y="16452"/>
                  <a:pt x="19428" y="17903"/>
                </a:cubicBezTo>
                <a:cubicBezTo>
                  <a:pt x="18835" y="19354"/>
                  <a:pt x="16460" y="21134"/>
                  <a:pt x="15471" y="22651"/>
                </a:cubicBezTo>
                <a:cubicBezTo>
                  <a:pt x="14482" y="24168"/>
                  <a:pt x="13691" y="25289"/>
                  <a:pt x="13493" y="27003"/>
                </a:cubicBezTo>
                <a:cubicBezTo>
                  <a:pt x="13295" y="28718"/>
                  <a:pt x="16196" y="30300"/>
                  <a:pt x="14284" y="32938"/>
                </a:cubicBezTo>
                <a:close/>
              </a:path>
            </a:pathLst>
          </a:custGeom>
          <a:noFill/>
          <a:ln w="38100" cap="flat" cmpd="sng">
            <a:solidFill>
              <a:srgbClr val="FFFF00"/>
            </a:solidFill>
            <a:prstDash val="solid"/>
            <a:round/>
            <a:headEnd type="none" w="med" len="med"/>
            <a:tailEnd type="none" w="med" len="med"/>
          </a:ln>
        </p:spPr>
        <p:txBody>
          <a:bodyPr/>
          <a:lstStyle/>
          <a:p>
            <a:endParaRPr lang="en-US"/>
          </a:p>
        </p:txBody>
      </p:sp>
      <p:sp>
        <p:nvSpPr>
          <p:cNvPr id="137" name="Google Shape;137;p27"/>
          <p:cNvSpPr txBox="1"/>
          <p:nvPr/>
        </p:nvSpPr>
        <p:spPr>
          <a:xfrm>
            <a:off x="1113000" y="3265325"/>
            <a:ext cx="6918000" cy="800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000" b="1">
                <a:solidFill>
                  <a:schemeClr val="lt1"/>
                </a:solidFill>
                <a:latin typeface="Raleway"/>
                <a:ea typeface="Raleway"/>
                <a:cs typeface="Raleway"/>
                <a:sym typeface="Raleway"/>
              </a:rPr>
              <a:t>Is it possible for a solar-powered rover to repeatedly </a:t>
            </a:r>
            <a:r>
              <a:rPr lang="en" sz="2000" b="1">
                <a:solidFill>
                  <a:schemeClr val="lt1"/>
                </a:solidFill>
                <a:highlight>
                  <a:srgbClr val="FF0000"/>
                </a:highlight>
                <a:latin typeface="Raleway"/>
                <a:ea typeface="Raleway"/>
                <a:cs typeface="Raleway"/>
                <a:sym typeface="Raleway"/>
              </a:rPr>
              <a:t>drive around the Moon</a:t>
            </a:r>
            <a:r>
              <a:rPr lang="en" sz="2000" b="1">
                <a:solidFill>
                  <a:schemeClr val="lt1"/>
                </a:solidFill>
                <a:latin typeface="Raleway"/>
                <a:ea typeface="Raleway"/>
                <a:cs typeface="Raleway"/>
                <a:sym typeface="Raleway"/>
              </a:rPr>
              <a:t> and never encounter a sunset?</a:t>
            </a:r>
            <a:endParaRPr sz="2000" b="1">
              <a:solidFill>
                <a:schemeClr val="lt1"/>
              </a:solidFill>
              <a:latin typeface="Raleway"/>
              <a:ea typeface="Raleway"/>
              <a:cs typeface="Raleway"/>
              <a:sym typeface="Raleway"/>
            </a:endParaRPr>
          </a:p>
        </p:txBody>
      </p:sp>
      <p:pic>
        <p:nvPicPr>
          <p:cNvPr id="138" name="Google Shape;138;p27"/>
          <p:cNvPicPr preferRelativeResize="0"/>
          <p:nvPr/>
        </p:nvPicPr>
        <p:blipFill rotWithShape="1">
          <a:blip r:embed="rId5">
            <a:alphaModFix/>
          </a:blip>
          <a:srcRect l="13513" r="5033"/>
          <a:stretch/>
        </p:blipFill>
        <p:spPr>
          <a:xfrm>
            <a:off x="6337437" y="1259375"/>
            <a:ext cx="2596788" cy="1798500"/>
          </a:xfrm>
          <a:prstGeom prst="rect">
            <a:avLst/>
          </a:prstGeom>
          <a:noFill/>
          <a:ln>
            <a:noFill/>
          </a:ln>
        </p:spPr>
      </p:pic>
      <p:sp>
        <p:nvSpPr>
          <p:cNvPr id="139" name="Google Shape;139;p2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sp>
        <p:nvSpPr>
          <p:cNvPr id="418" name="Google Shape;418;p5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30</a:t>
            </a:fld>
            <a:endParaRPr/>
          </a:p>
        </p:txBody>
      </p:sp>
      <p:sp>
        <p:nvSpPr>
          <p:cNvPr id="419" name="Google Shape;419;p54"/>
          <p:cNvSpPr txBox="1">
            <a:spLocks noGrp="1"/>
          </p:cNvSpPr>
          <p:nvPr>
            <p:ph type="title"/>
          </p:nvPr>
        </p:nvSpPr>
        <p:spPr>
          <a:xfrm>
            <a:off x="354475" y="44350"/>
            <a:ext cx="8520600" cy="572700"/>
          </a:xfrm>
          <a:prstGeom prst="rect">
            <a:avLst/>
          </a:prstGeom>
        </p:spPr>
        <p:txBody>
          <a:bodyPr spcFirstLastPara="1" wrap="square" lIns="91425" tIns="91425" rIns="91425" bIns="91425" anchor="t" anchorCtr="0">
            <a:normAutofit fontScale="90000"/>
          </a:bodyPr>
          <a:lstStyle/>
          <a:p>
            <a:pPr marL="0" marR="0" lvl="0" indent="0" algn="ctr" rtl="0">
              <a:lnSpc>
                <a:spcPct val="100000"/>
              </a:lnSpc>
              <a:spcBef>
                <a:spcPts val="0"/>
              </a:spcBef>
              <a:spcAft>
                <a:spcPts val="0"/>
              </a:spcAft>
              <a:buNone/>
            </a:pPr>
            <a:r>
              <a:rPr lang="en" b="1">
                <a:solidFill>
                  <a:srgbClr val="FFD700"/>
                </a:solidFill>
                <a:latin typeface="Roboto Serif"/>
                <a:ea typeface="Roboto Serif"/>
                <a:cs typeface="Roboto Serif"/>
                <a:sym typeface="Roboto Serif"/>
              </a:rPr>
              <a:t>Evaluation: </a:t>
            </a:r>
            <a:r>
              <a:rPr lang="en" b="1">
                <a:solidFill>
                  <a:schemeClr val="lt1"/>
                </a:solidFill>
                <a:latin typeface="Roboto Serif"/>
                <a:ea typeface="Roboto Serif"/>
                <a:cs typeface="Roboto Serif"/>
                <a:sym typeface="Roboto Serif"/>
              </a:rPr>
              <a:t>Computations Subsystem </a:t>
            </a:r>
            <a:endParaRPr b="1">
              <a:solidFill>
                <a:schemeClr val="lt1"/>
              </a:solidFill>
              <a:latin typeface="Roboto Serif"/>
              <a:ea typeface="Roboto Serif"/>
              <a:cs typeface="Roboto Serif"/>
              <a:sym typeface="Roboto Serif"/>
            </a:endParaRPr>
          </a:p>
          <a:p>
            <a:pPr marL="0" marR="0" lvl="0" indent="0" algn="ctr" rtl="0">
              <a:lnSpc>
                <a:spcPct val="100000"/>
              </a:lnSpc>
              <a:spcBef>
                <a:spcPts val="0"/>
              </a:spcBef>
              <a:spcAft>
                <a:spcPts val="0"/>
              </a:spcAft>
              <a:buNone/>
            </a:pPr>
            <a:r>
              <a:rPr lang="en" b="1">
                <a:solidFill>
                  <a:schemeClr val="lt1"/>
                </a:solidFill>
                <a:latin typeface="Roboto Serif"/>
                <a:ea typeface="Roboto Serif"/>
                <a:cs typeface="Roboto Serif"/>
                <a:sym typeface="Roboto Serif"/>
              </a:rPr>
              <a:t>Localization Unit</a:t>
            </a:r>
            <a:endParaRPr b="1">
              <a:solidFill>
                <a:schemeClr val="lt1"/>
              </a:solidFill>
              <a:latin typeface="Roboto Serif"/>
              <a:ea typeface="Roboto Serif"/>
              <a:cs typeface="Roboto Serif"/>
              <a:sym typeface="Roboto Serif"/>
            </a:endParaRPr>
          </a:p>
        </p:txBody>
      </p:sp>
      <p:pic>
        <p:nvPicPr>
          <p:cNvPr id="420" name="Google Shape;420;p54" title="Screencast from 03-19-2025 09:40:38 PM.webm">
            <a:hlinkClick r:id="rId3"/>
          </p:cNvPr>
          <p:cNvPicPr preferRelativeResize="0"/>
          <p:nvPr/>
        </p:nvPicPr>
        <p:blipFill>
          <a:blip r:embed="rId4">
            <a:alphaModFix/>
          </a:blip>
          <a:stretch>
            <a:fillRect/>
          </a:stretch>
        </p:blipFill>
        <p:spPr>
          <a:xfrm>
            <a:off x="27600" y="1205695"/>
            <a:ext cx="4544400" cy="2556230"/>
          </a:xfrm>
          <a:prstGeom prst="rect">
            <a:avLst/>
          </a:prstGeom>
          <a:noFill/>
          <a:ln>
            <a:noFill/>
          </a:ln>
        </p:spPr>
      </p:pic>
      <p:pic>
        <p:nvPicPr>
          <p:cNvPr id="421" name="Google Shape;421;p54" title="yaw_calibration.webm">
            <a:hlinkClick r:id="rId5"/>
          </p:cNvPr>
          <p:cNvPicPr preferRelativeResize="0"/>
          <p:nvPr/>
        </p:nvPicPr>
        <p:blipFill>
          <a:blip r:embed="rId6">
            <a:alphaModFix/>
          </a:blip>
          <a:stretch>
            <a:fillRect/>
          </a:stretch>
        </p:blipFill>
        <p:spPr>
          <a:xfrm>
            <a:off x="4675800" y="1144800"/>
            <a:ext cx="4373330" cy="2733331"/>
          </a:xfrm>
          <a:prstGeom prst="rect">
            <a:avLst/>
          </a:prstGeom>
          <a:noFill/>
          <a:ln>
            <a:noFill/>
          </a:ln>
        </p:spPr>
      </p:pic>
      <p:sp>
        <p:nvSpPr>
          <p:cNvPr id="422" name="Google Shape;422;p54"/>
          <p:cNvSpPr txBox="1"/>
          <p:nvPr/>
        </p:nvSpPr>
        <p:spPr>
          <a:xfrm>
            <a:off x="867600" y="3811525"/>
            <a:ext cx="3970800" cy="27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rgbClr val="FFD700"/>
                </a:solidFill>
                <a:latin typeface="Roboto Serif"/>
                <a:ea typeface="Roboto Serif"/>
                <a:cs typeface="Roboto Serif"/>
                <a:sym typeface="Roboto Serif"/>
              </a:rPr>
              <a:t>Localization drift issue</a:t>
            </a:r>
            <a:endParaRPr sz="1600">
              <a:solidFill>
                <a:srgbClr val="FFD700"/>
              </a:solidFill>
              <a:latin typeface="Roboto Serif"/>
              <a:ea typeface="Roboto Serif"/>
              <a:cs typeface="Roboto Serif"/>
              <a:sym typeface="Roboto Serif"/>
            </a:endParaRPr>
          </a:p>
        </p:txBody>
      </p:sp>
      <p:sp>
        <p:nvSpPr>
          <p:cNvPr id="423" name="Google Shape;423;p54"/>
          <p:cNvSpPr txBox="1"/>
          <p:nvPr/>
        </p:nvSpPr>
        <p:spPr>
          <a:xfrm>
            <a:off x="5058600" y="3811525"/>
            <a:ext cx="3970800" cy="27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rgbClr val="FFD700"/>
                </a:solidFill>
                <a:latin typeface="Roboto Serif"/>
                <a:ea typeface="Roboto Serif"/>
                <a:cs typeface="Roboto Serif"/>
                <a:sym typeface="Roboto Serif"/>
              </a:rPr>
              <a:t>Drift corrected + Yaw calibrated</a:t>
            </a:r>
            <a:endParaRPr sz="1600">
              <a:solidFill>
                <a:srgbClr val="FFD700"/>
              </a:solidFill>
              <a:latin typeface="Roboto Serif"/>
              <a:ea typeface="Roboto Serif"/>
              <a:cs typeface="Roboto Serif"/>
              <a:sym typeface="Roboto Serif"/>
            </a:endParaRPr>
          </a:p>
        </p:txBody>
      </p:sp>
      <p:sp>
        <p:nvSpPr>
          <p:cNvPr id="424" name="Google Shape;424;p54"/>
          <p:cNvSpPr txBox="1"/>
          <p:nvPr/>
        </p:nvSpPr>
        <p:spPr>
          <a:xfrm>
            <a:off x="1348500" y="4340800"/>
            <a:ext cx="6447000" cy="270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rgbClr val="FF0000"/>
                </a:solidFill>
                <a:latin typeface="Roboto Serif"/>
                <a:ea typeface="Roboto Serif"/>
                <a:cs typeface="Roboto Serif"/>
                <a:sym typeface="Roboto Serif"/>
              </a:rPr>
              <a:t>New localization method using SkyCam to be implemented to remove total station dependency</a:t>
            </a:r>
            <a:r>
              <a:rPr lang="en" sz="1600">
                <a:solidFill>
                  <a:srgbClr val="FFD700"/>
                </a:solidFill>
                <a:latin typeface="Roboto Serif"/>
                <a:ea typeface="Roboto Serif"/>
                <a:cs typeface="Roboto Serif"/>
                <a:sym typeface="Roboto Serif"/>
              </a:rPr>
              <a:t> </a:t>
            </a:r>
            <a:r>
              <a:rPr lang="en" sz="1600">
                <a:solidFill>
                  <a:schemeClr val="lt1"/>
                </a:solidFill>
                <a:latin typeface="Roboto Serif"/>
                <a:ea typeface="Roboto Serif"/>
                <a:cs typeface="Roboto Serif"/>
                <a:sym typeface="Roboto Serif"/>
              </a:rPr>
              <a:t>– Fall Goal</a:t>
            </a:r>
            <a:endParaRPr sz="1600">
              <a:solidFill>
                <a:schemeClr val="lt1"/>
              </a:solidFill>
              <a:latin typeface="Roboto Serif"/>
              <a:ea typeface="Roboto Serif"/>
              <a:cs typeface="Roboto Serif"/>
              <a:sym typeface="Roboto Serif"/>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20"/>
                                        </p:tgtEl>
                                        <p:attrNameLst>
                                          <p:attrName>style.visibility</p:attrName>
                                        </p:attrNameLst>
                                      </p:cBhvr>
                                      <p:to>
                                        <p:strVal val="visible"/>
                                      </p:to>
                                    </p:set>
                                    <p:animEffect transition="in" filter="fade">
                                      <p:cBhvr>
                                        <p:cTn id="7" dur="1000"/>
                                        <p:tgtEl>
                                          <p:spTgt spid="420"/>
                                        </p:tgtEl>
                                      </p:cBhvr>
                                    </p:animEffect>
                                  </p:childTnLst>
                                </p:cTn>
                              </p:par>
                              <p:par>
                                <p:cTn id="8" presetID="10" presetClass="entr" presetSubtype="0" fill="hold" nodeType="withEffect">
                                  <p:stCondLst>
                                    <p:cond delay="0"/>
                                  </p:stCondLst>
                                  <p:childTnLst>
                                    <p:set>
                                      <p:cBhvr>
                                        <p:cTn id="9" dur="1" fill="hold">
                                          <p:stCondLst>
                                            <p:cond delay="0"/>
                                          </p:stCondLst>
                                        </p:cTn>
                                        <p:tgtEl>
                                          <p:spTgt spid="421"/>
                                        </p:tgtEl>
                                        <p:attrNameLst>
                                          <p:attrName>style.visibility</p:attrName>
                                        </p:attrNameLst>
                                      </p:cBhvr>
                                      <p:to>
                                        <p:strVal val="visible"/>
                                      </p:to>
                                    </p:set>
                                    <p:animEffect transition="in" filter="fade">
                                      <p:cBhvr>
                                        <p:cTn id="10" dur="1000"/>
                                        <p:tgtEl>
                                          <p:spTgt spid="4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sp>
        <p:nvSpPr>
          <p:cNvPr id="429" name="Google Shape;429;p55"/>
          <p:cNvSpPr txBox="1">
            <a:spLocks noGrp="1"/>
          </p:cNvSpPr>
          <p:nvPr>
            <p:ph type="title"/>
          </p:nvPr>
        </p:nvSpPr>
        <p:spPr>
          <a:xfrm>
            <a:off x="354475" y="44350"/>
            <a:ext cx="8520600" cy="572700"/>
          </a:xfrm>
          <a:prstGeom prst="rect">
            <a:avLst/>
          </a:prstGeom>
        </p:spPr>
        <p:txBody>
          <a:bodyPr spcFirstLastPara="1" wrap="square" lIns="91425" tIns="91425" rIns="91425" bIns="91425" anchor="t" anchorCtr="0">
            <a:normAutofit fontScale="90000"/>
          </a:bodyPr>
          <a:lstStyle/>
          <a:p>
            <a:pPr marL="0" marR="0" lvl="0" indent="0" algn="ctr" rtl="0">
              <a:lnSpc>
                <a:spcPct val="100000"/>
              </a:lnSpc>
              <a:spcBef>
                <a:spcPts val="0"/>
              </a:spcBef>
              <a:spcAft>
                <a:spcPts val="0"/>
              </a:spcAft>
              <a:buNone/>
            </a:pPr>
            <a:r>
              <a:rPr lang="en" b="1">
                <a:solidFill>
                  <a:srgbClr val="FFD700"/>
                </a:solidFill>
                <a:latin typeface="Roboto Serif"/>
                <a:ea typeface="Roboto Serif"/>
                <a:cs typeface="Roboto Serif"/>
                <a:sym typeface="Roboto Serif"/>
              </a:rPr>
              <a:t>Description: </a:t>
            </a:r>
            <a:r>
              <a:rPr lang="en" b="1">
                <a:solidFill>
                  <a:schemeClr val="lt1"/>
                </a:solidFill>
                <a:latin typeface="Roboto Serif"/>
                <a:ea typeface="Roboto Serif"/>
                <a:cs typeface="Roboto Serif"/>
                <a:sym typeface="Roboto Serif"/>
              </a:rPr>
              <a:t>Transport Planner Unit</a:t>
            </a:r>
            <a:endParaRPr b="1">
              <a:solidFill>
                <a:schemeClr val="lt1"/>
              </a:solidFill>
              <a:latin typeface="Roboto Serif"/>
              <a:ea typeface="Roboto Serif"/>
              <a:cs typeface="Roboto Serif"/>
              <a:sym typeface="Roboto Serif"/>
            </a:endParaRPr>
          </a:p>
          <a:p>
            <a:pPr marL="0" marR="0" lvl="0" indent="0" algn="ctr" rtl="0">
              <a:lnSpc>
                <a:spcPct val="100000"/>
              </a:lnSpc>
              <a:spcBef>
                <a:spcPts val="0"/>
              </a:spcBef>
              <a:spcAft>
                <a:spcPts val="0"/>
              </a:spcAft>
              <a:buNone/>
            </a:pPr>
            <a:endParaRPr b="1">
              <a:solidFill>
                <a:schemeClr val="lt1"/>
              </a:solidFill>
              <a:latin typeface="Roboto Serif"/>
              <a:ea typeface="Roboto Serif"/>
              <a:cs typeface="Roboto Serif"/>
              <a:sym typeface="Roboto Serif"/>
            </a:endParaRPr>
          </a:p>
        </p:txBody>
      </p:sp>
      <p:sp>
        <p:nvSpPr>
          <p:cNvPr id="430" name="Google Shape;430;p5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lt1"/>
                </a:solidFill>
              </a:rPr>
              <a:t>31</a:t>
            </a:fld>
            <a:endParaRPr>
              <a:solidFill>
                <a:schemeClr val="lt1"/>
              </a:solidFill>
            </a:endParaRPr>
          </a:p>
        </p:txBody>
      </p:sp>
      <p:sp>
        <p:nvSpPr>
          <p:cNvPr id="431" name="Google Shape;431;p55"/>
          <p:cNvSpPr txBox="1"/>
          <p:nvPr/>
        </p:nvSpPr>
        <p:spPr>
          <a:xfrm>
            <a:off x="4019000" y="600300"/>
            <a:ext cx="4614000" cy="4403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600" b="1">
                <a:solidFill>
                  <a:srgbClr val="FFD700"/>
                </a:solidFill>
                <a:latin typeface="Roboto Serif"/>
                <a:ea typeface="Roboto Serif"/>
                <a:cs typeface="Roboto Serif"/>
                <a:sym typeface="Roboto Serif"/>
              </a:rPr>
              <a:t>Description:</a:t>
            </a:r>
            <a:r>
              <a:rPr lang="en" sz="1600">
                <a:solidFill>
                  <a:schemeClr val="lt1"/>
                </a:solidFill>
                <a:latin typeface="Roboto Serif"/>
                <a:ea typeface="Roboto Serif"/>
                <a:cs typeface="Roboto Serif"/>
                <a:sym typeface="Roboto Serif"/>
              </a:rPr>
              <a:t> Subsystem that plans sand manipulation by using the tool and drive train.</a:t>
            </a:r>
            <a:endParaRPr sz="1600">
              <a:solidFill>
                <a:schemeClr val="lt1"/>
              </a:solidFill>
              <a:latin typeface="Roboto Serif"/>
              <a:ea typeface="Roboto Serif"/>
              <a:cs typeface="Roboto Serif"/>
              <a:sym typeface="Roboto Serif"/>
            </a:endParaRPr>
          </a:p>
          <a:p>
            <a:pPr marL="0" lvl="0" indent="0" algn="l" rtl="0">
              <a:lnSpc>
                <a:spcPct val="115000"/>
              </a:lnSpc>
              <a:spcBef>
                <a:spcPts val="0"/>
              </a:spcBef>
              <a:spcAft>
                <a:spcPts val="0"/>
              </a:spcAft>
              <a:buNone/>
            </a:pPr>
            <a:endParaRPr sz="500">
              <a:solidFill>
                <a:schemeClr val="lt1"/>
              </a:solidFill>
              <a:latin typeface="Roboto Serif"/>
              <a:ea typeface="Roboto Serif"/>
              <a:cs typeface="Roboto Serif"/>
              <a:sym typeface="Roboto Serif"/>
            </a:endParaRPr>
          </a:p>
          <a:p>
            <a:pPr marL="0" lvl="0" indent="0" algn="l" rtl="0">
              <a:lnSpc>
                <a:spcPct val="115000"/>
              </a:lnSpc>
              <a:spcBef>
                <a:spcPts val="0"/>
              </a:spcBef>
              <a:spcAft>
                <a:spcPts val="0"/>
              </a:spcAft>
              <a:buNone/>
            </a:pPr>
            <a:r>
              <a:rPr lang="en" sz="1600" b="1">
                <a:solidFill>
                  <a:srgbClr val="FFD700"/>
                </a:solidFill>
                <a:latin typeface="Roboto Serif"/>
                <a:ea typeface="Roboto Serif"/>
                <a:cs typeface="Roboto Serif"/>
                <a:sym typeface="Roboto Serif"/>
              </a:rPr>
              <a:t>Requirements</a:t>
            </a:r>
            <a:endParaRPr sz="1600">
              <a:solidFill>
                <a:schemeClr val="lt1"/>
              </a:solidFill>
              <a:latin typeface="Roboto Serif"/>
              <a:ea typeface="Roboto Serif"/>
              <a:cs typeface="Roboto Serif"/>
              <a:sym typeface="Roboto Serif"/>
            </a:endParaRPr>
          </a:p>
          <a:p>
            <a:pPr marL="457200" lvl="0" indent="-330200" algn="l" rtl="0">
              <a:lnSpc>
                <a:spcPct val="115000"/>
              </a:lnSpc>
              <a:spcBef>
                <a:spcPts val="0"/>
              </a:spcBef>
              <a:spcAft>
                <a:spcPts val="0"/>
              </a:spcAft>
              <a:buClr>
                <a:schemeClr val="lt1"/>
              </a:buClr>
              <a:buSzPts val="1600"/>
              <a:buFont typeface="Roboto Serif"/>
              <a:buChar char="●"/>
            </a:pPr>
            <a:r>
              <a:rPr lang="en" sz="1600">
                <a:solidFill>
                  <a:schemeClr val="lt1"/>
                </a:solidFill>
                <a:latin typeface="Roboto Serif"/>
                <a:ea typeface="Roboto Serif"/>
                <a:cs typeface="Roboto Serif"/>
                <a:sym typeface="Roboto Serif"/>
              </a:rPr>
              <a:t>Jetson Xavier AGX</a:t>
            </a:r>
            <a:endParaRPr sz="1600">
              <a:solidFill>
                <a:schemeClr val="lt1"/>
              </a:solidFill>
              <a:latin typeface="Roboto Serif"/>
              <a:ea typeface="Roboto Serif"/>
              <a:cs typeface="Roboto Serif"/>
              <a:sym typeface="Roboto Serif"/>
            </a:endParaRPr>
          </a:p>
          <a:p>
            <a:pPr marL="457200" lvl="0" indent="-330200" algn="l" rtl="0">
              <a:lnSpc>
                <a:spcPct val="115000"/>
              </a:lnSpc>
              <a:spcBef>
                <a:spcPts val="0"/>
              </a:spcBef>
              <a:spcAft>
                <a:spcPts val="0"/>
              </a:spcAft>
              <a:buClr>
                <a:schemeClr val="lt1"/>
              </a:buClr>
              <a:buSzPts val="1600"/>
              <a:buFont typeface="Roboto Serif"/>
              <a:buChar char="●"/>
            </a:pPr>
            <a:r>
              <a:rPr lang="en" sz="1600">
                <a:solidFill>
                  <a:schemeClr val="lt1"/>
                </a:solidFill>
                <a:latin typeface="Roboto Serif"/>
                <a:ea typeface="Roboto Serif"/>
                <a:cs typeface="Roboto Serif"/>
                <a:sym typeface="Roboto Serif"/>
              </a:rPr>
              <a:t>Dozer Assembly </a:t>
            </a:r>
            <a:endParaRPr sz="1600">
              <a:solidFill>
                <a:schemeClr val="lt1"/>
              </a:solidFill>
              <a:latin typeface="Roboto Serif"/>
              <a:ea typeface="Roboto Serif"/>
              <a:cs typeface="Roboto Serif"/>
              <a:sym typeface="Roboto Serif"/>
            </a:endParaRPr>
          </a:p>
          <a:p>
            <a:pPr marL="457200" lvl="0" indent="-330200" algn="l" rtl="0">
              <a:lnSpc>
                <a:spcPct val="115000"/>
              </a:lnSpc>
              <a:spcBef>
                <a:spcPts val="0"/>
              </a:spcBef>
              <a:spcAft>
                <a:spcPts val="0"/>
              </a:spcAft>
              <a:buClr>
                <a:schemeClr val="lt1"/>
              </a:buClr>
              <a:buSzPts val="1600"/>
              <a:buFont typeface="Roboto Serif"/>
              <a:buChar char="●"/>
            </a:pPr>
            <a:r>
              <a:rPr lang="en" sz="1600">
                <a:solidFill>
                  <a:schemeClr val="lt1"/>
                </a:solidFill>
                <a:latin typeface="Roboto Serif"/>
                <a:ea typeface="Roboto Serif"/>
                <a:cs typeface="Roboto Serif"/>
                <a:sym typeface="Roboto Serif"/>
              </a:rPr>
              <a:t>Drivetrain (with Wheel Assembly)</a:t>
            </a:r>
            <a:endParaRPr sz="1600">
              <a:solidFill>
                <a:schemeClr val="lt1"/>
              </a:solidFill>
              <a:latin typeface="Roboto Serif"/>
              <a:ea typeface="Roboto Serif"/>
              <a:cs typeface="Roboto Serif"/>
              <a:sym typeface="Roboto Serif"/>
            </a:endParaRPr>
          </a:p>
          <a:p>
            <a:pPr marL="457200" lvl="0" indent="-330200" algn="l" rtl="0">
              <a:lnSpc>
                <a:spcPct val="115000"/>
              </a:lnSpc>
              <a:spcBef>
                <a:spcPts val="0"/>
              </a:spcBef>
              <a:spcAft>
                <a:spcPts val="0"/>
              </a:spcAft>
              <a:buClr>
                <a:schemeClr val="lt1"/>
              </a:buClr>
              <a:buSzPts val="1600"/>
              <a:buFont typeface="Roboto Serif"/>
              <a:buChar char="●"/>
            </a:pPr>
            <a:r>
              <a:rPr lang="en" sz="1600">
                <a:solidFill>
                  <a:schemeClr val="lt1"/>
                </a:solidFill>
                <a:latin typeface="Roboto Serif"/>
                <a:ea typeface="Roboto Serif"/>
                <a:cs typeface="Roboto Serif"/>
                <a:sym typeface="Roboto Serif"/>
              </a:rPr>
              <a:t>Global Map</a:t>
            </a:r>
            <a:endParaRPr sz="1600">
              <a:solidFill>
                <a:schemeClr val="lt1"/>
              </a:solidFill>
              <a:latin typeface="Roboto Serif"/>
              <a:ea typeface="Roboto Serif"/>
              <a:cs typeface="Roboto Serif"/>
              <a:sym typeface="Roboto Serif"/>
            </a:endParaRPr>
          </a:p>
          <a:p>
            <a:pPr marL="0" lvl="0" indent="0" algn="l" rtl="0">
              <a:lnSpc>
                <a:spcPct val="115000"/>
              </a:lnSpc>
              <a:spcBef>
                <a:spcPts val="0"/>
              </a:spcBef>
              <a:spcAft>
                <a:spcPts val="0"/>
              </a:spcAft>
              <a:buNone/>
            </a:pPr>
            <a:endParaRPr sz="800">
              <a:solidFill>
                <a:schemeClr val="lt1"/>
              </a:solidFill>
              <a:latin typeface="Roboto Serif"/>
              <a:ea typeface="Roboto Serif"/>
              <a:cs typeface="Roboto Serif"/>
              <a:sym typeface="Roboto Serif"/>
            </a:endParaRPr>
          </a:p>
          <a:p>
            <a:pPr marL="0" lvl="0" indent="0" algn="l" rtl="0">
              <a:lnSpc>
                <a:spcPct val="115000"/>
              </a:lnSpc>
              <a:spcBef>
                <a:spcPts val="0"/>
              </a:spcBef>
              <a:spcAft>
                <a:spcPts val="0"/>
              </a:spcAft>
              <a:buNone/>
            </a:pPr>
            <a:r>
              <a:rPr lang="en" sz="1600" b="1">
                <a:solidFill>
                  <a:srgbClr val="FFD700"/>
                </a:solidFill>
                <a:latin typeface="Roboto Serif"/>
                <a:ea typeface="Roboto Serif"/>
                <a:cs typeface="Roboto Serif"/>
                <a:sym typeface="Roboto Serif"/>
              </a:rPr>
              <a:t>Expected Functionality</a:t>
            </a:r>
            <a:endParaRPr sz="1600" b="1">
              <a:solidFill>
                <a:srgbClr val="FFD700"/>
              </a:solidFill>
              <a:latin typeface="Roboto Serif"/>
              <a:ea typeface="Roboto Serif"/>
              <a:cs typeface="Roboto Serif"/>
              <a:sym typeface="Roboto Serif"/>
            </a:endParaRPr>
          </a:p>
          <a:p>
            <a:pPr marL="457200" lvl="0" indent="-330200" algn="l" rtl="0">
              <a:lnSpc>
                <a:spcPct val="115000"/>
              </a:lnSpc>
              <a:spcBef>
                <a:spcPts val="0"/>
              </a:spcBef>
              <a:spcAft>
                <a:spcPts val="0"/>
              </a:spcAft>
              <a:buClr>
                <a:schemeClr val="lt1"/>
              </a:buClr>
              <a:buSzPts val="1600"/>
              <a:buFont typeface="Roboto Serif"/>
              <a:buChar char="●"/>
            </a:pPr>
            <a:r>
              <a:rPr lang="en" sz="1600">
                <a:solidFill>
                  <a:schemeClr val="lt1"/>
                </a:solidFill>
                <a:latin typeface="Roboto Serif"/>
                <a:ea typeface="Roboto Serif"/>
                <a:cs typeface="Roboto Serif"/>
                <a:sym typeface="Roboto Serif"/>
              </a:rPr>
              <a:t>Plans a control input for the tool </a:t>
            </a:r>
            <a:endParaRPr sz="1600">
              <a:solidFill>
                <a:schemeClr val="lt1"/>
              </a:solidFill>
              <a:latin typeface="Roboto Serif"/>
              <a:ea typeface="Roboto Serif"/>
              <a:cs typeface="Roboto Serif"/>
              <a:sym typeface="Roboto Serif"/>
            </a:endParaRPr>
          </a:p>
          <a:p>
            <a:pPr marL="457200" lvl="0" indent="-330200" algn="l" rtl="0">
              <a:lnSpc>
                <a:spcPct val="115000"/>
              </a:lnSpc>
              <a:spcBef>
                <a:spcPts val="0"/>
              </a:spcBef>
              <a:spcAft>
                <a:spcPts val="0"/>
              </a:spcAft>
              <a:buClr>
                <a:schemeClr val="lt1"/>
              </a:buClr>
              <a:buSzPts val="1600"/>
              <a:buFont typeface="Roboto Serif"/>
              <a:buChar char="●"/>
            </a:pPr>
            <a:r>
              <a:rPr lang="en" sz="1600">
                <a:solidFill>
                  <a:schemeClr val="lt1"/>
                </a:solidFill>
                <a:latin typeface="Roboto Serif"/>
                <a:ea typeface="Roboto Serif"/>
                <a:cs typeface="Roboto Serif"/>
                <a:sym typeface="Roboto Serif"/>
              </a:rPr>
              <a:t>Plans a trajectory for the rover for manipulation </a:t>
            </a:r>
            <a:endParaRPr sz="1600">
              <a:solidFill>
                <a:schemeClr val="lt1"/>
              </a:solidFill>
              <a:latin typeface="Roboto Serif"/>
              <a:ea typeface="Roboto Serif"/>
              <a:cs typeface="Roboto Serif"/>
              <a:sym typeface="Roboto Serif"/>
            </a:endParaRPr>
          </a:p>
          <a:p>
            <a:pPr marL="457200" lvl="0" indent="-330200" algn="l" rtl="0">
              <a:lnSpc>
                <a:spcPct val="115000"/>
              </a:lnSpc>
              <a:spcBef>
                <a:spcPts val="0"/>
              </a:spcBef>
              <a:spcAft>
                <a:spcPts val="0"/>
              </a:spcAft>
              <a:buClr>
                <a:schemeClr val="lt1"/>
              </a:buClr>
              <a:buSzPts val="1600"/>
              <a:buFont typeface="Roboto Serif"/>
              <a:buChar char="●"/>
            </a:pPr>
            <a:r>
              <a:rPr lang="en" sz="1600">
                <a:solidFill>
                  <a:schemeClr val="lt1"/>
                </a:solidFill>
                <a:latin typeface="Roboto Serif"/>
                <a:ea typeface="Roboto Serif"/>
                <a:cs typeface="Roboto Serif"/>
                <a:sym typeface="Roboto Serif"/>
              </a:rPr>
              <a:t>Outputs waypoints and tool trajectories to the navigation planner</a:t>
            </a:r>
            <a:endParaRPr sz="1600">
              <a:solidFill>
                <a:schemeClr val="lt1"/>
              </a:solidFill>
              <a:latin typeface="Roboto Serif"/>
              <a:ea typeface="Roboto Serif"/>
              <a:cs typeface="Roboto Serif"/>
              <a:sym typeface="Roboto Serif"/>
            </a:endParaRPr>
          </a:p>
        </p:txBody>
      </p:sp>
      <p:pic>
        <p:nvPicPr>
          <p:cNvPr id="432" name="Google Shape;432;p55"/>
          <p:cNvPicPr preferRelativeResize="0"/>
          <p:nvPr/>
        </p:nvPicPr>
        <p:blipFill>
          <a:blip r:embed="rId3">
            <a:alphaModFix/>
          </a:blip>
          <a:stretch>
            <a:fillRect/>
          </a:stretch>
        </p:blipFill>
        <p:spPr>
          <a:xfrm>
            <a:off x="206374" y="617050"/>
            <a:ext cx="3699676" cy="2077900"/>
          </a:xfrm>
          <a:prstGeom prst="rect">
            <a:avLst/>
          </a:prstGeom>
          <a:noFill/>
          <a:ln>
            <a:noFill/>
          </a:ln>
        </p:spPr>
      </p:pic>
      <p:pic>
        <p:nvPicPr>
          <p:cNvPr id="433" name="Google Shape;433;p55"/>
          <p:cNvPicPr preferRelativeResize="0"/>
          <p:nvPr/>
        </p:nvPicPr>
        <p:blipFill rotWithShape="1">
          <a:blip r:embed="rId4">
            <a:alphaModFix/>
          </a:blip>
          <a:srcRect t="10274" b="6329"/>
          <a:stretch/>
        </p:blipFill>
        <p:spPr>
          <a:xfrm>
            <a:off x="572250" y="2780525"/>
            <a:ext cx="2663127" cy="22228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37"/>
        <p:cNvGrpSpPr/>
        <p:nvPr/>
      </p:nvGrpSpPr>
      <p:grpSpPr>
        <a:xfrm>
          <a:off x="0" y="0"/>
          <a:ext cx="0" cy="0"/>
          <a:chOff x="0" y="0"/>
          <a:chExt cx="0" cy="0"/>
        </a:xfrm>
      </p:grpSpPr>
      <p:sp>
        <p:nvSpPr>
          <p:cNvPr id="438" name="Google Shape;438;p56"/>
          <p:cNvSpPr txBox="1">
            <a:spLocks noGrp="1"/>
          </p:cNvSpPr>
          <p:nvPr>
            <p:ph type="title"/>
          </p:nvPr>
        </p:nvSpPr>
        <p:spPr>
          <a:xfrm>
            <a:off x="354475" y="44350"/>
            <a:ext cx="8520600" cy="572700"/>
          </a:xfrm>
          <a:prstGeom prst="rect">
            <a:avLst/>
          </a:prstGeom>
        </p:spPr>
        <p:txBody>
          <a:bodyPr spcFirstLastPara="1" wrap="square" lIns="91425" tIns="91425" rIns="91425" bIns="91425" anchor="t" anchorCtr="0">
            <a:normAutofit fontScale="90000"/>
          </a:bodyPr>
          <a:lstStyle/>
          <a:p>
            <a:pPr marL="0" marR="0" lvl="0" indent="0" algn="ctr" rtl="0">
              <a:lnSpc>
                <a:spcPct val="100000"/>
              </a:lnSpc>
              <a:spcBef>
                <a:spcPts val="0"/>
              </a:spcBef>
              <a:spcAft>
                <a:spcPts val="0"/>
              </a:spcAft>
              <a:buNone/>
            </a:pPr>
            <a:r>
              <a:rPr lang="en" b="1">
                <a:solidFill>
                  <a:srgbClr val="FFD700"/>
                </a:solidFill>
                <a:latin typeface="Roboto Serif"/>
                <a:ea typeface="Roboto Serif"/>
                <a:cs typeface="Roboto Serif"/>
                <a:sym typeface="Roboto Serif"/>
              </a:rPr>
              <a:t>Status: </a:t>
            </a:r>
            <a:r>
              <a:rPr lang="en" b="1">
                <a:solidFill>
                  <a:schemeClr val="lt1"/>
                </a:solidFill>
                <a:latin typeface="Roboto Serif"/>
                <a:ea typeface="Roboto Serif"/>
                <a:cs typeface="Roboto Serif"/>
                <a:sym typeface="Roboto Serif"/>
              </a:rPr>
              <a:t>Transport Planner Unit </a:t>
            </a:r>
            <a:endParaRPr b="1">
              <a:solidFill>
                <a:schemeClr val="lt1"/>
              </a:solidFill>
              <a:latin typeface="Roboto Serif"/>
              <a:ea typeface="Roboto Serif"/>
              <a:cs typeface="Roboto Serif"/>
              <a:sym typeface="Roboto Serif"/>
            </a:endParaRPr>
          </a:p>
          <a:p>
            <a:pPr marL="0" lvl="0" indent="0" algn="ctr" rtl="0">
              <a:spcBef>
                <a:spcPts val="0"/>
              </a:spcBef>
              <a:spcAft>
                <a:spcPts val="0"/>
              </a:spcAft>
              <a:buClr>
                <a:schemeClr val="dk1"/>
              </a:buClr>
              <a:buSzPct val="39285"/>
              <a:buFont typeface="Arial"/>
              <a:buNone/>
            </a:pPr>
            <a:endParaRPr b="1">
              <a:solidFill>
                <a:schemeClr val="lt1"/>
              </a:solidFill>
              <a:latin typeface="Roboto Serif"/>
              <a:ea typeface="Roboto Serif"/>
              <a:cs typeface="Roboto Serif"/>
              <a:sym typeface="Roboto Serif"/>
            </a:endParaRPr>
          </a:p>
        </p:txBody>
      </p:sp>
      <p:sp>
        <p:nvSpPr>
          <p:cNvPr id="439" name="Google Shape;439;p5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lt1"/>
                </a:solidFill>
              </a:rPr>
              <a:t>32</a:t>
            </a:fld>
            <a:endParaRPr>
              <a:solidFill>
                <a:schemeClr val="lt1"/>
              </a:solidFill>
            </a:endParaRPr>
          </a:p>
        </p:txBody>
      </p:sp>
      <p:sp>
        <p:nvSpPr>
          <p:cNvPr id="440" name="Google Shape;440;p56"/>
          <p:cNvSpPr txBox="1"/>
          <p:nvPr/>
        </p:nvSpPr>
        <p:spPr>
          <a:xfrm>
            <a:off x="4012075" y="540850"/>
            <a:ext cx="4701900" cy="4363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600" b="1">
                <a:solidFill>
                  <a:srgbClr val="FFD700"/>
                </a:solidFill>
                <a:latin typeface="Roboto Serif"/>
                <a:ea typeface="Roboto Serif"/>
                <a:cs typeface="Roboto Serif"/>
                <a:sym typeface="Roboto Serif"/>
              </a:rPr>
              <a:t>Implementation:</a:t>
            </a:r>
            <a:endParaRPr sz="1600">
              <a:solidFill>
                <a:schemeClr val="lt1"/>
              </a:solidFill>
              <a:latin typeface="Roboto Serif"/>
              <a:ea typeface="Roboto Serif"/>
              <a:cs typeface="Roboto Serif"/>
              <a:sym typeface="Roboto Serif"/>
            </a:endParaRPr>
          </a:p>
          <a:p>
            <a:pPr marL="457200" lvl="0" indent="-330200" algn="just" rtl="0">
              <a:lnSpc>
                <a:spcPct val="115000"/>
              </a:lnSpc>
              <a:spcBef>
                <a:spcPts val="0"/>
              </a:spcBef>
              <a:spcAft>
                <a:spcPts val="0"/>
              </a:spcAft>
              <a:buClr>
                <a:schemeClr val="lt1"/>
              </a:buClr>
              <a:buSzPts val="1600"/>
              <a:buFont typeface="Roboto Serif"/>
              <a:buChar char="●"/>
            </a:pPr>
            <a:r>
              <a:rPr lang="en" sz="1600">
                <a:solidFill>
                  <a:schemeClr val="lt1"/>
                </a:solidFill>
                <a:latin typeface="Roboto Serif"/>
                <a:ea typeface="Roboto Serif"/>
                <a:cs typeface="Roboto Serif"/>
                <a:sym typeface="Roboto Serif"/>
              </a:rPr>
              <a:t>Global Map is used to identify source and sink nodes. </a:t>
            </a:r>
            <a:endParaRPr sz="1600">
              <a:solidFill>
                <a:schemeClr val="lt1"/>
              </a:solidFill>
              <a:latin typeface="Roboto Serif"/>
              <a:ea typeface="Roboto Serif"/>
              <a:cs typeface="Roboto Serif"/>
              <a:sym typeface="Roboto Serif"/>
            </a:endParaRPr>
          </a:p>
          <a:p>
            <a:pPr marL="457200" lvl="0" indent="-330200" algn="just" rtl="0">
              <a:lnSpc>
                <a:spcPct val="115000"/>
              </a:lnSpc>
              <a:spcBef>
                <a:spcPts val="0"/>
              </a:spcBef>
              <a:spcAft>
                <a:spcPts val="0"/>
              </a:spcAft>
              <a:buClr>
                <a:schemeClr val="lt1"/>
              </a:buClr>
              <a:buSzPts val="1600"/>
              <a:buFont typeface="Roboto Serif"/>
              <a:buChar char="●"/>
            </a:pPr>
            <a:r>
              <a:rPr lang="en" sz="1600">
                <a:solidFill>
                  <a:schemeClr val="lt1"/>
                </a:solidFill>
                <a:latin typeface="Roboto Serif"/>
                <a:ea typeface="Roboto Serif"/>
                <a:cs typeface="Roboto Serif"/>
                <a:sym typeface="Roboto Serif"/>
              </a:rPr>
              <a:t>Transport Assignments are generated between sources and sinks, based on minimizing a cost function</a:t>
            </a:r>
            <a:endParaRPr sz="1600">
              <a:solidFill>
                <a:schemeClr val="lt1"/>
              </a:solidFill>
              <a:latin typeface="Roboto Serif"/>
              <a:ea typeface="Roboto Serif"/>
              <a:cs typeface="Roboto Serif"/>
              <a:sym typeface="Roboto Serif"/>
            </a:endParaRPr>
          </a:p>
          <a:p>
            <a:pPr marL="457200" lvl="0" indent="-330200" algn="just" rtl="0">
              <a:lnSpc>
                <a:spcPct val="115000"/>
              </a:lnSpc>
              <a:spcBef>
                <a:spcPts val="0"/>
              </a:spcBef>
              <a:spcAft>
                <a:spcPts val="0"/>
              </a:spcAft>
              <a:buClr>
                <a:schemeClr val="lt1"/>
              </a:buClr>
              <a:buSzPts val="1600"/>
              <a:buFont typeface="Roboto Serif"/>
              <a:buChar char="●"/>
            </a:pPr>
            <a:r>
              <a:rPr lang="en" sz="1600">
                <a:solidFill>
                  <a:schemeClr val="lt1"/>
                </a:solidFill>
                <a:latin typeface="Roboto Serif"/>
                <a:ea typeface="Roboto Serif"/>
                <a:cs typeface="Roboto Serif"/>
                <a:sym typeface="Roboto Serif"/>
              </a:rPr>
              <a:t>ROADSTER Waypoints are obtained from the filtered assignments to generate paths and tool trajectories.</a:t>
            </a:r>
            <a:endParaRPr sz="1600">
              <a:solidFill>
                <a:schemeClr val="lt1"/>
              </a:solidFill>
              <a:latin typeface="Roboto Serif"/>
              <a:ea typeface="Roboto Serif"/>
              <a:cs typeface="Roboto Serif"/>
              <a:sym typeface="Roboto Serif"/>
            </a:endParaRPr>
          </a:p>
          <a:p>
            <a:pPr marL="457200" lvl="0" indent="-330200" algn="just" rtl="0">
              <a:lnSpc>
                <a:spcPct val="115000"/>
              </a:lnSpc>
              <a:spcBef>
                <a:spcPts val="0"/>
              </a:spcBef>
              <a:spcAft>
                <a:spcPts val="0"/>
              </a:spcAft>
              <a:buClr>
                <a:schemeClr val="lt1"/>
              </a:buClr>
              <a:buSzPts val="1600"/>
              <a:buFont typeface="Roboto Serif"/>
              <a:buChar char="●"/>
            </a:pPr>
            <a:r>
              <a:rPr lang="en" sz="1600">
                <a:solidFill>
                  <a:schemeClr val="lt1"/>
                </a:solidFill>
                <a:latin typeface="Roboto Serif"/>
                <a:ea typeface="Roboto Serif"/>
                <a:cs typeface="Roboto Serif"/>
                <a:sym typeface="Roboto Serif"/>
              </a:rPr>
              <a:t>Methodology needs to be adapted for multiple craters</a:t>
            </a:r>
            <a:endParaRPr sz="1600">
              <a:solidFill>
                <a:schemeClr val="lt1"/>
              </a:solidFill>
              <a:latin typeface="Roboto Serif"/>
              <a:ea typeface="Roboto Serif"/>
              <a:cs typeface="Roboto Serif"/>
              <a:sym typeface="Roboto Serif"/>
            </a:endParaRPr>
          </a:p>
          <a:p>
            <a:pPr marL="0" lvl="0" indent="0" algn="l" rtl="0">
              <a:lnSpc>
                <a:spcPct val="115000"/>
              </a:lnSpc>
              <a:spcBef>
                <a:spcPts val="0"/>
              </a:spcBef>
              <a:spcAft>
                <a:spcPts val="0"/>
              </a:spcAft>
              <a:buNone/>
            </a:pPr>
            <a:r>
              <a:rPr lang="en" sz="1600" b="1">
                <a:solidFill>
                  <a:srgbClr val="FFD700"/>
                </a:solidFill>
                <a:latin typeface="Roboto Serif"/>
                <a:ea typeface="Roboto Serif"/>
                <a:cs typeface="Roboto Serif"/>
                <a:sym typeface="Roboto Serif"/>
              </a:rPr>
              <a:t>Challenges:</a:t>
            </a:r>
            <a:endParaRPr sz="1600">
              <a:solidFill>
                <a:schemeClr val="lt1"/>
              </a:solidFill>
              <a:latin typeface="Roboto Serif"/>
              <a:ea typeface="Roboto Serif"/>
              <a:cs typeface="Roboto Serif"/>
              <a:sym typeface="Roboto Serif"/>
            </a:endParaRPr>
          </a:p>
          <a:p>
            <a:pPr marL="457200" lvl="0" indent="-330200" algn="l" rtl="0">
              <a:lnSpc>
                <a:spcPct val="115000"/>
              </a:lnSpc>
              <a:spcBef>
                <a:spcPts val="0"/>
              </a:spcBef>
              <a:spcAft>
                <a:spcPts val="0"/>
              </a:spcAft>
              <a:buClr>
                <a:schemeClr val="lt1"/>
              </a:buClr>
              <a:buSzPts val="1600"/>
              <a:buFont typeface="Roboto Serif"/>
              <a:buChar char="●"/>
            </a:pPr>
            <a:r>
              <a:rPr lang="en" sz="1600">
                <a:solidFill>
                  <a:schemeClr val="lt1"/>
                </a:solidFill>
                <a:latin typeface="Roboto Serif"/>
                <a:ea typeface="Roboto Serif"/>
                <a:cs typeface="Roboto Serif"/>
                <a:sym typeface="Roboto Serif"/>
              </a:rPr>
              <a:t>Processing a dense point cloud </a:t>
            </a:r>
            <a:endParaRPr sz="1600">
              <a:solidFill>
                <a:schemeClr val="lt1"/>
              </a:solidFill>
              <a:latin typeface="Roboto Serif"/>
              <a:ea typeface="Roboto Serif"/>
              <a:cs typeface="Roboto Serif"/>
              <a:sym typeface="Roboto Serif"/>
            </a:endParaRPr>
          </a:p>
          <a:p>
            <a:pPr marL="457200" lvl="0" indent="-330200" algn="l" rtl="0">
              <a:lnSpc>
                <a:spcPct val="115000"/>
              </a:lnSpc>
              <a:spcBef>
                <a:spcPts val="0"/>
              </a:spcBef>
              <a:spcAft>
                <a:spcPts val="0"/>
              </a:spcAft>
              <a:buClr>
                <a:schemeClr val="lt1"/>
              </a:buClr>
              <a:buSzPts val="1600"/>
              <a:buFont typeface="Roboto Serif"/>
              <a:buChar char="●"/>
            </a:pPr>
            <a:r>
              <a:rPr lang="en" sz="1600">
                <a:solidFill>
                  <a:schemeClr val="lt1"/>
                </a:solidFill>
                <a:latin typeface="Roboto Serif"/>
                <a:ea typeface="Roboto Serif"/>
                <a:cs typeface="Roboto Serif"/>
                <a:sym typeface="Roboto Serif"/>
              </a:rPr>
              <a:t>Modelling tool size within the subsystem for optimal plans</a:t>
            </a:r>
            <a:endParaRPr sz="1600">
              <a:solidFill>
                <a:schemeClr val="lt1"/>
              </a:solidFill>
              <a:latin typeface="Roboto Serif"/>
              <a:ea typeface="Roboto Serif"/>
              <a:cs typeface="Roboto Serif"/>
              <a:sym typeface="Roboto Serif"/>
            </a:endParaRPr>
          </a:p>
          <a:p>
            <a:pPr marL="0" lvl="0" indent="0" algn="l" rtl="0">
              <a:lnSpc>
                <a:spcPct val="115000"/>
              </a:lnSpc>
              <a:spcBef>
                <a:spcPts val="0"/>
              </a:spcBef>
              <a:spcAft>
                <a:spcPts val="0"/>
              </a:spcAft>
              <a:buNone/>
            </a:pPr>
            <a:r>
              <a:rPr lang="en" sz="1600" b="1">
                <a:solidFill>
                  <a:srgbClr val="FFD700"/>
                </a:solidFill>
                <a:latin typeface="Roboto Serif"/>
                <a:ea typeface="Roboto Serif"/>
                <a:cs typeface="Roboto Serif"/>
                <a:sym typeface="Roboto Serif"/>
              </a:rPr>
              <a:t>Status:</a:t>
            </a:r>
            <a:r>
              <a:rPr lang="en" sz="1600">
                <a:solidFill>
                  <a:schemeClr val="lt1"/>
                </a:solidFill>
                <a:latin typeface="Roboto Serif"/>
                <a:ea typeface="Roboto Serif"/>
                <a:cs typeface="Roboto Serif"/>
                <a:sym typeface="Roboto Serif"/>
              </a:rPr>
              <a:t> 60% complete</a:t>
            </a:r>
            <a:endParaRPr sz="1600">
              <a:solidFill>
                <a:schemeClr val="lt1"/>
              </a:solidFill>
              <a:latin typeface="Roboto Serif"/>
              <a:ea typeface="Roboto Serif"/>
              <a:cs typeface="Roboto Serif"/>
              <a:sym typeface="Roboto Serif"/>
            </a:endParaRPr>
          </a:p>
        </p:txBody>
      </p:sp>
      <p:grpSp>
        <p:nvGrpSpPr>
          <p:cNvPr id="441" name="Google Shape;441;p56"/>
          <p:cNvGrpSpPr/>
          <p:nvPr/>
        </p:nvGrpSpPr>
        <p:grpSpPr>
          <a:xfrm>
            <a:off x="135144" y="1025400"/>
            <a:ext cx="3834152" cy="3196547"/>
            <a:chOff x="1247250" y="400649"/>
            <a:chExt cx="4499650" cy="4006200"/>
          </a:xfrm>
        </p:grpSpPr>
        <p:pic>
          <p:nvPicPr>
            <p:cNvPr id="442" name="Google Shape;442;p56"/>
            <p:cNvPicPr preferRelativeResize="0"/>
            <p:nvPr/>
          </p:nvPicPr>
          <p:blipFill>
            <a:blip r:embed="rId3">
              <a:alphaModFix/>
            </a:blip>
            <a:stretch>
              <a:fillRect/>
            </a:stretch>
          </p:blipFill>
          <p:spPr>
            <a:xfrm>
              <a:off x="1247251" y="400649"/>
              <a:ext cx="4499649" cy="4006200"/>
            </a:xfrm>
            <a:prstGeom prst="rect">
              <a:avLst/>
            </a:prstGeom>
            <a:noFill/>
            <a:ln w="28575" cap="flat" cmpd="sng">
              <a:solidFill>
                <a:srgbClr val="000000"/>
              </a:solidFill>
              <a:prstDash val="solid"/>
              <a:round/>
              <a:headEnd type="none" w="sm" len="sm"/>
              <a:tailEnd type="none" w="sm" len="sm"/>
            </a:ln>
          </p:spPr>
        </p:pic>
        <p:sp>
          <p:nvSpPr>
            <p:cNvPr id="443" name="Google Shape;443;p56"/>
            <p:cNvSpPr txBox="1"/>
            <p:nvPr/>
          </p:nvSpPr>
          <p:spPr>
            <a:xfrm>
              <a:off x="1719875" y="3405800"/>
              <a:ext cx="1429500" cy="8553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a:solidFill>
                    <a:srgbClr val="FFFFFF"/>
                  </a:solidFill>
                  <a:latin typeface="Roboto Serif"/>
                  <a:ea typeface="Roboto Serif"/>
                  <a:cs typeface="Roboto Serif"/>
                  <a:sym typeface="Roboto Serif"/>
                </a:rPr>
                <a:t>Current Goal</a:t>
              </a:r>
              <a:endParaRPr sz="1300">
                <a:solidFill>
                  <a:srgbClr val="FFFFFF"/>
                </a:solidFill>
                <a:latin typeface="Roboto Serif"/>
                <a:ea typeface="Roboto Serif"/>
                <a:cs typeface="Roboto Serif"/>
                <a:sym typeface="Roboto Serif"/>
              </a:endParaRPr>
            </a:p>
          </p:txBody>
        </p:sp>
        <p:sp>
          <p:nvSpPr>
            <p:cNvPr id="444" name="Google Shape;444;p56"/>
            <p:cNvSpPr txBox="1"/>
            <p:nvPr/>
          </p:nvSpPr>
          <p:spPr>
            <a:xfrm>
              <a:off x="1247250" y="1163475"/>
              <a:ext cx="1160400" cy="1111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00FF00"/>
                  </a:solidFill>
                  <a:latin typeface="Roboto Serif"/>
                  <a:ea typeface="Roboto Serif"/>
                  <a:cs typeface="Roboto Serif"/>
                  <a:sym typeface="Roboto Serif"/>
                </a:rPr>
                <a:t>Planned Goals</a:t>
              </a:r>
              <a:endParaRPr>
                <a:solidFill>
                  <a:srgbClr val="00FF00"/>
                </a:solidFill>
                <a:latin typeface="Roboto Serif"/>
                <a:ea typeface="Roboto Serif"/>
                <a:cs typeface="Roboto Serif"/>
                <a:sym typeface="Roboto Serif"/>
              </a:endParaRPr>
            </a:p>
          </p:txBody>
        </p:sp>
        <p:cxnSp>
          <p:nvCxnSpPr>
            <p:cNvPr id="445" name="Google Shape;445;p56"/>
            <p:cNvCxnSpPr>
              <a:stCxn id="444" idx="3"/>
            </p:cNvCxnSpPr>
            <p:nvPr/>
          </p:nvCxnSpPr>
          <p:spPr>
            <a:xfrm>
              <a:off x="2407650" y="1719375"/>
              <a:ext cx="1240800" cy="584100"/>
            </a:xfrm>
            <a:prstGeom prst="straightConnector1">
              <a:avLst/>
            </a:prstGeom>
            <a:noFill/>
            <a:ln w="19050" cap="flat" cmpd="sng">
              <a:solidFill>
                <a:srgbClr val="00FF00"/>
              </a:solidFill>
              <a:prstDash val="solid"/>
              <a:round/>
              <a:headEnd type="none" w="med" len="med"/>
              <a:tailEnd type="triangle" w="med" len="med"/>
            </a:ln>
          </p:spPr>
        </p:cxnSp>
        <p:cxnSp>
          <p:nvCxnSpPr>
            <p:cNvPr id="446" name="Google Shape;446;p56"/>
            <p:cNvCxnSpPr>
              <a:stCxn id="444" idx="3"/>
            </p:cNvCxnSpPr>
            <p:nvPr/>
          </p:nvCxnSpPr>
          <p:spPr>
            <a:xfrm>
              <a:off x="2407650" y="1719375"/>
              <a:ext cx="1508400" cy="851400"/>
            </a:xfrm>
            <a:prstGeom prst="straightConnector1">
              <a:avLst/>
            </a:prstGeom>
            <a:noFill/>
            <a:ln w="19050" cap="flat" cmpd="sng">
              <a:solidFill>
                <a:srgbClr val="00FF00"/>
              </a:solidFill>
              <a:prstDash val="solid"/>
              <a:round/>
              <a:headEnd type="none" w="med" len="med"/>
              <a:tailEnd type="triangle" w="med" len="med"/>
            </a:ln>
          </p:spPr>
        </p:cxnSp>
        <p:cxnSp>
          <p:nvCxnSpPr>
            <p:cNvPr id="447" name="Google Shape;447;p56"/>
            <p:cNvCxnSpPr>
              <a:stCxn id="444" idx="3"/>
            </p:cNvCxnSpPr>
            <p:nvPr/>
          </p:nvCxnSpPr>
          <p:spPr>
            <a:xfrm>
              <a:off x="2407650" y="1719375"/>
              <a:ext cx="1732800" cy="1075800"/>
            </a:xfrm>
            <a:prstGeom prst="straightConnector1">
              <a:avLst/>
            </a:prstGeom>
            <a:noFill/>
            <a:ln w="19050" cap="flat" cmpd="sng">
              <a:solidFill>
                <a:srgbClr val="00FF00"/>
              </a:solidFill>
              <a:prstDash val="solid"/>
              <a:round/>
              <a:headEnd type="none" w="med" len="med"/>
              <a:tailEnd type="triangle" w="med" len="med"/>
            </a:ln>
          </p:spPr>
        </p:cxnSp>
        <p:cxnSp>
          <p:nvCxnSpPr>
            <p:cNvPr id="448" name="Google Shape;448;p56"/>
            <p:cNvCxnSpPr>
              <a:stCxn id="443" idx="3"/>
            </p:cNvCxnSpPr>
            <p:nvPr/>
          </p:nvCxnSpPr>
          <p:spPr>
            <a:xfrm rot="10800000" flipH="1">
              <a:off x="3149375" y="3484850"/>
              <a:ext cx="1606800" cy="348600"/>
            </a:xfrm>
            <a:prstGeom prst="straightConnector1">
              <a:avLst/>
            </a:prstGeom>
            <a:noFill/>
            <a:ln w="19050" cap="flat" cmpd="sng">
              <a:solidFill>
                <a:srgbClr val="FFFFFF"/>
              </a:solidFill>
              <a:prstDash val="solid"/>
              <a:round/>
              <a:headEnd type="none" w="med" len="med"/>
              <a:tailEnd type="triangle" w="med" len="med"/>
            </a:ln>
          </p:spPr>
        </p:cxnSp>
      </p:gr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453" name="Google Shape;453;p57"/>
          <p:cNvSpPr txBox="1">
            <a:spLocks noGrp="1"/>
          </p:cNvSpPr>
          <p:nvPr>
            <p:ph type="title"/>
          </p:nvPr>
        </p:nvSpPr>
        <p:spPr>
          <a:xfrm>
            <a:off x="354475" y="44350"/>
            <a:ext cx="8520600" cy="572700"/>
          </a:xfrm>
          <a:prstGeom prst="rect">
            <a:avLst/>
          </a:prstGeom>
        </p:spPr>
        <p:txBody>
          <a:bodyPr spcFirstLastPara="1" wrap="square" lIns="91425" tIns="91425" rIns="91425" bIns="91425" anchor="t" anchorCtr="0">
            <a:normAutofit fontScale="90000"/>
          </a:bodyPr>
          <a:lstStyle/>
          <a:p>
            <a:pPr marL="0" marR="0" lvl="0" indent="0" algn="ctr" rtl="0">
              <a:lnSpc>
                <a:spcPct val="100000"/>
              </a:lnSpc>
              <a:spcBef>
                <a:spcPts val="0"/>
              </a:spcBef>
              <a:spcAft>
                <a:spcPts val="0"/>
              </a:spcAft>
              <a:buNone/>
            </a:pPr>
            <a:r>
              <a:rPr lang="en" b="1">
                <a:solidFill>
                  <a:srgbClr val="FFD700"/>
                </a:solidFill>
                <a:latin typeface="Roboto Serif"/>
                <a:ea typeface="Roboto Serif"/>
                <a:cs typeface="Roboto Serif"/>
                <a:sym typeface="Roboto Serif"/>
              </a:rPr>
              <a:t>Evaluation: </a:t>
            </a:r>
            <a:r>
              <a:rPr lang="en" b="1">
                <a:solidFill>
                  <a:schemeClr val="lt1"/>
                </a:solidFill>
                <a:latin typeface="Roboto Serif"/>
                <a:ea typeface="Roboto Serif"/>
                <a:cs typeface="Roboto Serif"/>
                <a:sym typeface="Roboto Serif"/>
              </a:rPr>
              <a:t>Transport Planner Unit </a:t>
            </a:r>
            <a:endParaRPr b="1">
              <a:solidFill>
                <a:schemeClr val="lt1"/>
              </a:solidFill>
              <a:latin typeface="Roboto Serif"/>
              <a:ea typeface="Roboto Serif"/>
              <a:cs typeface="Roboto Serif"/>
              <a:sym typeface="Roboto Serif"/>
            </a:endParaRPr>
          </a:p>
          <a:p>
            <a:pPr marL="0" lvl="0" indent="0" algn="ctr" rtl="0">
              <a:spcBef>
                <a:spcPts val="0"/>
              </a:spcBef>
              <a:spcAft>
                <a:spcPts val="0"/>
              </a:spcAft>
              <a:buClr>
                <a:schemeClr val="dk1"/>
              </a:buClr>
              <a:buSzPct val="39285"/>
              <a:buFont typeface="Arial"/>
              <a:buNone/>
            </a:pPr>
            <a:endParaRPr b="1">
              <a:solidFill>
                <a:schemeClr val="lt1"/>
              </a:solidFill>
              <a:latin typeface="Roboto Serif"/>
              <a:ea typeface="Roboto Serif"/>
              <a:cs typeface="Roboto Serif"/>
              <a:sym typeface="Roboto Serif"/>
            </a:endParaRPr>
          </a:p>
        </p:txBody>
      </p:sp>
      <p:sp>
        <p:nvSpPr>
          <p:cNvPr id="454" name="Google Shape;454;p5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lt1"/>
                </a:solidFill>
              </a:rPr>
              <a:t>33</a:t>
            </a:fld>
            <a:endParaRPr>
              <a:solidFill>
                <a:schemeClr val="lt1"/>
              </a:solidFill>
            </a:endParaRPr>
          </a:p>
        </p:txBody>
      </p:sp>
      <p:pic>
        <p:nvPicPr>
          <p:cNvPr id="455" name="Google Shape;455;p57" title="autograding labelled.mp4">
            <a:hlinkClick r:id="rId3"/>
          </p:cNvPr>
          <p:cNvPicPr preferRelativeResize="0"/>
          <p:nvPr/>
        </p:nvPicPr>
        <p:blipFill>
          <a:blip r:embed="rId4">
            <a:alphaModFix/>
          </a:blip>
          <a:stretch>
            <a:fillRect/>
          </a:stretch>
        </p:blipFill>
        <p:spPr>
          <a:xfrm>
            <a:off x="772600" y="617050"/>
            <a:ext cx="7505155" cy="4221650"/>
          </a:xfrm>
          <a:prstGeom prst="rect">
            <a:avLst/>
          </a:prstGeom>
          <a:noFill/>
          <a:ln>
            <a:noFill/>
          </a:ln>
        </p:spPr>
      </p:pic>
      <p:sp>
        <p:nvSpPr>
          <p:cNvPr id="456" name="Google Shape;456;p57"/>
          <p:cNvSpPr txBox="1"/>
          <p:nvPr/>
        </p:nvSpPr>
        <p:spPr>
          <a:xfrm>
            <a:off x="7107900" y="4720125"/>
            <a:ext cx="1261800" cy="524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800" b="1">
                <a:solidFill>
                  <a:schemeClr val="lt1"/>
                </a:solidFill>
                <a:latin typeface="Roboto Serif"/>
                <a:ea typeface="Roboto Serif"/>
                <a:cs typeface="Roboto Serif"/>
                <a:sym typeface="Roboto Serif"/>
              </a:rPr>
              <a:t>4x</a:t>
            </a:r>
            <a:endParaRPr sz="1800" b="1">
              <a:solidFill>
                <a:schemeClr val="lt1"/>
              </a:solidFill>
              <a:latin typeface="Roboto Serif"/>
              <a:ea typeface="Roboto Serif"/>
              <a:cs typeface="Roboto Serif"/>
              <a:sym typeface="Roboto Serif"/>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55"/>
                                        </p:tgtEl>
                                        <p:attrNameLst>
                                          <p:attrName>style.visibility</p:attrName>
                                        </p:attrNameLst>
                                      </p:cBhvr>
                                      <p:to>
                                        <p:strVal val="visible"/>
                                      </p:to>
                                    </p:set>
                                    <p:animEffect transition="in" filter="fade">
                                      <p:cBhvr>
                                        <p:cTn id="7" dur="1000"/>
                                        <p:tgtEl>
                                          <p:spTgt spid="4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60"/>
        <p:cNvGrpSpPr/>
        <p:nvPr/>
      </p:nvGrpSpPr>
      <p:grpSpPr>
        <a:xfrm>
          <a:off x="0" y="0"/>
          <a:ext cx="0" cy="0"/>
          <a:chOff x="0" y="0"/>
          <a:chExt cx="0" cy="0"/>
        </a:xfrm>
      </p:grpSpPr>
      <p:sp>
        <p:nvSpPr>
          <p:cNvPr id="461" name="Google Shape;461;p5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lt1"/>
                </a:solidFill>
              </a:rPr>
              <a:t>34</a:t>
            </a:fld>
            <a:endParaRPr>
              <a:solidFill>
                <a:schemeClr val="lt1"/>
              </a:solidFill>
            </a:endParaRPr>
          </a:p>
        </p:txBody>
      </p:sp>
      <p:sp>
        <p:nvSpPr>
          <p:cNvPr id="462" name="Google Shape;462;p58"/>
          <p:cNvSpPr txBox="1"/>
          <p:nvPr/>
        </p:nvSpPr>
        <p:spPr>
          <a:xfrm>
            <a:off x="3935875" y="874525"/>
            <a:ext cx="5320500" cy="422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500" b="1">
                <a:solidFill>
                  <a:srgbClr val="FFD700"/>
                </a:solidFill>
                <a:latin typeface="Roboto Serif"/>
                <a:ea typeface="Roboto Serif"/>
                <a:cs typeface="Roboto Serif"/>
                <a:sym typeface="Roboto Serif"/>
              </a:rPr>
              <a:t>Description:</a:t>
            </a:r>
            <a:r>
              <a:rPr lang="en" sz="1500">
                <a:solidFill>
                  <a:schemeClr val="lt1"/>
                </a:solidFill>
                <a:latin typeface="Roboto Serif"/>
                <a:ea typeface="Roboto Serif"/>
                <a:cs typeface="Roboto Serif"/>
                <a:sym typeface="Roboto Serif"/>
              </a:rPr>
              <a:t> Identify gradable craters, obtain coordinates, and navigate the rover to their locations</a:t>
            </a:r>
            <a:endParaRPr sz="1500">
              <a:solidFill>
                <a:schemeClr val="lt1"/>
              </a:solidFill>
              <a:latin typeface="Roboto Serif"/>
              <a:ea typeface="Roboto Serif"/>
              <a:cs typeface="Roboto Serif"/>
              <a:sym typeface="Roboto Serif"/>
            </a:endParaRPr>
          </a:p>
          <a:p>
            <a:pPr marL="0" lvl="0" indent="0" algn="l" rtl="0">
              <a:spcBef>
                <a:spcPts val="0"/>
              </a:spcBef>
              <a:spcAft>
                <a:spcPts val="0"/>
              </a:spcAft>
              <a:buNone/>
            </a:pPr>
            <a:endParaRPr sz="1100">
              <a:solidFill>
                <a:schemeClr val="lt1"/>
              </a:solidFill>
              <a:latin typeface="Roboto Serif"/>
              <a:ea typeface="Roboto Serif"/>
              <a:cs typeface="Roboto Serif"/>
              <a:sym typeface="Roboto Serif"/>
            </a:endParaRPr>
          </a:p>
          <a:p>
            <a:pPr marL="0" lvl="0" indent="0" algn="l" rtl="0">
              <a:spcBef>
                <a:spcPts val="0"/>
              </a:spcBef>
              <a:spcAft>
                <a:spcPts val="0"/>
              </a:spcAft>
              <a:buNone/>
            </a:pPr>
            <a:r>
              <a:rPr lang="en" sz="1500" b="1">
                <a:solidFill>
                  <a:srgbClr val="FFD700"/>
                </a:solidFill>
                <a:latin typeface="Roboto Serif"/>
                <a:ea typeface="Roboto Serif"/>
                <a:cs typeface="Roboto Serif"/>
                <a:sym typeface="Roboto Serif"/>
              </a:rPr>
              <a:t>Requirements:</a:t>
            </a:r>
            <a:r>
              <a:rPr lang="en" sz="1500">
                <a:solidFill>
                  <a:schemeClr val="lt1"/>
                </a:solidFill>
                <a:latin typeface="Roboto Serif"/>
                <a:ea typeface="Roboto Serif"/>
                <a:cs typeface="Roboto Serif"/>
                <a:sym typeface="Roboto Serif"/>
              </a:rPr>
              <a:t> </a:t>
            </a:r>
            <a:endParaRPr sz="1500">
              <a:solidFill>
                <a:schemeClr val="lt1"/>
              </a:solidFill>
              <a:latin typeface="Roboto Serif"/>
              <a:ea typeface="Roboto Serif"/>
              <a:cs typeface="Roboto Serif"/>
              <a:sym typeface="Roboto Serif"/>
            </a:endParaRPr>
          </a:p>
          <a:p>
            <a:pPr marL="457200" lvl="0" indent="-323850" algn="l" rtl="0">
              <a:spcBef>
                <a:spcPts val="0"/>
              </a:spcBef>
              <a:spcAft>
                <a:spcPts val="0"/>
              </a:spcAft>
              <a:buClr>
                <a:schemeClr val="lt1"/>
              </a:buClr>
              <a:buSzPts val="1500"/>
              <a:buFont typeface="Roboto Serif"/>
              <a:buChar char="●"/>
            </a:pPr>
            <a:r>
              <a:rPr lang="en" sz="1500">
                <a:solidFill>
                  <a:schemeClr val="lt1"/>
                </a:solidFill>
                <a:latin typeface="Roboto Serif"/>
                <a:ea typeface="Roboto Serif"/>
                <a:cs typeface="Roboto Serif"/>
                <a:sym typeface="Roboto Serif"/>
              </a:rPr>
              <a:t>FARO Laser Scanner</a:t>
            </a:r>
            <a:endParaRPr sz="1500">
              <a:solidFill>
                <a:schemeClr val="lt1"/>
              </a:solidFill>
              <a:latin typeface="Roboto Serif"/>
              <a:ea typeface="Roboto Serif"/>
              <a:cs typeface="Roboto Serif"/>
              <a:sym typeface="Roboto Serif"/>
            </a:endParaRPr>
          </a:p>
          <a:p>
            <a:pPr marL="457200" lvl="0" indent="-323850" algn="l" rtl="0">
              <a:spcBef>
                <a:spcPts val="0"/>
              </a:spcBef>
              <a:spcAft>
                <a:spcPts val="0"/>
              </a:spcAft>
              <a:buClr>
                <a:schemeClr val="lt1"/>
              </a:buClr>
              <a:buSzPts val="1500"/>
              <a:buFont typeface="Roboto Serif"/>
              <a:buChar char="●"/>
            </a:pPr>
            <a:r>
              <a:rPr lang="en" sz="1500">
                <a:solidFill>
                  <a:schemeClr val="lt1"/>
                </a:solidFill>
                <a:latin typeface="Roboto Serif"/>
                <a:ea typeface="Roboto Serif"/>
                <a:cs typeface="Roboto Serif"/>
                <a:sym typeface="Roboto Serif"/>
              </a:rPr>
              <a:t>NVIDIA Jetson AGX Xavier</a:t>
            </a:r>
            <a:endParaRPr sz="1500">
              <a:solidFill>
                <a:schemeClr val="lt1"/>
              </a:solidFill>
              <a:latin typeface="Roboto Serif"/>
              <a:ea typeface="Roboto Serif"/>
              <a:cs typeface="Roboto Serif"/>
              <a:sym typeface="Roboto Serif"/>
            </a:endParaRPr>
          </a:p>
          <a:p>
            <a:pPr marL="457200" lvl="0" indent="-323850" algn="l" rtl="0">
              <a:spcBef>
                <a:spcPts val="0"/>
              </a:spcBef>
              <a:spcAft>
                <a:spcPts val="0"/>
              </a:spcAft>
              <a:buClr>
                <a:schemeClr val="lt1"/>
              </a:buClr>
              <a:buSzPts val="1500"/>
              <a:buFont typeface="Roboto Serif"/>
              <a:buChar char="●"/>
            </a:pPr>
            <a:r>
              <a:rPr lang="en" sz="1500">
                <a:solidFill>
                  <a:schemeClr val="lt1"/>
                </a:solidFill>
                <a:latin typeface="Roboto Serif"/>
                <a:ea typeface="Roboto Serif"/>
                <a:cs typeface="Roboto Serif"/>
                <a:sym typeface="Roboto Serif"/>
              </a:rPr>
              <a:t>Team laptop (operations terminal)</a:t>
            </a:r>
            <a:endParaRPr sz="1500">
              <a:solidFill>
                <a:schemeClr val="lt1"/>
              </a:solidFill>
              <a:latin typeface="Roboto Serif"/>
              <a:ea typeface="Roboto Serif"/>
              <a:cs typeface="Roboto Serif"/>
              <a:sym typeface="Roboto Serif"/>
            </a:endParaRPr>
          </a:p>
          <a:p>
            <a:pPr marL="0" lvl="0" indent="0" algn="l" rtl="0">
              <a:spcBef>
                <a:spcPts val="0"/>
              </a:spcBef>
              <a:spcAft>
                <a:spcPts val="0"/>
              </a:spcAft>
              <a:buNone/>
            </a:pPr>
            <a:endParaRPr sz="1100">
              <a:solidFill>
                <a:schemeClr val="lt1"/>
              </a:solidFill>
              <a:latin typeface="Roboto Serif"/>
              <a:ea typeface="Roboto Serif"/>
              <a:cs typeface="Roboto Serif"/>
              <a:sym typeface="Roboto Serif"/>
            </a:endParaRPr>
          </a:p>
          <a:p>
            <a:pPr marL="0" lvl="0" indent="0" algn="l" rtl="0">
              <a:spcBef>
                <a:spcPts val="0"/>
              </a:spcBef>
              <a:spcAft>
                <a:spcPts val="0"/>
              </a:spcAft>
              <a:buNone/>
            </a:pPr>
            <a:r>
              <a:rPr lang="en" sz="1500" b="1">
                <a:solidFill>
                  <a:srgbClr val="FFD700"/>
                </a:solidFill>
                <a:latin typeface="Roboto Serif"/>
                <a:ea typeface="Roboto Serif"/>
                <a:cs typeface="Roboto Serif"/>
                <a:sym typeface="Roboto Serif"/>
              </a:rPr>
              <a:t>Expected Functionality: </a:t>
            </a:r>
            <a:endParaRPr sz="1500" b="1">
              <a:solidFill>
                <a:srgbClr val="FFD700"/>
              </a:solidFill>
              <a:latin typeface="Roboto Serif"/>
              <a:ea typeface="Roboto Serif"/>
              <a:cs typeface="Roboto Serif"/>
              <a:sym typeface="Roboto Serif"/>
            </a:endParaRPr>
          </a:p>
          <a:p>
            <a:pPr marL="457200" lvl="0" indent="-323850" algn="l" rtl="0">
              <a:spcBef>
                <a:spcPts val="0"/>
              </a:spcBef>
              <a:spcAft>
                <a:spcPts val="0"/>
              </a:spcAft>
              <a:buClr>
                <a:schemeClr val="lt1"/>
              </a:buClr>
              <a:buSzPts val="1500"/>
              <a:buFont typeface="Roboto Serif"/>
              <a:buChar char="●"/>
            </a:pPr>
            <a:r>
              <a:rPr lang="en" sz="1500">
                <a:solidFill>
                  <a:schemeClr val="lt1"/>
                </a:solidFill>
                <a:latin typeface="Roboto Serif"/>
                <a:ea typeface="Roboto Serif"/>
                <a:cs typeface="Roboto Serif"/>
                <a:sym typeface="Roboto Serif"/>
              </a:rPr>
              <a:t>Accurately detect and classify gradable craters</a:t>
            </a:r>
            <a:endParaRPr sz="1500">
              <a:solidFill>
                <a:schemeClr val="lt1"/>
              </a:solidFill>
              <a:latin typeface="Roboto Serif"/>
              <a:ea typeface="Roboto Serif"/>
              <a:cs typeface="Roboto Serif"/>
              <a:sym typeface="Roboto Serif"/>
            </a:endParaRPr>
          </a:p>
          <a:p>
            <a:pPr marL="457200" lvl="0" indent="-323850" algn="l" rtl="0">
              <a:spcBef>
                <a:spcPts val="0"/>
              </a:spcBef>
              <a:spcAft>
                <a:spcPts val="0"/>
              </a:spcAft>
              <a:buClr>
                <a:schemeClr val="lt1"/>
              </a:buClr>
              <a:buSzPts val="1500"/>
              <a:buFont typeface="Roboto Serif"/>
              <a:buChar char="●"/>
            </a:pPr>
            <a:r>
              <a:rPr lang="en" sz="1500">
                <a:solidFill>
                  <a:schemeClr val="lt1"/>
                </a:solidFill>
                <a:latin typeface="Roboto Serif"/>
                <a:ea typeface="Roboto Serif"/>
                <a:cs typeface="Roboto Serif"/>
                <a:sym typeface="Roboto Serif"/>
              </a:rPr>
              <a:t>Ensure no gradable crater is overlooked</a:t>
            </a:r>
            <a:endParaRPr sz="1500">
              <a:solidFill>
                <a:schemeClr val="lt1"/>
              </a:solidFill>
              <a:latin typeface="Roboto Serif"/>
              <a:ea typeface="Roboto Serif"/>
              <a:cs typeface="Roboto Serif"/>
              <a:sym typeface="Roboto Serif"/>
            </a:endParaRPr>
          </a:p>
          <a:p>
            <a:pPr marL="457200" lvl="0" indent="-323850" algn="l" rtl="0">
              <a:spcBef>
                <a:spcPts val="0"/>
              </a:spcBef>
              <a:spcAft>
                <a:spcPts val="0"/>
              </a:spcAft>
              <a:buClr>
                <a:schemeClr val="lt1"/>
              </a:buClr>
              <a:buSzPts val="1500"/>
              <a:buFont typeface="Roboto Serif"/>
              <a:buChar char="●"/>
            </a:pPr>
            <a:r>
              <a:rPr lang="en" sz="1500">
                <a:solidFill>
                  <a:schemeClr val="lt1"/>
                </a:solidFill>
                <a:latin typeface="Roboto Serif"/>
                <a:ea typeface="Roboto Serif"/>
                <a:cs typeface="Roboto Serif"/>
                <a:sym typeface="Roboto Serif"/>
              </a:rPr>
              <a:t>Compute an optimal navigation path while avoiding obstacles (non-gradable craters and rocks)</a:t>
            </a:r>
            <a:endParaRPr sz="1500">
              <a:solidFill>
                <a:schemeClr val="lt1"/>
              </a:solidFill>
              <a:latin typeface="Roboto Serif"/>
              <a:ea typeface="Roboto Serif"/>
              <a:cs typeface="Roboto Serif"/>
              <a:sym typeface="Roboto Serif"/>
            </a:endParaRPr>
          </a:p>
          <a:p>
            <a:pPr marL="457200" lvl="0" indent="-323850" algn="l" rtl="0">
              <a:spcBef>
                <a:spcPts val="0"/>
              </a:spcBef>
              <a:spcAft>
                <a:spcPts val="0"/>
              </a:spcAft>
              <a:buClr>
                <a:schemeClr val="lt1"/>
              </a:buClr>
              <a:buSzPts val="1500"/>
              <a:buFont typeface="Roboto Serif"/>
              <a:buChar char="●"/>
            </a:pPr>
            <a:r>
              <a:rPr lang="en" sz="1500">
                <a:solidFill>
                  <a:schemeClr val="lt1"/>
                </a:solidFill>
                <a:latin typeface="Roboto Serif"/>
                <a:ea typeface="Roboto Serif"/>
                <a:cs typeface="Roboto Serif"/>
                <a:sym typeface="Roboto Serif"/>
              </a:rPr>
              <a:t>Navigate and reach the goal location correctly</a:t>
            </a:r>
            <a:endParaRPr sz="1500" b="1">
              <a:solidFill>
                <a:srgbClr val="FFD700"/>
              </a:solidFill>
              <a:latin typeface="Roboto Serif"/>
              <a:ea typeface="Roboto Serif"/>
              <a:cs typeface="Roboto Serif"/>
              <a:sym typeface="Roboto Serif"/>
            </a:endParaRPr>
          </a:p>
        </p:txBody>
      </p:sp>
      <p:sp>
        <p:nvSpPr>
          <p:cNvPr id="463" name="Google Shape;463;p58"/>
          <p:cNvSpPr txBox="1">
            <a:spLocks noGrp="1"/>
          </p:cNvSpPr>
          <p:nvPr>
            <p:ph type="title"/>
          </p:nvPr>
        </p:nvSpPr>
        <p:spPr>
          <a:xfrm>
            <a:off x="354475" y="44350"/>
            <a:ext cx="8520600" cy="572700"/>
          </a:xfrm>
          <a:prstGeom prst="rect">
            <a:avLst/>
          </a:prstGeom>
        </p:spPr>
        <p:txBody>
          <a:bodyPr spcFirstLastPara="1" wrap="square" lIns="91425" tIns="91425" rIns="91425" bIns="91425" anchor="t" anchorCtr="0">
            <a:normAutofit fontScale="90000"/>
          </a:bodyPr>
          <a:lstStyle/>
          <a:p>
            <a:pPr marL="0" marR="0" lvl="0" indent="0" algn="ctr" rtl="0">
              <a:lnSpc>
                <a:spcPct val="100000"/>
              </a:lnSpc>
              <a:spcBef>
                <a:spcPts val="0"/>
              </a:spcBef>
              <a:spcAft>
                <a:spcPts val="0"/>
              </a:spcAft>
              <a:buNone/>
            </a:pPr>
            <a:r>
              <a:rPr lang="en" b="1">
                <a:solidFill>
                  <a:srgbClr val="FFD700"/>
                </a:solidFill>
                <a:latin typeface="Roboto Serif"/>
                <a:ea typeface="Roboto Serif"/>
                <a:cs typeface="Roboto Serif"/>
                <a:sym typeface="Roboto Serif"/>
              </a:rPr>
              <a:t>Description: </a:t>
            </a:r>
            <a:r>
              <a:rPr lang="en" b="1">
                <a:solidFill>
                  <a:schemeClr val="lt1"/>
                </a:solidFill>
                <a:latin typeface="Roboto Serif"/>
                <a:ea typeface="Roboto Serif"/>
                <a:cs typeface="Roboto Serif"/>
                <a:sym typeface="Roboto Serif"/>
              </a:rPr>
              <a:t>Computations Subsystem </a:t>
            </a:r>
            <a:endParaRPr b="1">
              <a:solidFill>
                <a:schemeClr val="lt1"/>
              </a:solidFill>
              <a:latin typeface="Roboto Serif"/>
              <a:ea typeface="Roboto Serif"/>
              <a:cs typeface="Roboto Serif"/>
              <a:sym typeface="Roboto Serif"/>
            </a:endParaRPr>
          </a:p>
          <a:p>
            <a:pPr marL="0" marR="0" lvl="0" indent="0" algn="ctr" rtl="0">
              <a:lnSpc>
                <a:spcPct val="100000"/>
              </a:lnSpc>
              <a:spcBef>
                <a:spcPts val="0"/>
              </a:spcBef>
              <a:spcAft>
                <a:spcPts val="0"/>
              </a:spcAft>
              <a:buNone/>
            </a:pPr>
            <a:r>
              <a:rPr lang="en" b="1">
                <a:solidFill>
                  <a:schemeClr val="lt1"/>
                </a:solidFill>
                <a:latin typeface="Roboto Serif"/>
                <a:ea typeface="Roboto Serif"/>
                <a:cs typeface="Roboto Serif"/>
                <a:sym typeface="Roboto Serif"/>
              </a:rPr>
              <a:t>Navigation Planner Unit</a:t>
            </a:r>
            <a:endParaRPr b="1">
              <a:solidFill>
                <a:schemeClr val="lt1"/>
              </a:solidFill>
              <a:latin typeface="Roboto Serif"/>
              <a:ea typeface="Roboto Serif"/>
              <a:cs typeface="Roboto Serif"/>
              <a:sym typeface="Roboto Serif"/>
            </a:endParaRPr>
          </a:p>
        </p:txBody>
      </p:sp>
      <p:pic>
        <p:nvPicPr>
          <p:cNvPr id="464" name="Google Shape;464;p58"/>
          <p:cNvPicPr preferRelativeResize="0"/>
          <p:nvPr/>
        </p:nvPicPr>
        <p:blipFill>
          <a:blip r:embed="rId3">
            <a:alphaModFix/>
          </a:blip>
          <a:stretch>
            <a:fillRect/>
          </a:stretch>
        </p:blipFill>
        <p:spPr>
          <a:xfrm>
            <a:off x="1314650" y="967275"/>
            <a:ext cx="1398916" cy="1865236"/>
          </a:xfrm>
          <a:prstGeom prst="rect">
            <a:avLst/>
          </a:prstGeom>
          <a:noFill/>
          <a:ln>
            <a:noFill/>
          </a:ln>
        </p:spPr>
      </p:pic>
      <p:pic>
        <p:nvPicPr>
          <p:cNvPr id="465" name="Google Shape;465;p58"/>
          <p:cNvPicPr preferRelativeResize="0"/>
          <p:nvPr/>
        </p:nvPicPr>
        <p:blipFill>
          <a:blip r:embed="rId4">
            <a:alphaModFix/>
          </a:blip>
          <a:stretch>
            <a:fillRect/>
          </a:stretch>
        </p:blipFill>
        <p:spPr>
          <a:xfrm>
            <a:off x="340975" y="2988179"/>
            <a:ext cx="3346277" cy="1772476"/>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69"/>
        <p:cNvGrpSpPr/>
        <p:nvPr/>
      </p:nvGrpSpPr>
      <p:grpSpPr>
        <a:xfrm>
          <a:off x="0" y="0"/>
          <a:ext cx="0" cy="0"/>
          <a:chOff x="0" y="0"/>
          <a:chExt cx="0" cy="0"/>
        </a:xfrm>
      </p:grpSpPr>
      <p:sp>
        <p:nvSpPr>
          <p:cNvPr id="470" name="Google Shape;470;p5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lt1"/>
                </a:solidFill>
              </a:rPr>
              <a:t>35</a:t>
            </a:fld>
            <a:endParaRPr>
              <a:solidFill>
                <a:schemeClr val="lt1"/>
              </a:solidFill>
            </a:endParaRPr>
          </a:p>
        </p:txBody>
      </p:sp>
      <p:sp>
        <p:nvSpPr>
          <p:cNvPr id="471" name="Google Shape;471;p59"/>
          <p:cNvSpPr txBox="1"/>
          <p:nvPr/>
        </p:nvSpPr>
        <p:spPr>
          <a:xfrm>
            <a:off x="2749475" y="875425"/>
            <a:ext cx="6223500" cy="394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solidFill>
                  <a:srgbClr val="FFD700"/>
                </a:solidFill>
                <a:latin typeface="Roboto Serif"/>
                <a:ea typeface="Roboto Serif"/>
                <a:cs typeface="Roboto Serif"/>
                <a:sym typeface="Roboto Serif"/>
              </a:rPr>
              <a:t>Implementation:</a:t>
            </a:r>
            <a:endParaRPr sz="1200">
              <a:solidFill>
                <a:schemeClr val="lt1"/>
              </a:solidFill>
              <a:latin typeface="Roboto Serif"/>
              <a:ea typeface="Roboto Serif"/>
              <a:cs typeface="Roboto Serif"/>
              <a:sym typeface="Roboto Serif"/>
            </a:endParaRPr>
          </a:p>
          <a:p>
            <a:pPr marL="457200" lvl="0" indent="-304800" algn="l" rtl="0">
              <a:spcBef>
                <a:spcPts val="0"/>
              </a:spcBef>
              <a:spcAft>
                <a:spcPts val="0"/>
              </a:spcAft>
              <a:buClr>
                <a:schemeClr val="lt1"/>
              </a:buClr>
              <a:buSzPts val="1200"/>
              <a:buFont typeface="Roboto Serif"/>
              <a:buChar char="●"/>
            </a:pPr>
            <a:r>
              <a:rPr lang="en" sz="1200">
                <a:solidFill>
                  <a:schemeClr val="lt1"/>
                </a:solidFill>
                <a:latin typeface="Roboto Serif"/>
                <a:ea typeface="Roboto Serif"/>
                <a:cs typeface="Roboto Serif"/>
                <a:sym typeface="Roboto Serif"/>
              </a:rPr>
              <a:t>Mapped the Moon Yard using the FARO Laser Scanner to generate a point cloud.</a:t>
            </a:r>
            <a:endParaRPr sz="1200">
              <a:solidFill>
                <a:schemeClr val="lt1"/>
              </a:solidFill>
              <a:latin typeface="Roboto Serif"/>
              <a:ea typeface="Roboto Serif"/>
              <a:cs typeface="Roboto Serif"/>
              <a:sym typeface="Roboto Serif"/>
            </a:endParaRPr>
          </a:p>
          <a:p>
            <a:pPr marL="457200" lvl="0" indent="-304800" algn="l" rtl="0">
              <a:spcBef>
                <a:spcPts val="0"/>
              </a:spcBef>
              <a:spcAft>
                <a:spcPts val="0"/>
              </a:spcAft>
              <a:buClr>
                <a:schemeClr val="lt1"/>
              </a:buClr>
              <a:buSzPts val="1200"/>
              <a:buFont typeface="Roboto Serif"/>
              <a:buChar char="●"/>
            </a:pPr>
            <a:r>
              <a:rPr lang="en" sz="1200">
                <a:solidFill>
                  <a:schemeClr val="lt1"/>
                </a:solidFill>
                <a:latin typeface="Roboto Serif"/>
                <a:ea typeface="Roboto Serif"/>
                <a:cs typeface="Roboto Serif"/>
                <a:sym typeface="Roboto Serif"/>
              </a:rPr>
              <a:t>Converted the point cloud file into a ROS-compatible format.</a:t>
            </a:r>
            <a:endParaRPr sz="1200">
              <a:solidFill>
                <a:schemeClr val="lt1"/>
              </a:solidFill>
              <a:latin typeface="Roboto Serif"/>
              <a:ea typeface="Roboto Serif"/>
              <a:cs typeface="Roboto Serif"/>
              <a:sym typeface="Roboto Serif"/>
            </a:endParaRPr>
          </a:p>
          <a:p>
            <a:pPr marL="457200" lvl="0" indent="-304800" algn="l" rtl="0">
              <a:spcBef>
                <a:spcPts val="0"/>
              </a:spcBef>
              <a:spcAft>
                <a:spcPts val="0"/>
              </a:spcAft>
              <a:buClr>
                <a:schemeClr val="lt1"/>
              </a:buClr>
              <a:buSzPts val="1200"/>
              <a:buFont typeface="Roboto Serif"/>
              <a:buChar char="●"/>
            </a:pPr>
            <a:r>
              <a:rPr lang="en" sz="1200">
                <a:solidFill>
                  <a:schemeClr val="lt1"/>
                </a:solidFill>
                <a:latin typeface="Roboto Serif"/>
                <a:ea typeface="Roboto Serif"/>
                <a:cs typeface="Roboto Serif"/>
                <a:sym typeface="Roboto Serif"/>
              </a:rPr>
              <a:t>Applied RANSAC for plane fitting and implemented thresholding to generate a 2D costmap for navigation.</a:t>
            </a:r>
            <a:endParaRPr sz="1200">
              <a:solidFill>
                <a:schemeClr val="lt1"/>
              </a:solidFill>
              <a:latin typeface="Roboto Serif"/>
              <a:ea typeface="Roboto Serif"/>
              <a:cs typeface="Roboto Serif"/>
              <a:sym typeface="Roboto Serif"/>
            </a:endParaRPr>
          </a:p>
          <a:p>
            <a:pPr marL="457200" lvl="0" indent="-304800" algn="l" rtl="0">
              <a:spcBef>
                <a:spcPts val="0"/>
              </a:spcBef>
              <a:spcAft>
                <a:spcPts val="0"/>
              </a:spcAft>
              <a:buClr>
                <a:schemeClr val="lt1"/>
              </a:buClr>
              <a:buSzPts val="1200"/>
              <a:buFont typeface="Roboto Serif"/>
              <a:buChar char="●"/>
            </a:pPr>
            <a:r>
              <a:rPr lang="en" sz="1200">
                <a:solidFill>
                  <a:schemeClr val="lt1"/>
                </a:solidFill>
                <a:latin typeface="Roboto Serif"/>
                <a:ea typeface="Roboto Serif"/>
                <a:cs typeface="Roboto Serif"/>
                <a:sym typeface="Roboto Serif"/>
              </a:rPr>
              <a:t>Identified craters based on diameter and depth, extracting their coordinates.</a:t>
            </a:r>
            <a:endParaRPr sz="1200">
              <a:solidFill>
                <a:schemeClr val="lt1"/>
              </a:solidFill>
              <a:latin typeface="Roboto Serif"/>
              <a:ea typeface="Roboto Serif"/>
              <a:cs typeface="Roboto Serif"/>
              <a:sym typeface="Roboto Serif"/>
            </a:endParaRPr>
          </a:p>
          <a:p>
            <a:pPr marL="457200" lvl="0" indent="-304800" algn="l" rtl="0">
              <a:spcBef>
                <a:spcPts val="0"/>
              </a:spcBef>
              <a:spcAft>
                <a:spcPts val="0"/>
              </a:spcAft>
              <a:buClr>
                <a:schemeClr val="lt1"/>
              </a:buClr>
              <a:buSzPts val="1200"/>
              <a:buFont typeface="Roboto Serif"/>
              <a:buChar char="●"/>
            </a:pPr>
            <a:r>
              <a:rPr lang="en" sz="1200">
                <a:solidFill>
                  <a:schemeClr val="lt1"/>
                </a:solidFill>
                <a:latin typeface="Roboto Serif"/>
                <a:ea typeface="Roboto Serif"/>
                <a:cs typeface="Roboto Serif"/>
                <a:sym typeface="Roboto Serif"/>
              </a:rPr>
              <a:t>Integrated navigation with tool planner to perform transport assignments</a:t>
            </a:r>
            <a:endParaRPr sz="1200">
              <a:solidFill>
                <a:schemeClr val="lt1"/>
              </a:solidFill>
              <a:latin typeface="Roboto Serif"/>
              <a:ea typeface="Roboto Serif"/>
              <a:cs typeface="Roboto Serif"/>
              <a:sym typeface="Roboto Serif"/>
            </a:endParaRPr>
          </a:p>
          <a:p>
            <a:pPr marL="457200" lvl="0" indent="0" algn="l" rtl="0">
              <a:spcBef>
                <a:spcPts val="0"/>
              </a:spcBef>
              <a:spcAft>
                <a:spcPts val="0"/>
              </a:spcAft>
              <a:buNone/>
            </a:pPr>
            <a:endParaRPr sz="1200">
              <a:solidFill>
                <a:schemeClr val="lt1"/>
              </a:solidFill>
              <a:latin typeface="Roboto Serif"/>
              <a:ea typeface="Roboto Serif"/>
              <a:cs typeface="Roboto Serif"/>
              <a:sym typeface="Roboto Serif"/>
            </a:endParaRPr>
          </a:p>
          <a:p>
            <a:pPr marL="0" lvl="0" indent="0" algn="l" rtl="0">
              <a:spcBef>
                <a:spcPts val="0"/>
              </a:spcBef>
              <a:spcAft>
                <a:spcPts val="0"/>
              </a:spcAft>
              <a:buNone/>
            </a:pPr>
            <a:r>
              <a:rPr lang="en" sz="1200" b="1">
                <a:solidFill>
                  <a:srgbClr val="FFD700"/>
                </a:solidFill>
                <a:latin typeface="Roboto Serif"/>
                <a:ea typeface="Roboto Serif"/>
                <a:cs typeface="Roboto Serif"/>
                <a:sym typeface="Roboto Serif"/>
              </a:rPr>
              <a:t>Challenges:</a:t>
            </a:r>
            <a:endParaRPr sz="1200">
              <a:solidFill>
                <a:schemeClr val="lt1"/>
              </a:solidFill>
              <a:latin typeface="Roboto Serif"/>
              <a:ea typeface="Roboto Serif"/>
              <a:cs typeface="Roboto Serif"/>
              <a:sym typeface="Roboto Serif"/>
            </a:endParaRPr>
          </a:p>
          <a:p>
            <a:pPr marL="457200" lvl="0" indent="-304800" algn="l" rtl="0">
              <a:spcBef>
                <a:spcPts val="0"/>
              </a:spcBef>
              <a:spcAft>
                <a:spcPts val="0"/>
              </a:spcAft>
              <a:buClr>
                <a:schemeClr val="lt1"/>
              </a:buClr>
              <a:buSzPts val="1200"/>
              <a:buFont typeface="Roboto Serif"/>
              <a:buChar char="●"/>
            </a:pPr>
            <a:r>
              <a:rPr lang="en" sz="1200">
                <a:solidFill>
                  <a:schemeClr val="lt1"/>
                </a:solidFill>
                <a:latin typeface="Roboto Serif"/>
                <a:ea typeface="Roboto Serif"/>
                <a:cs typeface="Roboto Serif"/>
                <a:sym typeface="Roboto Serif"/>
              </a:rPr>
              <a:t>FARO output file (.fls) was incompatible with the PCL library and ROS.</a:t>
            </a:r>
            <a:endParaRPr sz="1200">
              <a:solidFill>
                <a:schemeClr val="lt1"/>
              </a:solidFill>
              <a:latin typeface="Roboto Serif"/>
              <a:ea typeface="Roboto Serif"/>
              <a:cs typeface="Roboto Serif"/>
              <a:sym typeface="Roboto Serif"/>
            </a:endParaRPr>
          </a:p>
          <a:p>
            <a:pPr marL="457200" lvl="0" indent="-304800" algn="l" rtl="0">
              <a:spcBef>
                <a:spcPts val="0"/>
              </a:spcBef>
              <a:spcAft>
                <a:spcPts val="0"/>
              </a:spcAft>
              <a:buClr>
                <a:schemeClr val="lt1"/>
              </a:buClr>
              <a:buSzPts val="1200"/>
              <a:buFont typeface="Roboto Serif"/>
              <a:buChar char="●"/>
            </a:pPr>
            <a:r>
              <a:rPr lang="en" sz="1200">
                <a:solidFill>
                  <a:schemeClr val="lt1"/>
                </a:solidFill>
                <a:latin typeface="Roboto Serif"/>
                <a:ea typeface="Roboto Serif"/>
                <a:cs typeface="Roboto Serif"/>
                <a:sym typeface="Roboto Serif"/>
              </a:rPr>
              <a:t>Plane fitting for identifying gradable craters was challenging due to uneven terrain.</a:t>
            </a:r>
            <a:endParaRPr sz="1200">
              <a:solidFill>
                <a:schemeClr val="lt1"/>
              </a:solidFill>
              <a:latin typeface="Roboto Serif"/>
              <a:ea typeface="Roboto Serif"/>
              <a:cs typeface="Roboto Serif"/>
              <a:sym typeface="Roboto Serif"/>
            </a:endParaRPr>
          </a:p>
          <a:p>
            <a:pPr marL="457200" lvl="0" indent="-304800" algn="l" rtl="0">
              <a:spcBef>
                <a:spcPts val="0"/>
              </a:spcBef>
              <a:spcAft>
                <a:spcPts val="0"/>
              </a:spcAft>
              <a:buClr>
                <a:schemeClr val="lt1"/>
              </a:buClr>
              <a:buSzPts val="1200"/>
              <a:buFont typeface="Roboto Serif"/>
              <a:buChar char="●"/>
            </a:pPr>
            <a:r>
              <a:rPr lang="en" sz="1200">
                <a:solidFill>
                  <a:schemeClr val="lt1"/>
                </a:solidFill>
                <a:latin typeface="Roboto Serif"/>
                <a:ea typeface="Roboto Serif"/>
                <a:cs typeface="Roboto Serif"/>
                <a:sym typeface="Roboto Serif"/>
              </a:rPr>
              <a:t>Accurately classifying gradable craters based on diameter and depth.</a:t>
            </a:r>
            <a:endParaRPr sz="1200">
              <a:solidFill>
                <a:schemeClr val="lt1"/>
              </a:solidFill>
              <a:latin typeface="Roboto Serif"/>
              <a:ea typeface="Roboto Serif"/>
              <a:cs typeface="Roboto Serif"/>
              <a:sym typeface="Roboto Serif"/>
            </a:endParaRPr>
          </a:p>
          <a:p>
            <a:pPr marL="457200" lvl="0" indent="-292100" algn="l" rtl="0">
              <a:spcBef>
                <a:spcPts val="0"/>
              </a:spcBef>
              <a:spcAft>
                <a:spcPts val="0"/>
              </a:spcAft>
              <a:buClr>
                <a:schemeClr val="lt1"/>
              </a:buClr>
              <a:buSzPts val="1000"/>
              <a:buFont typeface="Roboto Serif"/>
              <a:buChar char="●"/>
            </a:pPr>
            <a:r>
              <a:rPr lang="en" sz="1200">
                <a:solidFill>
                  <a:schemeClr val="lt1"/>
                </a:solidFill>
                <a:latin typeface="Roboto Serif"/>
                <a:ea typeface="Roboto Serif"/>
                <a:cs typeface="Roboto Serif"/>
                <a:sym typeface="Roboto Serif"/>
              </a:rPr>
              <a:t>Fine-tune Nav2 parameters for optimal performance on our robot and ensure accurate robot localization </a:t>
            </a:r>
            <a:endParaRPr sz="1200">
              <a:solidFill>
                <a:schemeClr val="lt1"/>
              </a:solidFill>
              <a:latin typeface="Roboto Serif"/>
              <a:ea typeface="Roboto Serif"/>
              <a:cs typeface="Roboto Serif"/>
              <a:sym typeface="Roboto Serif"/>
            </a:endParaRPr>
          </a:p>
          <a:p>
            <a:pPr marL="457200" lvl="0" indent="0" algn="l" rtl="0">
              <a:spcBef>
                <a:spcPts val="0"/>
              </a:spcBef>
              <a:spcAft>
                <a:spcPts val="0"/>
              </a:spcAft>
              <a:buNone/>
            </a:pPr>
            <a:endParaRPr sz="1200">
              <a:solidFill>
                <a:schemeClr val="lt1"/>
              </a:solidFill>
              <a:latin typeface="Roboto Serif"/>
              <a:ea typeface="Roboto Serif"/>
              <a:cs typeface="Roboto Serif"/>
              <a:sym typeface="Roboto Serif"/>
            </a:endParaRPr>
          </a:p>
          <a:p>
            <a:pPr marL="0" lvl="0" indent="0" algn="l" rtl="0">
              <a:spcBef>
                <a:spcPts val="0"/>
              </a:spcBef>
              <a:spcAft>
                <a:spcPts val="0"/>
              </a:spcAft>
              <a:buNone/>
            </a:pPr>
            <a:r>
              <a:rPr lang="en" sz="1200" b="1">
                <a:solidFill>
                  <a:srgbClr val="FFD700"/>
                </a:solidFill>
                <a:latin typeface="Roboto Serif"/>
                <a:ea typeface="Roboto Serif"/>
                <a:cs typeface="Roboto Serif"/>
                <a:sym typeface="Roboto Serif"/>
              </a:rPr>
              <a:t>Status:</a:t>
            </a:r>
            <a:r>
              <a:rPr lang="en" sz="1200">
                <a:solidFill>
                  <a:schemeClr val="lt1"/>
                </a:solidFill>
                <a:latin typeface="Roboto Serif"/>
                <a:ea typeface="Roboto Serif"/>
                <a:cs typeface="Roboto Serif"/>
                <a:sym typeface="Roboto Serif"/>
              </a:rPr>
              <a:t> 90% Complete (Tune Navigation Stack) - Fall Goal</a:t>
            </a:r>
            <a:endParaRPr sz="1200">
              <a:solidFill>
                <a:schemeClr val="lt1"/>
              </a:solidFill>
              <a:latin typeface="Roboto Serif"/>
              <a:ea typeface="Roboto Serif"/>
              <a:cs typeface="Roboto Serif"/>
              <a:sym typeface="Roboto Serif"/>
            </a:endParaRPr>
          </a:p>
        </p:txBody>
      </p:sp>
      <p:sp>
        <p:nvSpPr>
          <p:cNvPr id="472" name="Google Shape;472;p59"/>
          <p:cNvSpPr txBox="1">
            <a:spLocks noGrp="1"/>
          </p:cNvSpPr>
          <p:nvPr>
            <p:ph type="title"/>
          </p:nvPr>
        </p:nvSpPr>
        <p:spPr>
          <a:xfrm>
            <a:off x="354475" y="44350"/>
            <a:ext cx="8520600" cy="572700"/>
          </a:xfrm>
          <a:prstGeom prst="rect">
            <a:avLst/>
          </a:prstGeom>
        </p:spPr>
        <p:txBody>
          <a:bodyPr spcFirstLastPara="1" wrap="square" lIns="91425" tIns="91425" rIns="91425" bIns="91425" anchor="t" anchorCtr="0">
            <a:normAutofit fontScale="90000"/>
          </a:bodyPr>
          <a:lstStyle/>
          <a:p>
            <a:pPr marL="0" marR="0" lvl="0" indent="0" algn="ctr" rtl="0">
              <a:lnSpc>
                <a:spcPct val="100000"/>
              </a:lnSpc>
              <a:spcBef>
                <a:spcPts val="0"/>
              </a:spcBef>
              <a:spcAft>
                <a:spcPts val="0"/>
              </a:spcAft>
              <a:buNone/>
            </a:pPr>
            <a:r>
              <a:rPr lang="en" b="1">
                <a:solidFill>
                  <a:srgbClr val="FFD700"/>
                </a:solidFill>
                <a:latin typeface="Roboto Serif"/>
                <a:ea typeface="Roboto Serif"/>
                <a:cs typeface="Roboto Serif"/>
                <a:sym typeface="Roboto Serif"/>
              </a:rPr>
              <a:t>Status: </a:t>
            </a:r>
            <a:r>
              <a:rPr lang="en" b="1">
                <a:solidFill>
                  <a:schemeClr val="lt1"/>
                </a:solidFill>
                <a:latin typeface="Roboto Serif"/>
                <a:ea typeface="Roboto Serif"/>
                <a:cs typeface="Roboto Serif"/>
                <a:sym typeface="Roboto Serif"/>
              </a:rPr>
              <a:t>Computations Subsystem </a:t>
            </a:r>
            <a:endParaRPr b="1">
              <a:solidFill>
                <a:schemeClr val="lt1"/>
              </a:solidFill>
              <a:latin typeface="Roboto Serif"/>
              <a:ea typeface="Roboto Serif"/>
              <a:cs typeface="Roboto Serif"/>
              <a:sym typeface="Roboto Serif"/>
            </a:endParaRPr>
          </a:p>
          <a:p>
            <a:pPr marL="0" lvl="0" indent="0" algn="ctr" rtl="0">
              <a:spcBef>
                <a:spcPts val="0"/>
              </a:spcBef>
              <a:spcAft>
                <a:spcPts val="0"/>
              </a:spcAft>
              <a:buClr>
                <a:schemeClr val="dk1"/>
              </a:buClr>
              <a:buSzPct val="39285"/>
              <a:buFont typeface="Arial"/>
              <a:buNone/>
            </a:pPr>
            <a:r>
              <a:rPr lang="en" b="1">
                <a:solidFill>
                  <a:schemeClr val="lt1"/>
                </a:solidFill>
                <a:latin typeface="Roboto Serif"/>
                <a:ea typeface="Roboto Serif"/>
                <a:cs typeface="Roboto Serif"/>
                <a:sym typeface="Roboto Serif"/>
              </a:rPr>
              <a:t>Navigation Planner Unit</a:t>
            </a:r>
            <a:endParaRPr b="1">
              <a:solidFill>
                <a:schemeClr val="lt1"/>
              </a:solidFill>
              <a:latin typeface="Roboto Serif"/>
              <a:ea typeface="Roboto Serif"/>
              <a:cs typeface="Roboto Serif"/>
              <a:sym typeface="Roboto Serif"/>
            </a:endParaRPr>
          </a:p>
        </p:txBody>
      </p:sp>
      <p:pic>
        <p:nvPicPr>
          <p:cNvPr id="473" name="Google Shape;473;p59"/>
          <p:cNvPicPr preferRelativeResize="0"/>
          <p:nvPr/>
        </p:nvPicPr>
        <p:blipFill>
          <a:blip r:embed="rId3">
            <a:alphaModFix/>
          </a:blip>
          <a:stretch>
            <a:fillRect/>
          </a:stretch>
        </p:blipFill>
        <p:spPr>
          <a:xfrm>
            <a:off x="338688" y="949175"/>
            <a:ext cx="2154772" cy="1630801"/>
          </a:xfrm>
          <a:prstGeom prst="rect">
            <a:avLst/>
          </a:prstGeom>
          <a:noFill/>
          <a:ln>
            <a:noFill/>
          </a:ln>
        </p:spPr>
      </p:pic>
      <p:pic>
        <p:nvPicPr>
          <p:cNvPr id="474" name="Google Shape;474;p59"/>
          <p:cNvPicPr preferRelativeResize="0"/>
          <p:nvPr/>
        </p:nvPicPr>
        <p:blipFill>
          <a:blip r:embed="rId4">
            <a:alphaModFix/>
          </a:blip>
          <a:stretch>
            <a:fillRect/>
          </a:stretch>
        </p:blipFill>
        <p:spPr>
          <a:xfrm>
            <a:off x="551600" y="3082775"/>
            <a:ext cx="1854351" cy="1630800"/>
          </a:xfrm>
          <a:prstGeom prst="rect">
            <a:avLst/>
          </a:prstGeom>
          <a:noFill/>
          <a:ln>
            <a:noFill/>
          </a:ln>
        </p:spPr>
      </p:pic>
      <p:sp>
        <p:nvSpPr>
          <p:cNvPr id="475" name="Google Shape;475;p59"/>
          <p:cNvSpPr txBox="1">
            <a:spLocks noGrp="1"/>
          </p:cNvSpPr>
          <p:nvPr>
            <p:ph type="body" idx="1"/>
          </p:nvPr>
        </p:nvSpPr>
        <p:spPr>
          <a:xfrm>
            <a:off x="142425" y="2571750"/>
            <a:ext cx="2495700" cy="363600"/>
          </a:xfrm>
          <a:prstGeom prst="rect">
            <a:avLst/>
          </a:prstGeom>
        </p:spPr>
        <p:txBody>
          <a:bodyPr spcFirstLastPara="1" wrap="square" lIns="91425" tIns="91425" rIns="91425" bIns="91425" anchor="t" anchorCtr="0">
            <a:noAutofit/>
          </a:bodyPr>
          <a:lstStyle/>
          <a:p>
            <a:pPr marL="0" lvl="0" indent="0" algn="ctr" rtl="0">
              <a:lnSpc>
                <a:spcPct val="95000"/>
              </a:lnSpc>
              <a:spcBef>
                <a:spcPts val="0"/>
              </a:spcBef>
              <a:spcAft>
                <a:spcPts val="1200"/>
              </a:spcAft>
              <a:buSzPts val="935"/>
              <a:buNone/>
            </a:pPr>
            <a:r>
              <a:rPr lang="en" sz="1190" b="1">
                <a:solidFill>
                  <a:schemeClr val="lt1"/>
                </a:solidFill>
                <a:latin typeface="Roboto Serif"/>
                <a:ea typeface="Roboto Serif"/>
                <a:cs typeface="Roboto Serif"/>
                <a:sym typeface="Roboto Serif"/>
              </a:rPr>
              <a:t>Moon Yard Scan Visualization</a:t>
            </a:r>
            <a:endParaRPr sz="1190" b="1">
              <a:solidFill>
                <a:schemeClr val="lt1"/>
              </a:solidFill>
              <a:latin typeface="Roboto Serif"/>
              <a:ea typeface="Roboto Serif"/>
              <a:cs typeface="Roboto Serif"/>
              <a:sym typeface="Roboto Serif"/>
            </a:endParaRPr>
          </a:p>
        </p:txBody>
      </p:sp>
      <p:sp>
        <p:nvSpPr>
          <p:cNvPr id="476" name="Google Shape;476;p59"/>
          <p:cNvSpPr txBox="1">
            <a:spLocks noGrp="1"/>
          </p:cNvSpPr>
          <p:nvPr>
            <p:ph type="body" idx="1"/>
          </p:nvPr>
        </p:nvSpPr>
        <p:spPr>
          <a:xfrm>
            <a:off x="580725" y="4705350"/>
            <a:ext cx="1796100" cy="363600"/>
          </a:xfrm>
          <a:prstGeom prst="rect">
            <a:avLst/>
          </a:prstGeom>
        </p:spPr>
        <p:txBody>
          <a:bodyPr spcFirstLastPara="1" wrap="square" lIns="91425" tIns="91425" rIns="91425" bIns="91425" anchor="t" anchorCtr="0">
            <a:noAutofit/>
          </a:bodyPr>
          <a:lstStyle/>
          <a:p>
            <a:pPr marL="0" lvl="0" indent="0" algn="ctr" rtl="0">
              <a:lnSpc>
                <a:spcPct val="95000"/>
              </a:lnSpc>
              <a:spcBef>
                <a:spcPts val="0"/>
              </a:spcBef>
              <a:spcAft>
                <a:spcPts val="1200"/>
              </a:spcAft>
              <a:buSzPts val="935"/>
              <a:buNone/>
            </a:pPr>
            <a:r>
              <a:rPr lang="en" sz="1290" b="1">
                <a:solidFill>
                  <a:schemeClr val="lt1"/>
                </a:solidFill>
                <a:latin typeface="Roboto Serif"/>
                <a:ea typeface="Roboto Serif"/>
                <a:cs typeface="Roboto Serif"/>
                <a:sym typeface="Roboto Serif"/>
              </a:rPr>
              <a:t>Global Costmap</a:t>
            </a:r>
            <a:endParaRPr sz="1290" b="1">
              <a:solidFill>
                <a:schemeClr val="lt1"/>
              </a:solidFill>
              <a:latin typeface="Roboto Serif"/>
              <a:ea typeface="Roboto Serif"/>
              <a:cs typeface="Roboto Serif"/>
              <a:sym typeface="Roboto Serif"/>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80"/>
        <p:cNvGrpSpPr/>
        <p:nvPr/>
      </p:nvGrpSpPr>
      <p:grpSpPr>
        <a:xfrm>
          <a:off x="0" y="0"/>
          <a:ext cx="0" cy="0"/>
          <a:chOff x="0" y="0"/>
          <a:chExt cx="0" cy="0"/>
        </a:xfrm>
      </p:grpSpPr>
      <p:sp>
        <p:nvSpPr>
          <p:cNvPr id="481" name="Google Shape;481;p6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lt1"/>
                </a:solidFill>
              </a:rPr>
              <a:t>36</a:t>
            </a:fld>
            <a:endParaRPr>
              <a:solidFill>
                <a:schemeClr val="lt1"/>
              </a:solidFill>
            </a:endParaRPr>
          </a:p>
        </p:txBody>
      </p:sp>
      <p:sp>
        <p:nvSpPr>
          <p:cNvPr id="482" name="Google Shape;482;p60"/>
          <p:cNvSpPr txBox="1">
            <a:spLocks noGrp="1"/>
          </p:cNvSpPr>
          <p:nvPr>
            <p:ph type="title"/>
          </p:nvPr>
        </p:nvSpPr>
        <p:spPr>
          <a:xfrm>
            <a:off x="354475" y="44350"/>
            <a:ext cx="8520600" cy="572700"/>
          </a:xfrm>
          <a:prstGeom prst="rect">
            <a:avLst/>
          </a:prstGeom>
        </p:spPr>
        <p:txBody>
          <a:bodyPr spcFirstLastPara="1" wrap="square" lIns="91425" tIns="91425" rIns="91425" bIns="91425" anchor="t" anchorCtr="0">
            <a:normAutofit fontScale="90000"/>
          </a:bodyPr>
          <a:lstStyle/>
          <a:p>
            <a:pPr marL="0" marR="0" lvl="0" indent="0" algn="ctr" rtl="0">
              <a:lnSpc>
                <a:spcPct val="100000"/>
              </a:lnSpc>
              <a:spcBef>
                <a:spcPts val="0"/>
              </a:spcBef>
              <a:spcAft>
                <a:spcPts val="0"/>
              </a:spcAft>
              <a:buNone/>
            </a:pPr>
            <a:r>
              <a:rPr lang="en" b="1">
                <a:solidFill>
                  <a:srgbClr val="FFD700"/>
                </a:solidFill>
                <a:latin typeface="Roboto Serif"/>
                <a:ea typeface="Roboto Serif"/>
                <a:cs typeface="Roboto Serif"/>
                <a:sym typeface="Roboto Serif"/>
              </a:rPr>
              <a:t>Evaluation: </a:t>
            </a:r>
            <a:r>
              <a:rPr lang="en" b="1">
                <a:solidFill>
                  <a:schemeClr val="lt1"/>
                </a:solidFill>
                <a:latin typeface="Roboto Serif"/>
                <a:ea typeface="Roboto Serif"/>
                <a:cs typeface="Roboto Serif"/>
                <a:sym typeface="Roboto Serif"/>
              </a:rPr>
              <a:t>Computations Subsystem </a:t>
            </a:r>
            <a:endParaRPr b="1">
              <a:solidFill>
                <a:schemeClr val="lt1"/>
              </a:solidFill>
              <a:latin typeface="Roboto Serif"/>
              <a:ea typeface="Roboto Serif"/>
              <a:cs typeface="Roboto Serif"/>
              <a:sym typeface="Roboto Serif"/>
            </a:endParaRPr>
          </a:p>
          <a:p>
            <a:pPr marL="0" lvl="0" indent="0" algn="ctr" rtl="0">
              <a:spcBef>
                <a:spcPts val="0"/>
              </a:spcBef>
              <a:spcAft>
                <a:spcPts val="0"/>
              </a:spcAft>
              <a:buClr>
                <a:schemeClr val="dk1"/>
              </a:buClr>
              <a:buSzPct val="39285"/>
              <a:buFont typeface="Arial"/>
              <a:buNone/>
            </a:pPr>
            <a:r>
              <a:rPr lang="en" b="1">
                <a:solidFill>
                  <a:schemeClr val="lt1"/>
                </a:solidFill>
                <a:latin typeface="Roboto Serif"/>
                <a:ea typeface="Roboto Serif"/>
                <a:cs typeface="Roboto Serif"/>
                <a:sym typeface="Roboto Serif"/>
              </a:rPr>
              <a:t>Navigation Planner Unit</a:t>
            </a:r>
            <a:endParaRPr b="1">
              <a:solidFill>
                <a:schemeClr val="lt1"/>
              </a:solidFill>
              <a:latin typeface="Roboto Serif"/>
              <a:ea typeface="Roboto Serif"/>
              <a:cs typeface="Roboto Serif"/>
              <a:sym typeface="Roboto Serif"/>
            </a:endParaRPr>
          </a:p>
        </p:txBody>
      </p:sp>
      <p:sp>
        <p:nvSpPr>
          <p:cNvPr id="483" name="Google Shape;483;p60"/>
          <p:cNvSpPr txBox="1"/>
          <p:nvPr/>
        </p:nvSpPr>
        <p:spPr>
          <a:xfrm>
            <a:off x="3337100" y="874525"/>
            <a:ext cx="5538000" cy="422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300" b="1">
                <a:solidFill>
                  <a:srgbClr val="FFD700"/>
                </a:solidFill>
                <a:latin typeface="Roboto Serif"/>
                <a:ea typeface="Roboto Serif"/>
                <a:cs typeface="Roboto Serif"/>
                <a:sym typeface="Roboto Serif"/>
              </a:rPr>
              <a:t>Modeling:</a:t>
            </a:r>
            <a:r>
              <a:rPr lang="en" sz="1300">
                <a:solidFill>
                  <a:schemeClr val="lt1"/>
                </a:solidFill>
                <a:latin typeface="Roboto Serif"/>
                <a:ea typeface="Roboto Serif"/>
                <a:cs typeface="Roboto Serif"/>
                <a:sym typeface="Roboto Serif"/>
              </a:rPr>
              <a:t> </a:t>
            </a:r>
            <a:endParaRPr sz="1300">
              <a:solidFill>
                <a:schemeClr val="lt1"/>
              </a:solidFill>
              <a:latin typeface="Roboto Serif"/>
              <a:ea typeface="Roboto Serif"/>
              <a:cs typeface="Roboto Serif"/>
              <a:sym typeface="Roboto Serif"/>
            </a:endParaRPr>
          </a:p>
          <a:p>
            <a:pPr marL="457200" lvl="0" indent="-311150" algn="l" rtl="0">
              <a:spcBef>
                <a:spcPts val="0"/>
              </a:spcBef>
              <a:spcAft>
                <a:spcPts val="0"/>
              </a:spcAft>
              <a:buClr>
                <a:schemeClr val="lt1"/>
              </a:buClr>
              <a:buSzPts val="1300"/>
              <a:buFont typeface="Roboto Serif"/>
              <a:buChar char="●"/>
            </a:pPr>
            <a:r>
              <a:rPr lang="en" sz="1300">
                <a:solidFill>
                  <a:schemeClr val="lt1"/>
                </a:solidFill>
                <a:latin typeface="Roboto Serif"/>
                <a:ea typeface="Roboto Serif"/>
                <a:cs typeface="Roboto Serif"/>
                <a:sym typeface="Roboto Serif"/>
              </a:rPr>
              <a:t>Generated dense point cloud maps by taking multiple FARO scans and updated the map origin for consistent localization and navigation frames</a:t>
            </a:r>
            <a:endParaRPr sz="1300">
              <a:solidFill>
                <a:schemeClr val="lt1"/>
              </a:solidFill>
              <a:latin typeface="Roboto Serif"/>
              <a:ea typeface="Roboto Serif"/>
              <a:cs typeface="Roboto Serif"/>
              <a:sym typeface="Roboto Serif"/>
            </a:endParaRPr>
          </a:p>
          <a:p>
            <a:pPr marL="457200" lvl="0" indent="-311150" algn="l" rtl="0">
              <a:spcBef>
                <a:spcPts val="0"/>
              </a:spcBef>
              <a:spcAft>
                <a:spcPts val="0"/>
              </a:spcAft>
              <a:buClr>
                <a:schemeClr val="lt1"/>
              </a:buClr>
              <a:buSzPts val="1300"/>
              <a:buFont typeface="Roboto Serif"/>
              <a:buChar char="●"/>
            </a:pPr>
            <a:r>
              <a:rPr lang="en" sz="1300">
                <a:solidFill>
                  <a:schemeClr val="lt1"/>
                </a:solidFill>
                <a:latin typeface="Roboto Serif"/>
                <a:ea typeface="Roboto Serif"/>
                <a:cs typeface="Roboto Serif"/>
                <a:sym typeface="Roboto Serif"/>
              </a:rPr>
              <a:t>Tuned Nav2 parameters to suit Ackermann steering kinematics.</a:t>
            </a:r>
            <a:endParaRPr sz="1300">
              <a:solidFill>
                <a:schemeClr val="lt1"/>
              </a:solidFill>
              <a:latin typeface="Roboto Serif"/>
              <a:ea typeface="Roboto Serif"/>
              <a:cs typeface="Roboto Serif"/>
              <a:sym typeface="Roboto Serif"/>
            </a:endParaRPr>
          </a:p>
          <a:p>
            <a:pPr marL="457200" lvl="0" indent="-311150" algn="l" rtl="0">
              <a:spcBef>
                <a:spcPts val="0"/>
              </a:spcBef>
              <a:spcAft>
                <a:spcPts val="0"/>
              </a:spcAft>
              <a:buClr>
                <a:schemeClr val="lt1"/>
              </a:buClr>
              <a:buSzPts val="1300"/>
              <a:buFont typeface="Roboto Serif"/>
              <a:buChar char="●"/>
            </a:pPr>
            <a:r>
              <a:rPr lang="en" sz="1300">
                <a:solidFill>
                  <a:schemeClr val="lt1"/>
                </a:solidFill>
                <a:latin typeface="Roboto Serif"/>
                <a:ea typeface="Roboto Serif"/>
                <a:cs typeface="Roboto Serif"/>
                <a:sym typeface="Roboto Serif"/>
              </a:rPr>
              <a:t>Used RViz extensively to visualize and debug transformations and paths</a:t>
            </a:r>
            <a:endParaRPr sz="1300">
              <a:solidFill>
                <a:schemeClr val="lt1"/>
              </a:solidFill>
              <a:latin typeface="Roboto Serif"/>
              <a:ea typeface="Roboto Serif"/>
              <a:cs typeface="Roboto Serif"/>
              <a:sym typeface="Roboto Serif"/>
            </a:endParaRPr>
          </a:p>
          <a:p>
            <a:pPr marL="0" lvl="0" indent="0" algn="l" rtl="0">
              <a:spcBef>
                <a:spcPts val="0"/>
              </a:spcBef>
              <a:spcAft>
                <a:spcPts val="0"/>
              </a:spcAft>
              <a:buNone/>
            </a:pPr>
            <a:endParaRPr sz="1300">
              <a:solidFill>
                <a:schemeClr val="lt1"/>
              </a:solidFill>
              <a:latin typeface="Roboto Serif"/>
              <a:ea typeface="Roboto Serif"/>
              <a:cs typeface="Roboto Serif"/>
              <a:sym typeface="Roboto Serif"/>
            </a:endParaRPr>
          </a:p>
          <a:p>
            <a:pPr marL="0" lvl="0" indent="0" algn="l" rtl="0">
              <a:spcBef>
                <a:spcPts val="0"/>
              </a:spcBef>
              <a:spcAft>
                <a:spcPts val="0"/>
              </a:spcAft>
              <a:buNone/>
            </a:pPr>
            <a:r>
              <a:rPr lang="en" sz="1300" b="1">
                <a:solidFill>
                  <a:srgbClr val="FFD700"/>
                </a:solidFill>
                <a:latin typeface="Roboto Serif"/>
                <a:ea typeface="Roboto Serif"/>
                <a:cs typeface="Roboto Serif"/>
                <a:sym typeface="Roboto Serif"/>
              </a:rPr>
              <a:t>Analysis:</a:t>
            </a:r>
            <a:r>
              <a:rPr lang="en" sz="1300">
                <a:solidFill>
                  <a:schemeClr val="lt1"/>
                </a:solidFill>
                <a:latin typeface="Roboto Serif"/>
                <a:ea typeface="Roboto Serif"/>
                <a:cs typeface="Roboto Serif"/>
                <a:sym typeface="Roboto Serif"/>
              </a:rPr>
              <a:t> </a:t>
            </a:r>
            <a:endParaRPr sz="1300">
              <a:solidFill>
                <a:schemeClr val="lt1"/>
              </a:solidFill>
              <a:latin typeface="Roboto Serif"/>
              <a:ea typeface="Roboto Serif"/>
              <a:cs typeface="Roboto Serif"/>
              <a:sym typeface="Roboto Serif"/>
            </a:endParaRPr>
          </a:p>
          <a:p>
            <a:pPr marL="457200" lvl="0" indent="-311150" algn="l" rtl="0">
              <a:spcBef>
                <a:spcPts val="0"/>
              </a:spcBef>
              <a:spcAft>
                <a:spcPts val="0"/>
              </a:spcAft>
              <a:buClr>
                <a:schemeClr val="lt1"/>
              </a:buClr>
              <a:buSzPts val="1300"/>
              <a:buFont typeface="Roboto Serif"/>
              <a:buChar char="●"/>
            </a:pPr>
            <a:r>
              <a:rPr lang="en" sz="1300">
                <a:solidFill>
                  <a:schemeClr val="lt1"/>
                </a:solidFill>
                <a:latin typeface="Roboto Serif"/>
                <a:ea typeface="Roboto Serif"/>
                <a:cs typeface="Roboto Serif"/>
                <a:sym typeface="Roboto Serif"/>
              </a:rPr>
              <a:t>Evaluated planned paths for smoothness, obstacle avoidance, and feasibility</a:t>
            </a:r>
            <a:endParaRPr sz="1300">
              <a:solidFill>
                <a:schemeClr val="lt1"/>
              </a:solidFill>
              <a:latin typeface="Roboto Serif"/>
              <a:ea typeface="Roboto Serif"/>
              <a:cs typeface="Roboto Serif"/>
              <a:sym typeface="Roboto Serif"/>
            </a:endParaRPr>
          </a:p>
          <a:p>
            <a:pPr marL="457200" lvl="0" indent="-311150" algn="l" rtl="0">
              <a:spcBef>
                <a:spcPts val="0"/>
              </a:spcBef>
              <a:spcAft>
                <a:spcPts val="0"/>
              </a:spcAft>
              <a:buClr>
                <a:schemeClr val="lt1"/>
              </a:buClr>
              <a:buSzPts val="1300"/>
              <a:buFont typeface="Roboto Serif"/>
              <a:buChar char="●"/>
            </a:pPr>
            <a:r>
              <a:rPr lang="en" sz="1300">
                <a:solidFill>
                  <a:schemeClr val="lt1"/>
                </a:solidFill>
                <a:latin typeface="Roboto Serif"/>
                <a:ea typeface="Roboto Serif"/>
                <a:cs typeface="Roboto Serif"/>
                <a:sym typeface="Roboto Serif"/>
              </a:rPr>
              <a:t>Analyzed factors affecting navigation: localization noise, data delay, computation load, and parameter tuning</a:t>
            </a:r>
            <a:endParaRPr sz="1300">
              <a:solidFill>
                <a:schemeClr val="lt1"/>
              </a:solidFill>
              <a:latin typeface="Roboto Serif"/>
              <a:ea typeface="Roboto Serif"/>
              <a:cs typeface="Roboto Serif"/>
              <a:sym typeface="Roboto Serif"/>
            </a:endParaRPr>
          </a:p>
          <a:p>
            <a:pPr marL="457200" lvl="0" indent="0" algn="l" rtl="0">
              <a:spcBef>
                <a:spcPts val="0"/>
              </a:spcBef>
              <a:spcAft>
                <a:spcPts val="0"/>
              </a:spcAft>
              <a:buNone/>
            </a:pPr>
            <a:endParaRPr sz="1300">
              <a:solidFill>
                <a:schemeClr val="lt1"/>
              </a:solidFill>
              <a:latin typeface="Roboto Serif"/>
              <a:ea typeface="Roboto Serif"/>
              <a:cs typeface="Roboto Serif"/>
              <a:sym typeface="Roboto Serif"/>
            </a:endParaRPr>
          </a:p>
          <a:p>
            <a:pPr marL="0" lvl="0" indent="0" algn="l" rtl="0">
              <a:spcBef>
                <a:spcPts val="0"/>
              </a:spcBef>
              <a:spcAft>
                <a:spcPts val="0"/>
              </a:spcAft>
              <a:buNone/>
            </a:pPr>
            <a:r>
              <a:rPr lang="en" sz="1300" b="1">
                <a:solidFill>
                  <a:srgbClr val="FFD700"/>
                </a:solidFill>
                <a:latin typeface="Roboto Serif"/>
                <a:ea typeface="Roboto Serif"/>
                <a:cs typeface="Roboto Serif"/>
                <a:sym typeface="Roboto Serif"/>
              </a:rPr>
              <a:t>Testing: </a:t>
            </a:r>
            <a:endParaRPr sz="1300">
              <a:solidFill>
                <a:schemeClr val="lt1"/>
              </a:solidFill>
              <a:latin typeface="Roboto Serif"/>
              <a:ea typeface="Roboto Serif"/>
              <a:cs typeface="Roboto Serif"/>
              <a:sym typeface="Roboto Serif"/>
            </a:endParaRPr>
          </a:p>
          <a:p>
            <a:pPr marL="457200" lvl="0" indent="-311150" algn="l" rtl="0">
              <a:spcBef>
                <a:spcPts val="0"/>
              </a:spcBef>
              <a:spcAft>
                <a:spcPts val="0"/>
              </a:spcAft>
              <a:buClr>
                <a:schemeClr val="lt1"/>
              </a:buClr>
              <a:buSzPts val="1300"/>
              <a:buFont typeface="Roboto Serif"/>
              <a:buChar char="●"/>
            </a:pPr>
            <a:r>
              <a:rPr lang="en" sz="1300">
                <a:solidFill>
                  <a:schemeClr val="lt1"/>
                </a:solidFill>
                <a:latin typeface="Roboto Serif"/>
                <a:ea typeface="Roboto Serif"/>
                <a:cs typeface="Roboto Serif"/>
                <a:sym typeface="Roboto Serif"/>
              </a:rPr>
              <a:t>T08: Mapping the Moon Yard and visualize the point cloud data </a:t>
            </a:r>
            <a:endParaRPr sz="1300">
              <a:solidFill>
                <a:schemeClr val="lt1"/>
              </a:solidFill>
              <a:latin typeface="Roboto Serif"/>
              <a:ea typeface="Roboto Serif"/>
              <a:cs typeface="Roboto Serif"/>
              <a:sym typeface="Roboto Serif"/>
            </a:endParaRPr>
          </a:p>
          <a:p>
            <a:pPr marL="457200" lvl="0" indent="-311150" algn="l" rtl="0">
              <a:spcBef>
                <a:spcPts val="0"/>
              </a:spcBef>
              <a:spcAft>
                <a:spcPts val="0"/>
              </a:spcAft>
              <a:buClr>
                <a:schemeClr val="lt1"/>
              </a:buClr>
              <a:buSzPts val="1300"/>
              <a:buFont typeface="Roboto Serif"/>
              <a:buChar char="●"/>
            </a:pPr>
            <a:r>
              <a:rPr lang="en" sz="1300">
                <a:solidFill>
                  <a:schemeClr val="lt1"/>
                </a:solidFill>
                <a:latin typeface="Roboto Serif"/>
                <a:ea typeface="Roboto Serif"/>
                <a:cs typeface="Roboto Serif"/>
                <a:sym typeface="Roboto Serif"/>
              </a:rPr>
              <a:t>T11: Navigate and reach the goal location correctly</a:t>
            </a:r>
            <a:endParaRPr sz="1300">
              <a:solidFill>
                <a:schemeClr val="lt1"/>
              </a:solidFill>
              <a:latin typeface="Roboto Serif"/>
              <a:ea typeface="Roboto Serif"/>
              <a:cs typeface="Roboto Serif"/>
              <a:sym typeface="Roboto Serif"/>
            </a:endParaRPr>
          </a:p>
          <a:p>
            <a:pPr marL="457200" lvl="0" indent="-311150" algn="l" rtl="0">
              <a:spcBef>
                <a:spcPts val="0"/>
              </a:spcBef>
              <a:spcAft>
                <a:spcPts val="0"/>
              </a:spcAft>
              <a:buClr>
                <a:schemeClr val="lt1"/>
              </a:buClr>
              <a:buSzPts val="1300"/>
              <a:buFont typeface="Roboto Serif"/>
              <a:buChar char="●"/>
            </a:pPr>
            <a:r>
              <a:rPr lang="en" sz="1300">
                <a:solidFill>
                  <a:schemeClr val="lt1"/>
                </a:solidFill>
                <a:latin typeface="Roboto Serif"/>
                <a:ea typeface="Roboto Serif"/>
                <a:cs typeface="Roboto Serif"/>
                <a:sym typeface="Roboto Serif"/>
              </a:rPr>
              <a:t>T15: Spring Validation Demo Test</a:t>
            </a:r>
            <a:endParaRPr sz="1300">
              <a:solidFill>
                <a:schemeClr val="lt1"/>
              </a:solidFill>
              <a:latin typeface="Roboto Serif"/>
              <a:ea typeface="Roboto Serif"/>
              <a:cs typeface="Roboto Serif"/>
              <a:sym typeface="Roboto Serif"/>
            </a:endParaRPr>
          </a:p>
        </p:txBody>
      </p:sp>
      <p:pic>
        <p:nvPicPr>
          <p:cNvPr id="484" name="Google Shape;484;p60"/>
          <p:cNvPicPr preferRelativeResize="0"/>
          <p:nvPr/>
        </p:nvPicPr>
        <p:blipFill>
          <a:blip r:embed="rId3">
            <a:alphaModFix/>
          </a:blip>
          <a:stretch>
            <a:fillRect/>
          </a:stretch>
        </p:blipFill>
        <p:spPr>
          <a:xfrm>
            <a:off x="1028200" y="983000"/>
            <a:ext cx="1654783" cy="1717412"/>
          </a:xfrm>
          <a:prstGeom prst="rect">
            <a:avLst/>
          </a:prstGeom>
          <a:noFill/>
          <a:ln>
            <a:noFill/>
          </a:ln>
        </p:spPr>
      </p:pic>
      <p:sp>
        <p:nvSpPr>
          <p:cNvPr id="485" name="Google Shape;485;p60"/>
          <p:cNvSpPr txBox="1">
            <a:spLocks noGrp="1"/>
          </p:cNvSpPr>
          <p:nvPr>
            <p:ph type="body" idx="1"/>
          </p:nvPr>
        </p:nvSpPr>
        <p:spPr>
          <a:xfrm>
            <a:off x="656750" y="2664925"/>
            <a:ext cx="2495700" cy="363600"/>
          </a:xfrm>
          <a:prstGeom prst="rect">
            <a:avLst/>
          </a:prstGeom>
        </p:spPr>
        <p:txBody>
          <a:bodyPr spcFirstLastPara="1" wrap="square" lIns="91425" tIns="91425" rIns="91425" bIns="91425" anchor="t" anchorCtr="0">
            <a:noAutofit/>
          </a:bodyPr>
          <a:lstStyle/>
          <a:p>
            <a:pPr marL="0" lvl="0" indent="0" algn="ctr" rtl="0">
              <a:lnSpc>
                <a:spcPct val="95000"/>
              </a:lnSpc>
              <a:spcBef>
                <a:spcPts val="0"/>
              </a:spcBef>
              <a:spcAft>
                <a:spcPts val="1200"/>
              </a:spcAft>
              <a:buSzPts val="935"/>
              <a:buNone/>
            </a:pPr>
            <a:r>
              <a:rPr lang="en" sz="1190" b="1">
                <a:solidFill>
                  <a:schemeClr val="lt1"/>
                </a:solidFill>
                <a:latin typeface="Roboto Serif"/>
                <a:ea typeface="Roboto Serif"/>
                <a:cs typeface="Roboto Serif"/>
                <a:sym typeface="Roboto Serif"/>
              </a:rPr>
              <a:t>Identified Gradable Craters</a:t>
            </a:r>
            <a:endParaRPr sz="1190" b="1">
              <a:solidFill>
                <a:schemeClr val="lt1"/>
              </a:solidFill>
              <a:latin typeface="Roboto Serif"/>
              <a:ea typeface="Roboto Serif"/>
              <a:cs typeface="Roboto Serif"/>
              <a:sym typeface="Roboto Serif"/>
            </a:endParaRPr>
          </a:p>
        </p:txBody>
      </p:sp>
      <p:pic>
        <p:nvPicPr>
          <p:cNvPr id="486" name="Google Shape;486;p60"/>
          <p:cNvPicPr preferRelativeResize="0"/>
          <p:nvPr/>
        </p:nvPicPr>
        <p:blipFill>
          <a:blip r:embed="rId4">
            <a:alphaModFix/>
          </a:blip>
          <a:stretch>
            <a:fillRect/>
          </a:stretch>
        </p:blipFill>
        <p:spPr>
          <a:xfrm>
            <a:off x="791274" y="3196230"/>
            <a:ext cx="2226651" cy="1583075"/>
          </a:xfrm>
          <a:prstGeom prst="rect">
            <a:avLst/>
          </a:prstGeom>
          <a:noFill/>
          <a:ln>
            <a:noFill/>
          </a:ln>
        </p:spPr>
      </p:pic>
      <p:sp>
        <p:nvSpPr>
          <p:cNvPr id="487" name="Google Shape;487;p60"/>
          <p:cNvSpPr txBox="1">
            <a:spLocks noGrp="1"/>
          </p:cNvSpPr>
          <p:nvPr>
            <p:ph type="body" idx="1"/>
          </p:nvPr>
        </p:nvSpPr>
        <p:spPr>
          <a:xfrm>
            <a:off x="656750" y="4779300"/>
            <a:ext cx="2495700" cy="363600"/>
          </a:xfrm>
          <a:prstGeom prst="rect">
            <a:avLst/>
          </a:prstGeom>
        </p:spPr>
        <p:txBody>
          <a:bodyPr spcFirstLastPara="1" wrap="square" lIns="91425" tIns="91425" rIns="91425" bIns="91425" anchor="t" anchorCtr="0">
            <a:noAutofit/>
          </a:bodyPr>
          <a:lstStyle/>
          <a:p>
            <a:pPr marL="0" lvl="0" indent="0" algn="ctr" rtl="0">
              <a:lnSpc>
                <a:spcPct val="95000"/>
              </a:lnSpc>
              <a:spcBef>
                <a:spcPts val="0"/>
              </a:spcBef>
              <a:spcAft>
                <a:spcPts val="1200"/>
              </a:spcAft>
              <a:buSzPts val="935"/>
              <a:buNone/>
            </a:pPr>
            <a:r>
              <a:rPr lang="en" sz="1190" b="1">
                <a:solidFill>
                  <a:schemeClr val="lt1"/>
                </a:solidFill>
                <a:latin typeface="Roboto Serif"/>
                <a:ea typeface="Roboto Serif"/>
                <a:cs typeface="Roboto Serif"/>
                <a:sym typeface="Roboto Serif"/>
              </a:rPr>
              <a:t>Gradable Craters Location</a:t>
            </a:r>
            <a:endParaRPr sz="1190" b="1">
              <a:solidFill>
                <a:schemeClr val="lt1"/>
              </a:solidFill>
              <a:latin typeface="Roboto Serif"/>
              <a:ea typeface="Roboto Serif"/>
              <a:cs typeface="Roboto Serif"/>
              <a:sym typeface="Roboto Serif"/>
            </a:endParaRPr>
          </a:p>
        </p:txBody>
      </p:sp>
      <p:cxnSp>
        <p:nvCxnSpPr>
          <p:cNvPr id="488" name="Google Shape;488;p60"/>
          <p:cNvCxnSpPr/>
          <p:nvPr/>
        </p:nvCxnSpPr>
        <p:spPr>
          <a:xfrm>
            <a:off x="1176950" y="871400"/>
            <a:ext cx="460500" cy="702900"/>
          </a:xfrm>
          <a:prstGeom prst="straightConnector1">
            <a:avLst/>
          </a:prstGeom>
          <a:noFill/>
          <a:ln w="19050" cap="flat" cmpd="sng">
            <a:solidFill>
              <a:srgbClr val="FF0000"/>
            </a:solidFill>
            <a:prstDash val="solid"/>
            <a:round/>
            <a:headEnd type="none" w="med" len="med"/>
            <a:tailEnd type="triangle" w="med" len="med"/>
          </a:ln>
        </p:spPr>
      </p:cxnSp>
      <p:cxnSp>
        <p:nvCxnSpPr>
          <p:cNvPr id="489" name="Google Shape;489;p60"/>
          <p:cNvCxnSpPr/>
          <p:nvPr/>
        </p:nvCxnSpPr>
        <p:spPr>
          <a:xfrm>
            <a:off x="1175075" y="863850"/>
            <a:ext cx="819600" cy="608700"/>
          </a:xfrm>
          <a:prstGeom prst="straightConnector1">
            <a:avLst/>
          </a:prstGeom>
          <a:noFill/>
          <a:ln w="19050" cap="flat" cmpd="sng">
            <a:solidFill>
              <a:srgbClr val="FF0000"/>
            </a:solidFill>
            <a:prstDash val="solid"/>
            <a:round/>
            <a:headEnd type="none" w="med" len="med"/>
            <a:tailEnd type="triangle" w="med" len="med"/>
          </a:ln>
        </p:spPr>
      </p:cxnSp>
      <p:cxnSp>
        <p:nvCxnSpPr>
          <p:cNvPr id="490" name="Google Shape;490;p60"/>
          <p:cNvCxnSpPr/>
          <p:nvPr/>
        </p:nvCxnSpPr>
        <p:spPr>
          <a:xfrm>
            <a:off x="1171300" y="854425"/>
            <a:ext cx="453900" cy="1256700"/>
          </a:xfrm>
          <a:prstGeom prst="straightConnector1">
            <a:avLst/>
          </a:prstGeom>
          <a:noFill/>
          <a:ln w="19050" cap="flat" cmpd="sng">
            <a:solidFill>
              <a:srgbClr val="FF0000"/>
            </a:solidFill>
            <a:prstDash val="solid"/>
            <a:round/>
            <a:headEnd type="none" w="med" len="med"/>
            <a:tailEnd type="triangle" w="med" len="med"/>
          </a:ln>
        </p:spPr>
      </p:cxnSp>
      <p:cxnSp>
        <p:nvCxnSpPr>
          <p:cNvPr id="491" name="Google Shape;491;p60"/>
          <p:cNvCxnSpPr/>
          <p:nvPr/>
        </p:nvCxnSpPr>
        <p:spPr>
          <a:xfrm>
            <a:off x="1168000" y="856050"/>
            <a:ext cx="993900" cy="1211700"/>
          </a:xfrm>
          <a:prstGeom prst="straightConnector1">
            <a:avLst/>
          </a:prstGeom>
          <a:noFill/>
          <a:ln w="19050" cap="flat" cmpd="sng">
            <a:solidFill>
              <a:srgbClr val="FF0000"/>
            </a:solidFill>
            <a:prstDash val="solid"/>
            <a:round/>
            <a:headEnd type="none" w="med" len="med"/>
            <a:tailEnd type="triangle" w="med" len="med"/>
          </a:ln>
        </p:spPr>
      </p:cxnSp>
      <p:sp>
        <p:nvSpPr>
          <p:cNvPr id="492" name="Google Shape;492;p60"/>
          <p:cNvSpPr txBox="1"/>
          <p:nvPr/>
        </p:nvSpPr>
        <p:spPr>
          <a:xfrm>
            <a:off x="327050" y="547825"/>
            <a:ext cx="1214700" cy="306600"/>
          </a:xfrm>
          <a:prstGeom prst="rect">
            <a:avLst/>
          </a:prstGeom>
          <a:solidFill>
            <a:schemeClr val="lt1"/>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FF0000"/>
                </a:solidFill>
              </a:rPr>
              <a:t>Gradable Craters</a:t>
            </a:r>
            <a:endParaRPr sz="1000">
              <a:solidFill>
                <a:srgbClr val="FF0000"/>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sp>
        <p:nvSpPr>
          <p:cNvPr id="497" name="Google Shape;497;p6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lt1"/>
                </a:solidFill>
              </a:rPr>
              <a:t>37</a:t>
            </a:fld>
            <a:endParaRPr>
              <a:solidFill>
                <a:schemeClr val="lt1"/>
              </a:solidFill>
            </a:endParaRPr>
          </a:p>
        </p:txBody>
      </p:sp>
      <p:sp>
        <p:nvSpPr>
          <p:cNvPr id="498" name="Google Shape;498;p61"/>
          <p:cNvSpPr txBox="1">
            <a:spLocks noGrp="1"/>
          </p:cNvSpPr>
          <p:nvPr>
            <p:ph type="title"/>
          </p:nvPr>
        </p:nvSpPr>
        <p:spPr>
          <a:xfrm>
            <a:off x="354475" y="44350"/>
            <a:ext cx="8520600" cy="572700"/>
          </a:xfrm>
          <a:prstGeom prst="rect">
            <a:avLst/>
          </a:prstGeom>
        </p:spPr>
        <p:txBody>
          <a:bodyPr spcFirstLastPara="1" wrap="square" lIns="91425" tIns="91425" rIns="91425" bIns="91425" anchor="t" anchorCtr="0">
            <a:normAutofit fontScale="90000"/>
          </a:bodyPr>
          <a:lstStyle/>
          <a:p>
            <a:pPr marL="0" marR="0" lvl="0" indent="0" algn="ctr" rtl="0">
              <a:lnSpc>
                <a:spcPct val="100000"/>
              </a:lnSpc>
              <a:spcBef>
                <a:spcPts val="0"/>
              </a:spcBef>
              <a:spcAft>
                <a:spcPts val="0"/>
              </a:spcAft>
              <a:buNone/>
            </a:pPr>
            <a:r>
              <a:rPr lang="en" b="1">
                <a:solidFill>
                  <a:srgbClr val="FFD700"/>
                </a:solidFill>
                <a:latin typeface="Roboto Serif"/>
                <a:ea typeface="Roboto Serif"/>
                <a:cs typeface="Roboto Serif"/>
                <a:sym typeface="Roboto Serif"/>
              </a:rPr>
              <a:t>Evaluation: </a:t>
            </a:r>
            <a:r>
              <a:rPr lang="en" b="1">
                <a:solidFill>
                  <a:schemeClr val="lt1"/>
                </a:solidFill>
                <a:latin typeface="Roboto Serif"/>
                <a:ea typeface="Roboto Serif"/>
                <a:cs typeface="Roboto Serif"/>
                <a:sym typeface="Roboto Serif"/>
              </a:rPr>
              <a:t>Computations Subsystem </a:t>
            </a:r>
            <a:endParaRPr b="1">
              <a:solidFill>
                <a:schemeClr val="lt1"/>
              </a:solidFill>
              <a:latin typeface="Roboto Serif"/>
              <a:ea typeface="Roboto Serif"/>
              <a:cs typeface="Roboto Serif"/>
              <a:sym typeface="Roboto Serif"/>
            </a:endParaRPr>
          </a:p>
          <a:p>
            <a:pPr marL="0" lvl="0" indent="0" algn="ctr" rtl="0">
              <a:spcBef>
                <a:spcPts val="0"/>
              </a:spcBef>
              <a:spcAft>
                <a:spcPts val="0"/>
              </a:spcAft>
              <a:buClr>
                <a:schemeClr val="dk1"/>
              </a:buClr>
              <a:buSzPct val="39285"/>
              <a:buFont typeface="Arial"/>
              <a:buNone/>
            </a:pPr>
            <a:r>
              <a:rPr lang="en" b="1">
                <a:solidFill>
                  <a:schemeClr val="lt1"/>
                </a:solidFill>
                <a:latin typeface="Roboto Serif"/>
                <a:ea typeface="Roboto Serif"/>
                <a:cs typeface="Roboto Serif"/>
                <a:sym typeface="Roboto Serif"/>
              </a:rPr>
              <a:t>Navigation Planner Unit</a:t>
            </a:r>
            <a:endParaRPr b="1">
              <a:solidFill>
                <a:schemeClr val="lt1"/>
              </a:solidFill>
              <a:latin typeface="Roboto Serif"/>
              <a:ea typeface="Roboto Serif"/>
              <a:cs typeface="Roboto Serif"/>
              <a:sym typeface="Roboto Serif"/>
            </a:endParaRPr>
          </a:p>
        </p:txBody>
      </p:sp>
      <p:pic>
        <p:nvPicPr>
          <p:cNvPr id="499" name="Google Shape;499;p61" title="obsavoid (online-video-cutter.com).mp4">
            <a:hlinkClick r:id="rId3"/>
          </p:cNvPr>
          <p:cNvPicPr preferRelativeResize="0"/>
          <p:nvPr/>
        </p:nvPicPr>
        <p:blipFill>
          <a:blip r:embed="rId4">
            <a:alphaModFix/>
          </a:blip>
          <a:stretch>
            <a:fillRect/>
          </a:stretch>
        </p:blipFill>
        <p:spPr>
          <a:xfrm>
            <a:off x="2685774" y="964375"/>
            <a:ext cx="3932450" cy="3932474"/>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03"/>
        <p:cNvGrpSpPr/>
        <p:nvPr/>
      </p:nvGrpSpPr>
      <p:grpSpPr>
        <a:xfrm>
          <a:off x="0" y="0"/>
          <a:ext cx="0" cy="0"/>
          <a:chOff x="0" y="0"/>
          <a:chExt cx="0" cy="0"/>
        </a:xfrm>
      </p:grpSpPr>
      <p:sp>
        <p:nvSpPr>
          <p:cNvPr id="504" name="Google Shape;504;p62"/>
          <p:cNvSpPr txBox="1">
            <a:spLocks noGrp="1"/>
          </p:cNvSpPr>
          <p:nvPr>
            <p:ph type="title"/>
          </p:nvPr>
        </p:nvSpPr>
        <p:spPr>
          <a:xfrm>
            <a:off x="354475" y="44350"/>
            <a:ext cx="8520600" cy="572700"/>
          </a:xfrm>
          <a:prstGeom prst="rect">
            <a:avLst/>
          </a:prstGeom>
        </p:spPr>
        <p:txBody>
          <a:bodyPr spcFirstLastPara="1" wrap="square" lIns="91425" tIns="91425" rIns="91425" bIns="91425" anchor="t" anchorCtr="0">
            <a:normAutofit fontScale="90000"/>
          </a:bodyPr>
          <a:lstStyle/>
          <a:p>
            <a:pPr marL="0" marR="0" lvl="0" indent="0" algn="ctr" rtl="0">
              <a:lnSpc>
                <a:spcPct val="100000"/>
              </a:lnSpc>
              <a:spcBef>
                <a:spcPts val="0"/>
              </a:spcBef>
              <a:spcAft>
                <a:spcPts val="0"/>
              </a:spcAft>
              <a:buNone/>
            </a:pPr>
            <a:r>
              <a:rPr lang="en" b="1">
                <a:solidFill>
                  <a:srgbClr val="FFD700"/>
                </a:solidFill>
                <a:latin typeface="Roboto Serif"/>
                <a:ea typeface="Roboto Serif"/>
                <a:cs typeface="Roboto Serif"/>
                <a:sym typeface="Roboto Serif"/>
              </a:rPr>
              <a:t>Description: </a:t>
            </a:r>
            <a:r>
              <a:rPr lang="en" b="1">
                <a:solidFill>
                  <a:schemeClr val="lt1"/>
                </a:solidFill>
                <a:latin typeface="Roboto Serif"/>
                <a:ea typeface="Roboto Serif"/>
                <a:cs typeface="Roboto Serif"/>
                <a:sym typeface="Roboto Serif"/>
              </a:rPr>
              <a:t>Computations Subsystem </a:t>
            </a:r>
            <a:endParaRPr b="1">
              <a:solidFill>
                <a:schemeClr val="lt1"/>
              </a:solidFill>
              <a:latin typeface="Roboto Serif"/>
              <a:ea typeface="Roboto Serif"/>
              <a:cs typeface="Roboto Serif"/>
              <a:sym typeface="Roboto Serif"/>
            </a:endParaRPr>
          </a:p>
          <a:p>
            <a:pPr marL="0" lvl="0" indent="0" algn="ctr" rtl="0">
              <a:spcBef>
                <a:spcPts val="0"/>
              </a:spcBef>
              <a:spcAft>
                <a:spcPts val="0"/>
              </a:spcAft>
              <a:buClr>
                <a:schemeClr val="dk1"/>
              </a:buClr>
              <a:buSzPct val="39285"/>
              <a:buFont typeface="Arial"/>
              <a:buNone/>
            </a:pPr>
            <a:r>
              <a:rPr lang="en" b="1">
                <a:solidFill>
                  <a:schemeClr val="lt1"/>
                </a:solidFill>
                <a:latin typeface="Roboto Serif"/>
                <a:ea typeface="Roboto Serif"/>
                <a:cs typeface="Roboto Serif"/>
                <a:sym typeface="Roboto Serif"/>
              </a:rPr>
              <a:t>Finite State Machine Unit</a:t>
            </a:r>
            <a:endParaRPr b="1">
              <a:solidFill>
                <a:schemeClr val="lt1"/>
              </a:solidFill>
              <a:latin typeface="Roboto Serif"/>
              <a:ea typeface="Roboto Serif"/>
              <a:cs typeface="Roboto Serif"/>
              <a:sym typeface="Roboto Serif"/>
            </a:endParaRPr>
          </a:p>
        </p:txBody>
      </p:sp>
      <p:sp>
        <p:nvSpPr>
          <p:cNvPr id="505" name="Google Shape;505;p6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lt1"/>
                </a:solidFill>
              </a:rPr>
              <a:t>38</a:t>
            </a:fld>
            <a:endParaRPr>
              <a:solidFill>
                <a:schemeClr val="lt1"/>
              </a:solidFill>
            </a:endParaRPr>
          </a:p>
        </p:txBody>
      </p:sp>
      <p:sp>
        <p:nvSpPr>
          <p:cNvPr id="506" name="Google Shape;506;p62"/>
          <p:cNvSpPr txBox="1"/>
          <p:nvPr/>
        </p:nvSpPr>
        <p:spPr>
          <a:xfrm>
            <a:off x="5731825" y="1044575"/>
            <a:ext cx="3365400" cy="3919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500" b="1">
                <a:solidFill>
                  <a:srgbClr val="FFD700"/>
                </a:solidFill>
                <a:latin typeface="Roboto Serif"/>
                <a:ea typeface="Roboto Serif"/>
                <a:cs typeface="Roboto Serif"/>
                <a:sym typeface="Roboto Serif"/>
              </a:rPr>
              <a:t>Description:</a:t>
            </a:r>
            <a:r>
              <a:rPr lang="en" sz="1500">
                <a:solidFill>
                  <a:schemeClr val="lt1"/>
                </a:solidFill>
                <a:latin typeface="Roboto Serif"/>
                <a:ea typeface="Roboto Serif"/>
                <a:cs typeface="Roboto Serif"/>
                <a:sym typeface="Roboto Serif"/>
              </a:rPr>
              <a:t> High level behaviour tree for entire autonomy stack</a:t>
            </a:r>
            <a:endParaRPr sz="1500">
              <a:solidFill>
                <a:schemeClr val="lt1"/>
              </a:solidFill>
              <a:latin typeface="Roboto Serif"/>
              <a:ea typeface="Roboto Serif"/>
              <a:cs typeface="Roboto Serif"/>
              <a:sym typeface="Roboto Serif"/>
            </a:endParaRPr>
          </a:p>
          <a:p>
            <a:pPr marL="0" lvl="0" indent="0" algn="l" rtl="0">
              <a:spcBef>
                <a:spcPts val="0"/>
              </a:spcBef>
              <a:spcAft>
                <a:spcPts val="0"/>
              </a:spcAft>
              <a:buNone/>
            </a:pPr>
            <a:endParaRPr sz="1500">
              <a:solidFill>
                <a:schemeClr val="lt1"/>
              </a:solidFill>
              <a:latin typeface="Roboto Serif"/>
              <a:ea typeface="Roboto Serif"/>
              <a:cs typeface="Roboto Serif"/>
              <a:sym typeface="Roboto Serif"/>
            </a:endParaRPr>
          </a:p>
          <a:p>
            <a:pPr marL="0" lvl="0" indent="0" algn="l" rtl="0">
              <a:spcBef>
                <a:spcPts val="0"/>
              </a:spcBef>
              <a:spcAft>
                <a:spcPts val="0"/>
              </a:spcAft>
              <a:buNone/>
            </a:pPr>
            <a:r>
              <a:rPr lang="en" sz="1500" b="1">
                <a:solidFill>
                  <a:srgbClr val="FFD700"/>
                </a:solidFill>
                <a:latin typeface="Roboto Serif"/>
                <a:ea typeface="Roboto Serif"/>
                <a:cs typeface="Roboto Serif"/>
                <a:sym typeface="Roboto Serif"/>
              </a:rPr>
              <a:t>Requirements:</a:t>
            </a:r>
            <a:r>
              <a:rPr lang="en" sz="1500">
                <a:solidFill>
                  <a:schemeClr val="lt1"/>
                </a:solidFill>
                <a:latin typeface="Roboto Serif"/>
                <a:ea typeface="Roboto Serif"/>
                <a:cs typeface="Roboto Serif"/>
                <a:sym typeface="Roboto Serif"/>
              </a:rPr>
              <a:t> </a:t>
            </a:r>
            <a:endParaRPr sz="1500">
              <a:solidFill>
                <a:schemeClr val="lt1"/>
              </a:solidFill>
              <a:latin typeface="Roboto Serif"/>
              <a:ea typeface="Roboto Serif"/>
              <a:cs typeface="Roboto Serif"/>
              <a:sym typeface="Roboto Serif"/>
            </a:endParaRPr>
          </a:p>
          <a:p>
            <a:pPr marL="457200" lvl="0" indent="-323850" algn="l" rtl="0">
              <a:spcBef>
                <a:spcPts val="0"/>
              </a:spcBef>
              <a:spcAft>
                <a:spcPts val="0"/>
              </a:spcAft>
              <a:buClr>
                <a:schemeClr val="lt1"/>
              </a:buClr>
              <a:buSzPts val="1500"/>
              <a:buFont typeface="Roboto Serif"/>
              <a:buChar char="●"/>
            </a:pPr>
            <a:r>
              <a:rPr lang="en" sz="1500">
                <a:solidFill>
                  <a:schemeClr val="lt1"/>
                </a:solidFill>
                <a:latin typeface="Roboto Serif"/>
                <a:ea typeface="Roboto Serif"/>
                <a:cs typeface="Roboto Serif"/>
                <a:sym typeface="Roboto Serif"/>
              </a:rPr>
              <a:t>Sensors subsystem</a:t>
            </a:r>
            <a:endParaRPr sz="1500">
              <a:solidFill>
                <a:schemeClr val="lt1"/>
              </a:solidFill>
              <a:latin typeface="Roboto Serif"/>
              <a:ea typeface="Roboto Serif"/>
              <a:cs typeface="Roboto Serif"/>
              <a:sym typeface="Roboto Serif"/>
            </a:endParaRPr>
          </a:p>
          <a:p>
            <a:pPr marL="457200" lvl="0" indent="-323850" algn="l" rtl="0">
              <a:spcBef>
                <a:spcPts val="0"/>
              </a:spcBef>
              <a:spcAft>
                <a:spcPts val="0"/>
              </a:spcAft>
              <a:buClr>
                <a:schemeClr val="lt1"/>
              </a:buClr>
              <a:buSzPts val="1500"/>
              <a:buFont typeface="Roboto Serif"/>
              <a:buChar char="●"/>
            </a:pPr>
            <a:r>
              <a:rPr lang="en" sz="1500">
                <a:solidFill>
                  <a:schemeClr val="lt1"/>
                </a:solidFill>
                <a:latin typeface="Roboto Serif"/>
                <a:ea typeface="Roboto Serif"/>
                <a:cs typeface="Roboto Serif"/>
                <a:sym typeface="Roboto Serif"/>
              </a:rPr>
              <a:t>Computations subsystem</a:t>
            </a:r>
            <a:endParaRPr sz="1500">
              <a:solidFill>
                <a:schemeClr val="lt1"/>
              </a:solidFill>
              <a:latin typeface="Roboto Serif"/>
              <a:ea typeface="Roboto Serif"/>
              <a:cs typeface="Roboto Serif"/>
              <a:sym typeface="Roboto Serif"/>
            </a:endParaRPr>
          </a:p>
          <a:p>
            <a:pPr marL="457200" lvl="0" indent="-323850" algn="l" rtl="0">
              <a:spcBef>
                <a:spcPts val="0"/>
              </a:spcBef>
              <a:spcAft>
                <a:spcPts val="0"/>
              </a:spcAft>
              <a:buClr>
                <a:schemeClr val="lt1"/>
              </a:buClr>
              <a:buSzPts val="1500"/>
              <a:buFont typeface="Roboto Serif"/>
              <a:buChar char="●"/>
            </a:pPr>
            <a:r>
              <a:rPr lang="en" sz="1500">
                <a:solidFill>
                  <a:schemeClr val="lt1"/>
                </a:solidFill>
                <a:latin typeface="Roboto Serif"/>
                <a:ea typeface="Roboto Serif"/>
                <a:cs typeface="Roboto Serif"/>
                <a:sym typeface="Roboto Serif"/>
              </a:rPr>
              <a:t>External infrastructure</a:t>
            </a:r>
            <a:endParaRPr sz="1500">
              <a:solidFill>
                <a:schemeClr val="lt1"/>
              </a:solidFill>
              <a:latin typeface="Roboto Serif"/>
              <a:ea typeface="Roboto Serif"/>
              <a:cs typeface="Roboto Serif"/>
              <a:sym typeface="Roboto Serif"/>
            </a:endParaRPr>
          </a:p>
          <a:p>
            <a:pPr marL="457200" lvl="0" indent="-323850" algn="l" rtl="0">
              <a:spcBef>
                <a:spcPts val="0"/>
              </a:spcBef>
              <a:spcAft>
                <a:spcPts val="0"/>
              </a:spcAft>
              <a:buClr>
                <a:schemeClr val="lt1"/>
              </a:buClr>
              <a:buSzPts val="1500"/>
              <a:buFont typeface="Roboto Serif"/>
              <a:buChar char="●"/>
            </a:pPr>
            <a:r>
              <a:rPr lang="en" sz="1500">
                <a:solidFill>
                  <a:schemeClr val="lt1"/>
                </a:solidFill>
                <a:latin typeface="Roboto Serif"/>
                <a:ea typeface="Roboto Serif"/>
                <a:cs typeface="Roboto Serif"/>
                <a:sym typeface="Roboto Serif"/>
              </a:rPr>
              <a:t>Mechanical subsystem</a:t>
            </a:r>
            <a:endParaRPr sz="1500">
              <a:solidFill>
                <a:schemeClr val="lt1"/>
              </a:solidFill>
              <a:latin typeface="Roboto Serif"/>
              <a:ea typeface="Roboto Serif"/>
              <a:cs typeface="Roboto Serif"/>
              <a:sym typeface="Roboto Serif"/>
            </a:endParaRPr>
          </a:p>
          <a:p>
            <a:pPr marL="457200" lvl="0" indent="-323850" algn="l" rtl="0">
              <a:spcBef>
                <a:spcPts val="0"/>
              </a:spcBef>
              <a:spcAft>
                <a:spcPts val="0"/>
              </a:spcAft>
              <a:buClr>
                <a:schemeClr val="lt1"/>
              </a:buClr>
              <a:buSzPts val="1500"/>
              <a:buFont typeface="Roboto Serif"/>
              <a:buChar char="●"/>
            </a:pPr>
            <a:r>
              <a:rPr lang="en" sz="1500">
                <a:solidFill>
                  <a:schemeClr val="lt1"/>
                </a:solidFill>
                <a:latin typeface="Roboto Serif"/>
                <a:ea typeface="Roboto Serif"/>
                <a:cs typeface="Roboto Serif"/>
                <a:sym typeface="Roboto Serif"/>
              </a:rPr>
              <a:t>Actuation subsystem</a:t>
            </a:r>
            <a:endParaRPr sz="1500">
              <a:solidFill>
                <a:schemeClr val="lt1"/>
              </a:solidFill>
              <a:latin typeface="Roboto Serif"/>
              <a:ea typeface="Roboto Serif"/>
              <a:cs typeface="Roboto Serif"/>
              <a:sym typeface="Roboto Serif"/>
            </a:endParaRPr>
          </a:p>
          <a:p>
            <a:pPr marL="457200" lvl="0" indent="-323850" algn="l" rtl="0">
              <a:spcBef>
                <a:spcPts val="0"/>
              </a:spcBef>
              <a:spcAft>
                <a:spcPts val="0"/>
              </a:spcAft>
              <a:buClr>
                <a:schemeClr val="lt1"/>
              </a:buClr>
              <a:buSzPts val="1500"/>
              <a:buFont typeface="Roboto Serif"/>
              <a:buChar char="●"/>
            </a:pPr>
            <a:r>
              <a:rPr lang="en" sz="1500">
                <a:solidFill>
                  <a:schemeClr val="lt1"/>
                </a:solidFill>
                <a:latin typeface="Roboto Serif"/>
                <a:ea typeface="Roboto Serif"/>
                <a:cs typeface="Roboto Serif"/>
                <a:sym typeface="Roboto Serif"/>
              </a:rPr>
              <a:t>Electrical power subsystem</a:t>
            </a:r>
            <a:endParaRPr sz="1500">
              <a:solidFill>
                <a:schemeClr val="lt1"/>
              </a:solidFill>
              <a:latin typeface="Roboto Serif"/>
              <a:ea typeface="Roboto Serif"/>
              <a:cs typeface="Roboto Serif"/>
              <a:sym typeface="Roboto Serif"/>
            </a:endParaRPr>
          </a:p>
          <a:p>
            <a:pPr marL="0" lvl="0" indent="0" algn="l" rtl="0">
              <a:spcBef>
                <a:spcPts val="0"/>
              </a:spcBef>
              <a:spcAft>
                <a:spcPts val="0"/>
              </a:spcAft>
              <a:buNone/>
            </a:pPr>
            <a:endParaRPr sz="1500">
              <a:solidFill>
                <a:schemeClr val="lt1"/>
              </a:solidFill>
              <a:latin typeface="Roboto Serif"/>
              <a:ea typeface="Roboto Serif"/>
              <a:cs typeface="Roboto Serif"/>
              <a:sym typeface="Roboto Serif"/>
            </a:endParaRPr>
          </a:p>
          <a:p>
            <a:pPr marL="0" lvl="0" indent="0" algn="l" rtl="0">
              <a:spcBef>
                <a:spcPts val="0"/>
              </a:spcBef>
              <a:spcAft>
                <a:spcPts val="0"/>
              </a:spcAft>
              <a:buNone/>
            </a:pPr>
            <a:r>
              <a:rPr lang="en" sz="1500" b="1">
                <a:solidFill>
                  <a:srgbClr val="FFD700"/>
                </a:solidFill>
                <a:latin typeface="Roboto Serif"/>
                <a:ea typeface="Roboto Serif"/>
                <a:cs typeface="Roboto Serif"/>
                <a:sym typeface="Roboto Serif"/>
              </a:rPr>
              <a:t>Expected Functionality:</a:t>
            </a:r>
            <a:endParaRPr sz="1500" b="1">
              <a:solidFill>
                <a:srgbClr val="FFD700"/>
              </a:solidFill>
              <a:latin typeface="Roboto Serif"/>
              <a:ea typeface="Roboto Serif"/>
              <a:cs typeface="Roboto Serif"/>
              <a:sym typeface="Roboto Serif"/>
            </a:endParaRPr>
          </a:p>
          <a:p>
            <a:pPr marL="457200" lvl="0" indent="-323850" algn="l" rtl="0">
              <a:spcBef>
                <a:spcPts val="0"/>
              </a:spcBef>
              <a:spcAft>
                <a:spcPts val="0"/>
              </a:spcAft>
              <a:buClr>
                <a:schemeClr val="lt1"/>
              </a:buClr>
              <a:buSzPts val="1500"/>
              <a:buFont typeface="Roboto Serif"/>
              <a:buChar char="●"/>
            </a:pPr>
            <a:r>
              <a:rPr lang="en" sz="1500">
                <a:solidFill>
                  <a:schemeClr val="lt1"/>
                </a:solidFill>
                <a:latin typeface="Roboto Serif"/>
                <a:ea typeface="Roboto Serif"/>
                <a:cs typeface="Roboto Serif"/>
                <a:sym typeface="Roboto Serif"/>
              </a:rPr>
              <a:t>Entire system is able to grade craters autonomously</a:t>
            </a:r>
            <a:endParaRPr sz="1500">
              <a:solidFill>
                <a:schemeClr val="lt1"/>
              </a:solidFill>
              <a:latin typeface="Roboto Serif"/>
              <a:ea typeface="Roboto Serif"/>
              <a:cs typeface="Roboto Serif"/>
              <a:sym typeface="Roboto Serif"/>
            </a:endParaRPr>
          </a:p>
        </p:txBody>
      </p:sp>
      <p:pic>
        <p:nvPicPr>
          <p:cNvPr id="507" name="Google Shape;507;p62" title="Screenshot 2025-04-25 at 10.23.45 PM.png"/>
          <p:cNvPicPr preferRelativeResize="0"/>
          <p:nvPr/>
        </p:nvPicPr>
        <p:blipFill>
          <a:blip r:embed="rId3">
            <a:alphaModFix/>
          </a:blip>
          <a:stretch>
            <a:fillRect/>
          </a:stretch>
        </p:blipFill>
        <p:spPr>
          <a:xfrm>
            <a:off x="105750" y="1182724"/>
            <a:ext cx="5562598" cy="303387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11"/>
        <p:cNvGrpSpPr/>
        <p:nvPr/>
      </p:nvGrpSpPr>
      <p:grpSpPr>
        <a:xfrm>
          <a:off x="0" y="0"/>
          <a:ext cx="0" cy="0"/>
          <a:chOff x="0" y="0"/>
          <a:chExt cx="0" cy="0"/>
        </a:xfrm>
      </p:grpSpPr>
      <p:sp>
        <p:nvSpPr>
          <p:cNvPr id="512" name="Google Shape;512;p63"/>
          <p:cNvSpPr txBox="1">
            <a:spLocks noGrp="1"/>
          </p:cNvSpPr>
          <p:nvPr>
            <p:ph type="title"/>
          </p:nvPr>
        </p:nvSpPr>
        <p:spPr>
          <a:xfrm>
            <a:off x="354475" y="44350"/>
            <a:ext cx="8520600" cy="572700"/>
          </a:xfrm>
          <a:prstGeom prst="rect">
            <a:avLst/>
          </a:prstGeom>
        </p:spPr>
        <p:txBody>
          <a:bodyPr spcFirstLastPara="1" wrap="square" lIns="91425" tIns="91425" rIns="91425" bIns="91425" anchor="t" anchorCtr="0">
            <a:normAutofit fontScale="90000"/>
          </a:bodyPr>
          <a:lstStyle/>
          <a:p>
            <a:pPr marL="0" marR="0" lvl="0" indent="0" algn="ctr" rtl="0">
              <a:lnSpc>
                <a:spcPct val="100000"/>
              </a:lnSpc>
              <a:spcBef>
                <a:spcPts val="0"/>
              </a:spcBef>
              <a:spcAft>
                <a:spcPts val="0"/>
              </a:spcAft>
              <a:buNone/>
            </a:pPr>
            <a:r>
              <a:rPr lang="en" b="1">
                <a:solidFill>
                  <a:srgbClr val="FFD700"/>
                </a:solidFill>
                <a:latin typeface="Roboto Serif"/>
                <a:ea typeface="Roboto Serif"/>
                <a:cs typeface="Roboto Serif"/>
                <a:sym typeface="Roboto Serif"/>
              </a:rPr>
              <a:t>Status: </a:t>
            </a:r>
            <a:r>
              <a:rPr lang="en" b="1">
                <a:solidFill>
                  <a:schemeClr val="lt1"/>
                </a:solidFill>
                <a:latin typeface="Roboto Serif"/>
                <a:ea typeface="Roboto Serif"/>
                <a:cs typeface="Roboto Serif"/>
                <a:sym typeface="Roboto Serif"/>
              </a:rPr>
              <a:t>Computations Subsystem </a:t>
            </a:r>
            <a:endParaRPr b="1">
              <a:solidFill>
                <a:schemeClr val="lt1"/>
              </a:solidFill>
              <a:latin typeface="Roboto Serif"/>
              <a:ea typeface="Roboto Serif"/>
              <a:cs typeface="Roboto Serif"/>
              <a:sym typeface="Roboto Serif"/>
            </a:endParaRPr>
          </a:p>
          <a:p>
            <a:pPr marL="0" lvl="0" indent="0" algn="ctr" rtl="0">
              <a:spcBef>
                <a:spcPts val="0"/>
              </a:spcBef>
              <a:spcAft>
                <a:spcPts val="0"/>
              </a:spcAft>
              <a:buClr>
                <a:schemeClr val="dk1"/>
              </a:buClr>
              <a:buSzPct val="39285"/>
              <a:buFont typeface="Arial"/>
              <a:buNone/>
            </a:pPr>
            <a:r>
              <a:rPr lang="en" b="1">
                <a:solidFill>
                  <a:schemeClr val="lt1"/>
                </a:solidFill>
                <a:latin typeface="Roboto Serif"/>
                <a:ea typeface="Roboto Serif"/>
                <a:cs typeface="Roboto Serif"/>
                <a:sym typeface="Roboto Serif"/>
              </a:rPr>
              <a:t>Finite State Machine Unit</a:t>
            </a:r>
            <a:endParaRPr b="1">
              <a:solidFill>
                <a:schemeClr val="lt1"/>
              </a:solidFill>
              <a:latin typeface="Roboto Serif"/>
              <a:ea typeface="Roboto Serif"/>
              <a:cs typeface="Roboto Serif"/>
              <a:sym typeface="Roboto Serif"/>
            </a:endParaRPr>
          </a:p>
        </p:txBody>
      </p:sp>
      <p:sp>
        <p:nvSpPr>
          <p:cNvPr id="513" name="Google Shape;513;p6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lt1"/>
                </a:solidFill>
              </a:rPr>
              <a:t>39</a:t>
            </a:fld>
            <a:endParaRPr>
              <a:solidFill>
                <a:schemeClr val="lt1"/>
              </a:solidFill>
            </a:endParaRPr>
          </a:p>
        </p:txBody>
      </p:sp>
      <p:sp>
        <p:nvSpPr>
          <p:cNvPr id="514" name="Google Shape;514;p63"/>
          <p:cNvSpPr txBox="1"/>
          <p:nvPr/>
        </p:nvSpPr>
        <p:spPr>
          <a:xfrm>
            <a:off x="4012075" y="1040300"/>
            <a:ext cx="4701900" cy="394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b="1">
                <a:solidFill>
                  <a:srgbClr val="FFD700"/>
                </a:solidFill>
                <a:latin typeface="Roboto Serif"/>
                <a:ea typeface="Roboto Serif"/>
                <a:cs typeface="Roboto Serif"/>
                <a:sym typeface="Roboto Serif"/>
              </a:rPr>
              <a:t>Implementation:</a:t>
            </a:r>
            <a:endParaRPr sz="1600">
              <a:solidFill>
                <a:schemeClr val="lt1"/>
              </a:solidFill>
              <a:latin typeface="Roboto Serif"/>
              <a:ea typeface="Roboto Serif"/>
              <a:cs typeface="Roboto Serif"/>
              <a:sym typeface="Roboto Serif"/>
            </a:endParaRPr>
          </a:p>
          <a:p>
            <a:pPr marL="457200" lvl="0" indent="-330200" algn="l" rtl="0">
              <a:spcBef>
                <a:spcPts val="0"/>
              </a:spcBef>
              <a:spcAft>
                <a:spcPts val="0"/>
              </a:spcAft>
              <a:buClr>
                <a:schemeClr val="lt1"/>
              </a:buClr>
              <a:buSzPts val="1600"/>
              <a:buFont typeface="Roboto Serif"/>
              <a:buChar char="●"/>
            </a:pPr>
            <a:r>
              <a:rPr lang="en" sz="1600">
                <a:solidFill>
                  <a:schemeClr val="lt1"/>
                </a:solidFill>
                <a:latin typeface="Roboto Serif"/>
                <a:ea typeface="Roboto Serif"/>
                <a:cs typeface="Roboto Serif"/>
                <a:sym typeface="Roboto Serif"/>
              </a:rPr>
              <a:t>FSM callbacks implemented at 2 Hz</a:t>
            </a:r>
            <a:endParaRPr sz="1600">
              <a:solidFill>
                <a:schemeClr val="lt1"/>
              </a:solidFill>
              <a:latin typeface="Roboto Serif"/>
              <a:ea typeface="Roboto Serif"/>
              <a:cs typeface="Roboto Serif"/>
              <a:sym typeface="Roboto Serif"/>
            </a:endParaRPr>
          </a:p>
          <a:p>
            <a:pPr marL="457200" lvl="0" indent="-330200" algn="l" rtl="0">
              <a:spcBef>
                <a:spcPts val="0"/>
              </a:spcBef>
              <a:spcAft>
                <a:spcPts val="0"/>
              </a:spcAft>
              <a:buClr>
                <a:schemeClr val="lt1"/>
              </a:buClr>
              <a:buSzPts val="1600"/>
              <a:buFont typeface="Roboto Serif"/>
              <a:buChar char="●"/>
            </a:pPr>
            <a:r>
              <a:rPr lang="en" sz="1600">
                <a:solidFill>
                  <a:schemeClr val="lt1"/>
                </a:solidFill>
                <a:latin typeface="Roboto Serif"/>
                <a:ea typeface="Roboto Serif"/>
                <a:cs typeface="Roboto Serif"/>
                <a:sym typeface="Roboto Serif"/>
              </a:rPr>
              <a:t>Heavy computations parallelized and detached from main thread to not block FSM node from iterating</a:t>
            </a:r>
            <a:endParaRPr sz="1600">
              <a:solidFill>
                <a:schemeClr val="lt1"/>
              </a:solidFill>
              <a:latin typeface="Roboto Serif"/>
              <a:ea typeface="Roboto Serif"/>
              <a:cs typeface="Roboto Serif"/>
              <a:sym typeface="Roboto Serif"/>
            </a:endParaRPr>
          </a:p>
          <a:p>
            <a:pPr marL="0" lvl="0" indent="0" algn="l" rtl="0">
              <a:spcBef>
                <a:spcPts val="0"/>
              </a:spcBef>
              <a:spcAft>
                <a:spcPts val="0"/>
              </a:spcAft>
              <a:buNone/>
            </a:pPr>
            <a:endParaRPr sz="1600">
              <a:solidFill>
                <a:schemeClr val="lt1"/>
              </a:solidFill>
              <a:latin typeface="Roboto Serif"/>
              <a:ea typeface="Roboto Serif"/>
              <a:cs typeface="Roboto Serif"/>
              <a:sym typeface="Roboto Serif"/>
            </a:endParaRPr>
          </a:p>
          <a:p>
            <a:pPr marL="0" lvl="0" indent="0" algn="l" rtl="0">
              <a:spcBef>
                <a:spcPts val="0"/>
              </a:spcBef>
              <a:spcAft>
                <a:spcPts val="0"/>
              </a:spcAft>
              <a:buNone/>
            </a:pPr>
            <a:r>
              <a:rPr lang="en" sz="1600" b="1">
                <a:solidFill>
                  <a:srgbClr val="FFD700"/>
                </a:solidFill>
                <a:latin typeface="Roboto Serif"/>
                <a:ea typeface="Roboto Serif"/>
                <a:cs typeface="Roboto Serif"/>
                <a:sym typeface="Roboto Serif"/>
              </a:rPr>
              <a:t>Challenges:</a:t>
            </a:r>
            <a:endParaRPr sz="1600">
              <a:solidFill>
                <a:schemeClr val="lt1"/>
              </a:solidFill>
              <a:latin typeface="Roboto Serif"/>
              <a:ea typeface="Roboto Serif"/>
              <a:cs typeface="Roboto Serif"/>
              <a:sym typeface="Roboto Serif"/>
            </a:endParaRPr>
          </a:p>
          <a:p>
            <a:pPr marL="457200" lvl="0" indent="-330200" algn="l" rtl="0">
              <a:spcBef>
                <a:spcPts val="0"/>
              </a:spcBef>
              <a:spcAft>
                <a:spcPts val="0"/>
              </a:spcAft>
              <a:buClr>
                <a:schemeClr val="lt1"/>
              </a:buClr>
              <a:buSzPts val="1600"/>
              <a:buFont typeface="Roboto Serif"/>
              <a:buChar char="●"/>
            </a:pPr>
            <a:r>
              <a:rPr lang="en" sz="1600">
                <a:solidFill>
                  <a:schemeClr val="lt1"/>
                </a:solidFill>
                <a:latin typeface="Roboto Serif"/>
                <a:ea typeface="Roboto Serif"/>
                <a:cs typeface="Roboto Serif"/>
                <a:sym typeface="Roboto Serif"/>
              </a:rPr>
              <a:t>Compute not sufficient for active mapping using RealSense</a:t>
            </a:r>
            <a:endParaRPr sz="1600">
              <a:solidFill>
                <a:schemeClr val="lt1"/>
              </a:solidFill>
              <a:latin typeface="Roboto Serif"/>
              <a:ea typeface="Roboto Serif"/>
              <a:cs typeface="Roboto Serif"/>
              <a:sym typeface="Roboto Serif"/>
            </a:endParaRPr>
          </a:p>
          <a:p>
            <a:pPr marL="0" lvl="0" indent="0" algn="l" rtl="0">
              <a:spcBef>
                <a:spcPts val="0"/>
              </a:spcBef>
              <a:spcAft>
                <a:spcPts val="0"/>
              </a:spcAft>
              <a:buNone/>
            </a:pPr>
            <a:endParaRPr sz="1600">
              <a:solidFill>
                <a:schemeClr val="lt1"/>
              </a:solidFill>
              <a:latin typeface="Roboto Serif"/>
              <a:ea typeface="Roboto Serif"/>
              <a:cs typeface="Roboto Serif"/>
              <a:sym typeface="Roboto Serif"/>
            </a:endParaRPr>
          </a:p>
          <a:p>
            <a:pPr marL="0" lvl="0" indent="0" algn="l" rtl="0">
              <a:spcBef>
                <a:spcPts val="0"/>
              </a:spcBef>
              <a:spcAft>
                <a:spcPts val="0"/>
              </a:spcAft>
              <a:buNone/>
            </a:pPr>
            <a:r>
              <a:rPr lang="en" sz="1600" b="1">
                <a:solidFill>
                  <a:srgbClr val="FFD700"/>
                </a:solidFill>
                <a:latin typeface="Roboto Serif"/>
                <a:ea typeface="Roboto Serif"/>
                <a:cs typeface="Roboto Serif"/>
                <a:sym typeface="Roboto Serif"/>
              </a:rPr>
              <a:t>Status:</a:t>
            </a:r>
            <a:r>
              <a:rPr lang="en" sz="1600">
                <a:solidFill>
                  <a:schemeClr val="lt1"/>
                </a:solidFill>
                <a:latin typeface="Roboto Serif"/>
                <a:ea typeface="Roboto Serif"/>
                <a:cs typeface="Roboto Serif"/>
                <a:sym typeface="Roboto Serif"/>
              </a:rPr>
              <a:t> 95% Complete</a:t>
            </a:r>
            <a:endParaRPr sz="1600">
              <a:solidFill>
                <a:schemeClr val="lt1"/>
              </a:solidFill>
              <a:latin typeface="Roboto Serif"/>
              <a:ea typeface="Roboto Serif"/>
              <a:cs typeface="Roboto Serif"/>
              <a:sym typeface="Roboto Serif"/>
            </a:endParaRPr>
          </a:p>
          <a:p>
            <a:pPr marL="0" lvl="0" indent="0" algn="l" rtl="0">
              <a:spcBef>
                <a:spcPts val="0"/>
              </a:spcBef>
              <a:spcAft>
                <a:spcPts val="0"/>
              </a:spcAft>
              <a:buNone/>
            </a:pPr>
            <a:r>
              <a:rPr lang="en" sz="1600">
                <a:solidFill>
                  <a:srgbClr val="FF0000"/>
                </a:solidFill>
                <a:latin typeface="Roboto Serif"/>
                <a:ea typeface="Roboto Serif"/>
                <a:cs typeface="Roboto Serif"/>
                <a:sym typeface="Roboto Serif"/>
              </a:rPr>
              <a:t>Integrate validation unit into FSM</a:t>
            </a:r>
            <a:r>
              <a:rPr lang="en" sz="1600">
                <a:solidFill>
                  <a:schemeClr val="lt1"/>
                </a:solidFill>
                <a:latin typeface="Roboto Serif"/>
                <a:ea typeface="Roboto Serif"/>
                <a:cs typeface="Roboto Serif"/>
                <a:sym typeface="Roboto Serif"/>
              </a:rPr>
              <a:t> – Fall Goal</a:t>
            </a:r>
            <a:endParaRPr sz="1600">
              <a:solidFill>
                <a:schemeClr val="lt1"/>
              </a:solidFill>
              <a:latin typeface="Roboto Serif"/>
              <a:ea typeface="Roboto Serif"/>
              <a:cs typeface="Roboto Serif"/>
              <a:sym typeface="Roboto Serif"/>
            </a:endParaRPr>
          </a:p>
        </p:txBody>
      </p:sp>
      <p:pic>
        <p:nvPicPr>
          <p:cNvPr id="515" name="Google Shape;515;p63" title="Screenshot from 2025-04-27 00-49-57.png"/>
          <p:cNvPicPr preferRelativeResize="0"/>
          <p:nvPr/>
        </p:nvPicPr>
        <p:blipFill>
          <a:blip r:embed="rId3">
            <a:alphaModFix/>
          </a:blip>
          <a:stretch>
            <a:fillRect/>
          </a:stretch>
        </p:blipFill>
        <p:spPr>
          <a:xfrm>
            <a:off x="569049" y="969938"/>
            <a:ext cx="3042725" cy="40809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28"/>
          <p:cNvSpPr/>
          <p:nvPr/>
        </p:nvSpPr>
        <p:spPr>
          <a:xfrm>
            <a:off x="246750" y="1845700"/>
            <a:ext cx="5025900" cy="3017700"/>
          </a:xfrm>
          <a:prstGeom prst="roundRect">
            <a:avLst>
              <a:gd name="adj" fmla="val 16667"/>
            </a:avLst>
          </a:prstGeom>
          <a:solidFill>
            <a:srgbClr val="000000">
              <a:alpha val="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45" name="Google Shape;145;p28"/>
          <p:cNvSpPr txBox="1">
            <a:spLocks noGrp="1"/>
          </p:cNvSpPr>
          <p:nvPr>
            <p:ph type="ctrTitle"/>
          </p:nvPr>
        </p:nvSpPr>
        <p:spPr>
          <a:xfrm>
            <a:off x="678900" y="265625"/>
            <a:ext cx="7481400" cy="641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SzPts val="990"/>
              <a:buNone/>
            </a:pPr>
            <a:r>
              <a:rPr lang="en" sz="2800" b="1">
                <a:solidFill>
                  <a:schemeClr val="lt2"/>
                </a:solidFill>
                <a:latin typeface="Roboto Serif"/>
                <a:ea typeface="Roboto Serif"/>
                <a:cs typeface="Roboto Serif"/>
                <a:sym typeface="Roboto Serif"/>
              </a:rPr>
              <a:t>Motivation</a:t>
            </a:r>
            <a:r>
              <a:rPr lang="en" sz="2800">
                <a:solidFill>
                  <a:schemeClr val="lt2"/>
                </a:solidFill>
                <a:latin typeface="Roboto Serif"/>
                <a:ea typeface="Roboto Serif"/>
                <a:cs typeface="Roboto Serif"/>
                <a:sym typeface="Roboto Serif"/>
              </a:rPr>
              <a:t>: </a:t>
            </a:r>
            <a:r>
              <a:rPr lang="en" sz="2800">
                <a:solidFill>
                  <a:srgbClr val="FFD700"/>
                </a:solidFill>
                <a:latin typeface="Roboto Serif"/>
                <a:ea typeface="Roboto Serif"/>
                <a:cs typeface="Roboto Serif"/>
                <a:sym typeface="Roboto Serif"/>
              </a:rPr>
              <a:t>The Lunar Polar Highway</a:t>
            </a:r>
            <a:endParaRPr sz="2800">
              <a:solidFill>
                <a:srgbClr val="FFD700"/>
              </a:solidFill>
              <a:latin typeface="Roboto Serif"/>
              <a:ea typeface="Roboto Serif"/>
              <a:cs typeface="Roboto Serif"/>
              <a:sym typeface="Roboto Serif"/>
            </a:endParaRPr>
          </a:p>
        </p:txBody>
      </p:sp>
      <p:sp>
        <p:nvSpPr>
          <p:cNvPr id="146" name="Google Shape;146;p28"/>
          <p:cNvSpPr txBox="1"/>
          <p:nvPr/>
        </p:nvSpPr>
        <p:spPr>
          <a:xfrm>
            <a:off x="416100" y="907600"/>
            <a:ext cx="7744200" cy="861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200" dirty="0">
                <a:solidFill>
                  <a:schemeClr val="lt1"/>
                </a:solidFill>
                <a:latin typeface="Roboto Serif"/>
                <a:ea typeface="Roboto Serif"/>
                <a:cs typeface="Roboto Serif"/>
                <a:sym typeface="Roboto Serif"/>
              </a:rPr>
              <a:t>Sun-synchronous circumnavigation around Moon at 28 days x 24 </a:t>
            </a:r>
            <a:r>
              <a:rPr lang="en" sz="2200" dirty="0" err="1">
                <a:solidFill>
                  <a:schemeClr val="lt1"/>
                </a:solidFill>
                <a:latin typeface="Roboto Serif"/>
                <a:ea typeface="Roboto Serif"/>
                <a:cs typeface="Roboto Serif"/>
                <a:sym typeface="Roboto Serif"/>
              </a:rPr>
              <a:t>hr</a:t>
            </a:r>
            <a:r>
              <a:rPr lang="en" sz="2200" dirty="0">
                <a:solidFill>
                  <a:schemeClr val="lt1"/>
                </a:solidFill>
                <a:latin typeface="Roboto Serif"/>
                <a:ea typeface="Roboto Serif"/>
                <a:cs typeface="Roboto Serif"/>
                <a:sym typeface="Roboto Serif"/>
              </a:rPr>
              <a:t> = </a:t>
            </a:r>
            <a:r>
              <a:rPr lang="en" sz="2200" dirty="0">
                <a:solidFill>
                  <a:srgbClr val="00FF00"/>
                </a:solidFill>
                <a:latin typeface="Roboto Serif"/>
                <a:ea typeface="Roboto Serif"/>
                <a:cs typeface="Roboto Serif"/>
                <a:sym typeface="Roboto Serif"/>
              </a:rPr>
              <a:t>672 hour sun rotation</a:t>
            </a:r>
            <a:endParaRPr sz="2200" dirty="0">
              <a:solidFill>
                <a:srgbClr val="00FF00"/>
              </a:solidFill>
              <a:latin typeface="Roboto Serif"/>
              <a:ea typeface="Roboto Serif"/>
              <a:cs typeface="Roboto Serif"/>
              <a:sym typeface="Roboto Serif"/>
            </a:endParaRPr>
          </a:p>
        </p:txBody>
      </p:sp>
      <p:sp>
        <p:nvSpPr>
          <p:cNvPr id="147" name="Google Shape;147;p28"/>
          <p:cNvSpPr txBox="1"/>
          <p:nvPr/>
        </p:nvSpPr>
        <p:spPr>
          <a:xfrm>
            <a:off x="416100" y="1922775"/>
            <a:ext cx="8520600" cy="3843900"/>
          </a:xfrm>
          <a:prstGeom prst="rect">
            <a:avLst/>
          </a:prstGeom>
          <a:noFill/>
          <a:ln>
            <a:noFill/>
          </a:ln>
        </p:spPr>
        <p:txBody>
          <a:bodyPr spcFirstLastPara="1" wrap="square" lIns="91425" tIns="91425" rIns="91425" bIns="91425" anchor="t" anchorCtr="0">
            <a:normAutofit/>
          </a:bodyPr>
          <a:lstStyle/>
          <a:p>
            <a:pPr marL="0" lvl="0" indent="0" algn="l" rtl="0">
              <a:lnSpc>
                <a:spcPct val="80000"/>
              </a:lnSpc>
              <a:spcBef>
                <a:spcPts val="0"/>
              </a:spcBef>
              <a:spcAft>
                <a:spcPts val="0"/>
              </a:spcAft>
              <a:buNone/>
            </a:pPr>
            <a:r>
              <a:rPr lang="en" sz="2000" dirty="0">
                <a:solidFill>
                  <a:srgbClr val="FFFFFF"/>
                </a:solidFill>
                <a:latin typeface="Roboto Serif Light"/>
                <a:ea typeface="Roboto Serif Light"/>
                <a:cs typeface="Roboto Serif Light"/>
                <a:sym typeface="Roboto Serif Light"/>
              </a:rPr>
              <a:t>At equator      11,000 km        16   kph</a:t>
            </a:r>
            <a:endParaRPr sz="2000" dirty="0">
              <a:solidFill>
                <a:srgbClr val="FFFFFF"/>
              </a:solidFill>
              <a:latin typeface="Roboto Serif Light"/>
              <a:ea typeface="Roboto Serif Light"/>
              <a:cs typeface="Roboto Serif Light"/>
              <a:sym typeface="Roboto Serif Light"/>
            </a:endParaRPr>
          </a:p>
          <a:p>
            <a:pPr marL="0" lvl="0" indent="0" algn="l" rtl="0">
              <a:lnSpc>
                <a:spcPct val="80000"/>
              </a:lnSpc>
              <a:spcBef>
                <a:spcPts val="1200"/>
              </a:spcBef>
              <a:spcAft>
                <a:spcPts val="0"/>
              </a:spcAft>
              <a:buNone/>
            </a:pPr>
            <a:r>
              <a:rPr lang="en" sz="2000" dirty="0">
                <a:solidFill>
                  <a:srgbClr val="FFFFFF"/>
                </a:solidFill>
                <a:latin typeface="Roboto Serif Light"/>
                <a:ea typeface="Roboto Serif Light"/>
                <a:cs typeface="Roboto Serif Light"/>
                <a:sym typeface="Roboto Serif Light"/>
              </a:rPr>
              <a:t>At 50 deg         7,040 km          10   kph</a:t>
            </a:r>
            <a:endParaRPr sz="2000" dirty="0">
              <a:solidFill>
                <a:srgbClr val="FFFFFF"/>
              </a:solidFill>
              <a:latin typeface="Roboto Serif Light"/>
              <a:ea typeface="Roboto Serif Light"/>
              <a:cs typeface="Roboto Serif Light"/>
              <a:sym typeface="Roboto Serif Light"/>
            </a:endParaRPr>
          </a:p>
          <a:p>
            <a:pPr marL="0" lvl="0" indent="0" algn="l" rtl="0">
              <a:lnSpc>
                <a:spcPct val="80000"/>
              </a:lnSpc>
              <a:spcBef>
                <a:spcPts val="1200"/>
              </a:spcBef>
              <a:spcAft>
                <a:spcPts val="0"/>
              </a:spcAft>
              <a:buNone/>
            </a:pPr>
            <a:r>
              <a:rPr lang="en" sz="2000" dirty="0">
                <a:solidFill>
                  <a:srgbClr val="FFFFFF"/>
                </a:solidFill>
                <a:latin typeface="Roboto Serif Light"/>
                <a:ea typeface="Roboto Serif Light"/>
                <a:cs typeface="Roboto Serif Light"/>
                <a:sym typeface="Roboto Serif Light"/>
              </a:rPr>
              <a:t>At 60 deg         5,500 km          8   kph           </a:t>
            </a:r>
            <a:endParaRPr sz="2000" dirty="0">
              <a:solidFill>
                <a:srgbClr val="FFFFFF"/>
              </a:solidFill>
              <a:latin typeface="Roboto Serif Light"/>
              <a:ea typeface="Roboto Serif Light"/>
              <a:cs typeface="Roboto Serif Light"/>
              <a:sym typeface="Roboto Serif Light"/>
            </a:endParaRPr>
          </a:p>
          <a:p>
            <a:pPr marL="0" lvl="0" indent="0" algn="l" rtl="0">
              <a:lnSpc>
                <a:spcPct val="80000"/>
              </a:lnSpc>
              <a:spcBef>
                <a:spcPts val="1200"/>
              </a:spcBef>
              <a:spcAft>
                <a:spcPts val="0"/>
              </a:spcAft>
              <a:buNone/>
            </a:pPr>
            <a:r>
              <a:rPr lang="en" sz="2000" dirty="0">
                <a:solidFill>
                  <a:srgbClr val="FFFFFF"/>
                </a:solidFill>
                <a:latin typeface="Roboto Serif Light"/>
                <a:ea typeface="Roboto Serif Light"/>
                <a:cs typeface="Roboto Serif Light"/>
                <a:sym typeface="Roboto Serif Light"/>
              </a:rPr>
              <a:t>At 70 deg         3,700 km          6   kph</a:t>
            </a:r>
            <a:endParaRPr sz="2000" dirty="0">
              <a:solidFill>
                <a:srgbClr val="FFFFFF"/>
              </a:solidFill>
              <a:latin typeface="Roboto Serif Light"/>
              <a:ea typeface="Roboto Serif Light"/>
              <a:cs typeface="Roboto Serif Light"/>
              <a:sym typeface="Roboto Serif Light"/>
            </a:endParaRPr>
          </a:p>
          <a:p>
            <a:pPr marL="0" lvl="0" indent="0" algn="l" rtl="0">
              <a:lnSpc>
                <a:spcPct val="80000"/>
              </a:lnSpc>
              <a:spcBef>
                <a:spcPts val="1200"/>
              </a:spcBef>
              <a:spcAft>
                <a:spcPts val="0"/>
              </a:spcAft>
              <a:buNone/>
            </a:pPr>
            <a:r>
              <a:rPr lang="en" sz="2000" dirty="0">
                <a:solidFill>
                  <a:srgbClr val="FFFFFF"/>
                </a:solidFill>
                <a:latin typeface="Roboto Serif Light"/>
                <a:ea typeface="Roboto Serif Light"/>
                <a:cs typeface="Roboto Serif Light"/>
                <a:sym typeface="Roboto Serif Light"/>
              </a:rPr>
              <a:t>At 75 deg         2,800 km          4   kph</a:t>
            </a:r>
            <a:endParaRPr sz="2000" dirty="0">
              <a:solidFill>
                <a:srgbClr val="FFFFFF"/>
              </a:solidFill>
              <a:latin typeface="Roboto Serif Light"/>
              <a:ea typeface="Roboto Serif Light"/>
              <a:cs typeface="Roboto Serif Light"/>
              <a:sym typeface="Roboto Serif Light"/>
            </a:endParaRPr>
          </a:p>
          <a:p>
            <a:pPr marL="0" lvl="0" indent="0" algn="l" rtl="0">
              <a:lnSpc>
                <a:spcPct val="80000"/>
              </a:lnSpc>
              <a:spcBef>
                <a:spcPts val="1200"/>
              </a:spcBef>
              <a:spcAft>
                <a:spcPts val="0"/>
              </a:spcAft>
              <a:buNone/>
            </a:pPr>
            <a:r>
              <a:rPr lang="en" sz="2000" dirty="0">
                <a:solidFill>
                  <a:srgbClr val="FFFFFF"/>
                </a:solidFill>
                <a:latin typeface="Roboto Serif Light"/>
                <a:ea typeface="Roboto Serif Light"/>
                <a:cs typeface="Roboto Serif Light"/>
                <a:sym typeface="Roboto Serif Light"/>
              </a:rPr>
              <a:t>At 80 deg         1,870 km          3   kph</a:t>
            </a:r>
            <a:endParaRPr sz="2000" dirty="0">
              <a:solidFill>
                <a:srgbClr val="FFFFFF"/>
              </a:solidFill>
              <a:latin typeface="Roboto Serif Light"/>
              <a:ea typeface="Roboto Serif Light"/>
              <a:cs typeface="Roboto Serif Light"/>
              <a:sym typeface="Roboto Serif Light"/>
            </a:endParaRPr>
          </a:p>
          <a:p>
            <a:pPr marL="0" lvl="0" indent="0" algn="l" rtl="0">
              <a:lnSpc>
                <a:spcPct val="80000"/>
              </a:lnSpc>
              <a:spcBef>
                <a:spcPts val="1200"/>
              </a:spcBef>
              <a:spcAft>
                <a:spcPts val="0"/>
              </a:spcAft>
              <a:buNone/>
            </a:pPr>
            <a:r>
              <a:rPr lang="en" sz="2000" dirty="0">
                <a:solidFill>
                  <a:srgbClr val="FFFFFF"/>
                </a:solidFill>
                <a:latin typeface="Roboto Serif Light"/>
                <a:ea typeface="Roboto Serif Light"/>
                <a:cs typeface="Roboto Serif Light"/>
                <a:sym typeface="Roboto Serif Light"/>
              </a:rPr>
              <a:t>At 81 deg         1,529 km          2.5 kph</a:t>
            </a:r>
            <a:endParaRPr sz="2000" dirty="0">
              <a:solidFill>
                <a:srgbClr val="FFFFFF"/>
              </a:solidFill>
              <a:latin typeface="Roboto Serif Light"/>
              <a:ea typeface="Roboto Serif Light"/>
              <a:cs typeface="Roboto Serif Light"/>
              <a:sym typeface="Roboto Serif Light"/>
            </a:endParaRPr>
          </a:p>
          <a:p>
            <a:pPr marL="0" lvl="0" indent="0" algn="l" rtl="0">
              <a:lnSpc>
                <a:spcPct val="80000"/>
              </a:lnSpc>
              <a:spcBef>
                <a:spcPts val="1200"/>
              </a:spcBef>
              <a:spcAft>
                <a:spcPts val="1200"/>
              </a:spcAft>
              <a:buNone/>
            </a:pPr>
            <a:endParaRPr sz="2000" dirty="0">
              <a:solidFill>
                <a:srgbClr val="FFFFFF"/>
              </a:solidFill>
              <a:latin typeface="Roboto Serif SemiBold"/>
              <a:ea typeface="Roboto Serif SemiBold"/>
              <a:cs typeface="Roboto Serif SemiBold"/>
              <a:sym typeface="Roboto Serif SemiBold"/>
            </a:endParaRPr>
          </a:p>
        </p:txBody>
      </p:sp>
      <p:pic>
        <p:nvPicPr>
          <p:cNvPr id="148" name="Google Shape;148;p28"/>
          <p:cNvPicPr preferRelativeResize="0"/>
          <p:nvPr/>
        </p:nvPicPr>
        <p:blipFill>
          <a:blip r:embed="rId3">
            <a:alphaModFix/>
          </a:blip>
          <a:stretch>
            <a:fillRect/>
          </a:stretch>
        </p:blipFill>
        <p:spPr>
          <a:xfrm>
            <a:off x="5811325" y="2939050"/>
            <a:ext cx="2741950" cy="1811349"/>
          </a:xfrm>
          <a:prstGeom prst="rect">
            <a:avLst/>
          </a:prstGeom>
          <a:noFill/>
          <a:ln>
            <a:noFill/>
          </a:ln>
        </p:spPr>
      </p:pic>
      <p:sp>
        <p:nvSpPr>
          <p:cNvPr id="149" name="Google Shape;149;p28"/>
          <p:cNvSpPr txBox="1"/>
          <p:nvPr/>
        </p:nvSpPr>
        <p:spPr>
          <a:xfrm>
            <a:off x="5616150" y="1845700"/>
            <a:ext cx="3240000" cy="748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chemeClr val="lt1"/>
                </a:solidFill>
                <a:latin typeface="Roboto Serif Light"/>
                <a:ea typeface="Roboto Serif Light"/>
                <a:cs typeface="Roboto Serif Light"/>
                <a:sym typeface="Roboto Serif Light"/>
              </a:rPr>
              <a:t>Jogging speed if the route was </a:t>
            </a:r>
            <a:r>
              <a:rPr lang="en" sz="1800">
                <a:solidFill>
                  <a:srgbClr val="FF0000"/>
                </a:solidFill>
                <a:latin typeface="Roboto Serif Light"/>
                <a:ea typeface="Roboto Serif Light"/>
                <a:cs typeface="Roboto Serif Light"/>
                <a:sym typeface="Roboto Serif Light"/>
              </a:rPr>
              <a:t>flat</a:t>
            </a:r>
            <a:r>
              <a:rPr lang="en" sz="1800">
                <a:solidFill>
                  <a:schemeClr val="lt1"/>
                </a:solidFill>
                <a:latin typeface="Roboto Serif Light"/>
                <a:ea typeface="Roboto Serif Light"/>
                <a:cs typeface="Roboto Serif Light"/>
                <a:sym typeface="Roboto Serif Light"/>
              </a:rPr>
              <a:t>, </a:t>
            </a:r>
            <a:r>
              <a:rPr lang="en" sz="1800">
                <a:solidFill>
                  <a:srgbClr val="FFD700"/>
                </a:solidFill>
                <a:latin typeface="Roboto Serif Light"/>
                <a:ea typeface="Roboto Serif Light"/>
                <a:cs typeface="Roboto Serif Light"/>
                <a:sym typeface="Roboto Serif Light"/>
              </a:rPr>
              <a:t>circular</a:t>
            </a:r>
            <a:r>
              <a:rPr lang="en" sz="1800">
                <a:solidFill>
                  <a:schemeClr val="lt1"/>
                </a:solidFill>
                <a:latin typeface="Roboto Serif Light"/>
                <a:ea typeface="Roboto Serif Light"/>
                <a:cs typeface="Roboto Serif Light"/>
                <a:sym typeface="Roboto Serif Light"/>
              </a:rPr>
              <a:t> and </a:t>
            </a:r>
            <a:r>
              <a:rPr lang="en" sz="1800">
                <a:solidFill>
                  <a:schemeClr val="lt1"/>
                </a:solidFill>
                <a:highlight>
                  <a:srgbClr val="FF0000"/>
                </a:highlight>
                <a:latin typeface="Roboto Serif Light"/>
                <a:ea typeface="Roboto Serif Light"/>
                <a:cs typeface="Roboto Serif Light"/>
                <a:sym typeface="Roboto Serif Light"/>
              </a:rPr>
              <a:t>traversable</a:t>
            </a:r>
            <a:endParaRPr sz="1800">
              <a:solidFill>
                <a:schemeClr val="lt1"/>
              </a:solidFill>
              <a:highlight>
                <a:srgbClr val="FF0000"/>
              </a:highlight>
              <a:latin typeface="Roboto Serif Light"/>
              <a:ea typeface="Roboto Serif Light"/>
              <a:cs typeface="Roboto Serif Light"/>
              <a:sym typeface="Roboto Serif Light"/>
            </a:endParaRPr>
          </a:p>
        </p:txBody>
      </p:sp>
      <p:sp>
        <p:nvSpPr>
          <p:cNvPr id="150" name="Google Shape;150;p2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19"/>
        <p:cNvGrpSpPr/>
        <p:nvPr/>
      </p:nvGrpSpPr>
      <p:grpSpPr>
        <a:xfrm>
          <a:off x="0" y="0"/>
          <a:ext cx="0" cy="0"/>
          <a:chOff x="0" y="0"/>
          <a:chExt cx="0" cy="0"/>
        </a:xfrm>
      </p:grpSpPr>
      <p:sp>
        <p:nvSpPr>
          <p:cNvPr id="520" name="Google Shape;520;p64"/>
          <p:cNvSpPr txBox="1">
            <a:spLocks noGrp="1"/>
          </p:cNvSpPr>
          <p:nvPr>
            <p:ph type="title"/>
          </p:nvPr>
        </p:nvSpPr>
        <p:spPr>
          <a:xfrm>
            <a:off x="354475" y="44350"/>
            <a:ext cx="8520600" cy="572700"/>
          </a:xfrm>
          <a:prstGeom prst="rect">
            <a:avLst/>
          </a:prstGeom>
        </p:spPr>
        <p:txBody>
          <a:bodyPr spcFirstLastPara="1" wrap="square" lIns="91425" tIns="91425" rIns="91425" bIns="91425" anchor="t" anchorCtr="0">
            <a:normAutofit fontScale="90000"/>
          </a:bodyPr>
          <a:lstStyle/>
          <a:p>
            <a:pPr marL="0" marR="0" lvl="0" indent="0" algn="ctr" rtl="0">
              <a:lnSpc>
                <a:spcPct val="100000"/>
              </a:lnSpc>
              <a:spcBef>
                <a:spcPts val="0"/>
              </a:spcBef>
              <a:spcAft>
                <a:spcPts val="0"/>
              </a:spcAft>
              <a:buNone/>
            </a:pPr>
            <a:r>
              <a:rPr lang="en" b="1">
                <a:solidFill>
                  <a:srgbClr val="FFD700"/>
                </a:solidFill>
                <a:latin typeface="Roboto Serif"/>
                <a:ea typeface="Roboto Serif"/>
                <a:cs typeface="Roboto Serif"/>
                <a:sym typeface="Roboto Serif"/>
              </a:rPr>
              <a:t>Evaluation: </a:t>
            </a:r>
            <a:r>
              <a:rPr lang="en" b="1">
                <a:solidFill>
                  <a:schemeClr val="lt1"/>
                </a:solidFill>
                <a:latin typeface="Roboto Serif"/>
                <a:ea typeface="Roboto Serif"/>
                <a:cs typeface="Roboto Serif"/>
                <a:sym typeface="Roboto Serif"/>
              </a:rPr>
              <a:t>Computations Subsystem </a:t>
            </a:r>
            <a:endParaRPr b="1">
              <a:solidFill>
                <a:schemeClr val="lt1"/>
              </a:solidFill>
              <a:latin typeface="Roboto Serif"/>
              <a:ea typeface="Roboto Serif"/>
              <a:cs typeface="Roboto Serif"/>
              <a:sym typeface="Roboto Serif"/>
            </a:endParaRPr>
          </a:p>
          <a:p>
            <a:pPr marL="0" lvl="0" indent="0" algn="ctr" rtl="0">
              <a:spcBef>
                <a:spcPts val="0"/>
              </a:spcBef>
              <a:spcAft>
                <a:spcPts val="0"/>
              </a:spcAft>
              <a:buClr>
                <a:schemeClr val="dk1"/>
              </a:buClr>
              <a:buSzPct val="39285"/>
              <a:buFont typeface="Arial"/>
              <a:buNone/>
            </a:pPr>
            <a:r>
              <a:rPr lang="en" b="1">
                <a:solidFill>
                  <a:schemeClr val="lt1"/>
                </a:solidFill>
                <a:latin typeface="Roboto Serif"/>
                <a:ea typeface="Roboto Serif"/>
                <a:cs typeface="Roboto Serif"/>
                <a:sym typeface="Roboto Serif"/>
              </a:rPr>
              <a:t>Finite State Machine Unit</a:t>
            </a:r>
            <a:endParaRPr b="1">
              <a:solidFill>
                <a:schemeClr val="lt1"/>
              </a:solidFill>
              <a:latin typeface="Roboto Serif"/>
              <a:ea typeface="Roboto Serif"/>
              <a:cs typeface="Roboto Serif"/>
              <a:sym typeface="Roboto Serif"/>
            </a:endParaRPr>
          </a:p>
        </p:txBody>
      </p:sp>
      <p:sp>
        <p:nvSpPr>
          <p:cNvPr id="521" name="Google Shape;521;p6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lt1"/>
                </a:solidFill>
              </a:rPr>
              <a:t>40</a:t>
            </a:fld>
            <a:endParaRPr>
              <a:solidFill>
                <a:schemeClr val="lt1"/>
              </a:solidFill>
            </a:endParaRPr>
          </a:p>
        </p:txBody>
      </p:sp>
      <p:sp>
        <p:nvSpPr>
          <p:cNvPr id="522" name="Google Shape;522;p64"/>
          <p:cNvSpPr txBox="1"/>
          <p:nvPr/>
        </p:nvSpPr>
        <p:spPr>
          <a:xfrm>
            <a:off x="4088275" y="1028275"/>
            <a:ext cx="4701900" cy="3978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500" b="1">
                <a:solidFill>
                  <a:srgbClr val="FFD700"/>
                </a:solidFill>
                <a:latin typeface="Roboto Serif"/>
                <a:ea typeface="Roboto Serif"/>
                <a:cs typeface="Roboto Serif"/>
                <a:sym typeface="Roboto Serif"/>
              </a:rPr>
              <a:t>Modelling:</a:t>
            </a:r>
            <a:endParaRPr sz="1500">
              <a:solidFill>
                <a:schemeClr val="lt1"/>
              </a:solidFill>
              <a:latin typeface="Roboto Serif"/>
              <a:ea typeface="Roboto Serif"/>
              <a:cs typeface="Roboto Serif"/>
              <a:sym typeface="Roboto Serif"/>
            </a:endParaRPr>
          </a:p>
          <a:p>
            <a:pPr marL="457200" lvl="0" indent="-323850" algn="l" rtl="0">
              <a:spcBef>
                <a:spcPts val="0"/>
              </a:spcBef>
              <a:spcAft>
                <a:spcPts val="0"/>
              </a:spcAft>
              <a:buClr>
                <a:schemeClr val="lt1"/>
              </a:buClr>
              <a:buSzPts val="1500"/>
              <a:buFont typeface="Roboto Serif"/>
              <a:buChar char="●"/>
            </a:pPr>
            <a:r>
              <a:rPr lang="en" sz="1500">
                <a:solidFill>
                  <a:schemeClr val="lt1"/>
                </a:solidFill>
                <a:latin typeface="Roboto Serif"/>
                <a:ea typeface="Roboto Serif"/>
                <a:cs typeface="Roboto Serif"/>
                <a:sym typeface="Roboto Serif"/>
              </a:rPr>
              <a:t>Initial FSM design sourced from Crater Grader. Adapted design for our needs</a:t>
            </a:r>
            <a:endParaRPr sz="1500">
              <a:solidFill>
                <a:schemeClr val="lt1"/>
              </a:solidFill>
              <a:latin typeface="Roboto Serif"/>
              <a:ea typeface="Roboto Serif"/>
              <a:cs typeface="Roboto Serif"/>
              <a:sym typeface="Roboto Serif"/>
            </a:endParaRPr>
          </a:p>
          <a:p>
            <a:pPr marL="0" lvl="0" indent="0" algn="l" rtl="0">
              <a:spcBef>
                <a:spcPts val="0"/>
              </a:spcBef>
              <a:spcAft>
                <a:spcPts val="0"/>
              </a:spcAft>
              <a:buNone/>
            </a:pPr>
            <a:endParaRPr sz="1500">
              <a:solidFill>
                <a:schemeClr val="lt1"/>
              </a:solidFill>
              <a:latin typeface="Roboto Serif"/>
              <a:ea typeface="Roboto Serif"/>
              <a:cs typeface="Roboto Serif"/>
              <a:sym typeface="Roboto Serif"/>
            </a:endParaRPr>
          </a:p>
          <a:p>
            <a:pPr marL="0" lvl="0" indent="0" algn="l" rtl="0">
              <a:spcBef>
                <a:spcPts val="0"/>
              </a:spcBef>
              <a:spcAft>
                <a:spcPts val="0"/>
              </a:spcAft>
              <a:buNone/>
            </a:pPr>
            <a:r>
              <a:rPr lang="en" sz="1500" b="1">
                <a:solidFill>
                  <a:srgbClr val="FFD700"/>
                </a:solidFill>
                <a:latin typeface="Roboto Serif"/>
                <a:ea typeface="Roboto Serif"/>
                <a:cs typeface="Roboto Serif"/>
                <a:sym typeface="Roboto Serif"/>
              </a:rPr>
              <a:t>Analysis:</a:t>
            </a:r>
            <a:endParaRPr sz="1500">
              <a:solidFill>
                <a:schemeClr val="lt1"/>
              </a:solidFill>
              <a:latin typeface="Roboto Serif"/>
              <a:ea typeface="Roboto Serif"/>
              <a:cs typeface="Roboto Serif"/>
              <a:sym typeface="Roboto Serif"/>
            </a:endParaRPr>
          </a:p>
          <a:p>
            <a:pPr marL="457200" lvl="0" indent="-323850" algn="l" rtl="0">
              <a:spcBef>
                <a:spcPts val="0"/>
              </a:spcBef>
              <a:spcAft>
                <a:spcPts val="0"/>
              </a:spcAft>
              <a:buClr>
                <a:schemeClr val="lt1"/>
              </a:buClr>
              <a:buSzPts val="1500"/>
              <a:buFont typeface="Roboto Serif"/>
              <a:buChar char="●"/>
            </a:pPr>
            <a:r>
              <a:rPr lang="en" sz="1500">
                <a:solidFill>
                  <a:schemeClr val="lt1"/>
                </a:solidFill>
                <a:latin typeface="Roboto Serif"/>
                <a:ea typeface="Roboto Serif"/>
                <a:cs typeface="Roboto Serif"/>
                <a:sym typeface="Roboto Serif"/>
              </a:rPr>
              <a:t>Computations take too long. Rover often completely stops for calculations</a:t>
            </a:r>
            <a:endParaRPr sz="1500">
              <a:solidFill>
                <a:schemeClr val="lt1"/>
              </a:solidFill>
              <a:latin typeface="Roboto Serif"/>
              <a:ea typeface="Roboto Serif"/>
              <a:cs typeface="Roboto Serif"/>
              <a:sym typeface="Roboto Serif"/>
            </a:endParaRPr>
          </a:p>
          <a:p>
            <a:pPr marL="457200" lvl="0" indent="-323850" algn="l" rtl="0">
              <a:spcBef>
                <a:spcPts val="0"/>
              </a:spcBef>
              <a:spcAft>
                <a:spcPts val="0"/>
              </a:spcAft>
              <a:buClr>
                <a:schemeClr val="lt1"/>
              </a:buClr>
              <a:buSzPts val="1500"/>
              <a:buFont typeface="Roboto Serif"/>
              <a:buChar char="●"/>
            </a:pPr>
            <a:r>
              <a:rPr lang="en" sz="1500">
                <a:solidFill>
                  <a:schemeClr val="lt1"/>
                </a:solidFill>
                <a:latin typeface="Roboto Serif"/>
                <a:ea typeface="Roboto Serif"/>
                <a:cs typeface="Roboto Serif"/>
                <a:sym typeface="Roboto Serif"/>
              </a:rPr>
              <a:t>Integrating active mapping sometimes causes topic messages to be missed due to high network layer traffic</a:t>
            </a:r>
            <a:endParaRPr sz="1500">
              <a:solidFill>
                <a:schemeClr val="lt1"/>
              </a:solidFill>
              <a:latin typeface="Roboto Serif"/>
              <a:ea typeface="Roboto Serif"/>
              <a:cs typeface="Roboto Serif"/>
              <a:sym typeface="Roboto Serif"/>
            </a:endParaRPr>
          </a:p>
          <a:p>
            <a:pPr marL="0" lvl="0" indent="0" algn="l" rtl="0">
              <a:spcBef>
                <a:spcPts val="0"/>
              </a:spcBef>
              <a:spcAft>
                <a:spcPts val="0"/>
              </a:spcAft>
              <a:buNone/>
            </a:pPr>
            <a:endParaRPr sz="1500">
              <a:solidFill>
                <a:schemeClr val="lt1"/>
              </a:solidFill>
              <a:latin typeface="Roboto Serif"/>
              <a:ea typeface="Roboto Serif"/>
              <a:cs typeface="Roboto Serif"/>
              <a:sym typeface="Roboto Serif"/>
            </a:endParaRPr>
          </a:p>
          <a:p>
            <a:pPr marL="0" lvl="0" indent="0" algn="l" rtl="0">
              <a:spcBef>
                <a:spcPts val="0"/>
              </a:spcBef>
              <a:spcAft>
                <a:spcPts val="0"/>
              </a:spcAft>
              <a:buNone/>
            </a:pPr>
            <a:r>
              <a:rPr lang="en" sz="1500" b="1">
                <a:solidFill>
                  <a:srgbClr val="FFD700"/>
                </a:solidFill>
                <a:latin typeface="Roboto Serif"/>
                <a:ea typeface="Roboto Serif"/>
                <a:cs typeface="Roboto Serif"/>
                <a:sym typeface="Roboto Serif"/>
              </a:rPr>
              <a:t>Testing:</a:t>
            </a:r>
            <a:endParaRPr sz="1500" b="1">
              <a:solidFill>
                <a:srgbClr val="FFD700"/>
              </a:solidFill>
              <a:latin typeface="Roboto Serif"/>
              <a:ea typeface="Roboto Serif"/>
              <a:cs typeface="Roboto Serif"/>
              <a:sym typeface="Roboto Serif"/>
            </a:endParaRPr>
          </a:p>
          <a:p>
            <a:pPr marL="457200" lvl="0" indent="-323850" algn="l" rtl="0">
              <a:spcBef>
                <a:spcPts val="0"/>
              </a:spcBef>
              <a:spcAft>
                <a:spcPts val="0"/>
              </a:spcAft>
              <a:buClr>
                <a:schemeClr val="lt1"/>
              </a:buClr>
              <a:buSzPts val="1500"/>
              <a:buFont typeface="Roboto Serif"/>
              <a:buChar char="●"/>
            </a:pPr>
            <a:r>
              <a:rPr lang="en" sz="1500">
                <a:solidFill>
                  <a:schemeClr val="lt1"/>
                </a:solidFill>
                <a:latin typeface="Roboto Serif"/>
                <a:ea typeface="Roboto Serif"/>
                <a:cs typeface="Roboto Serif"/>
                <a:sym typeface="Roboto Serif"/>
              </a:rPr>
              <a:t>T13: Integration Test</a:t>
            </a:r>
            <a:endParaRPr sz="1500">
              <a:solidFill>
                <a:schemeClr val="lt1"/>
              </a:solidFill>
              <a:latin typeface="Roboto Serif"/>
              <a:ea typeface="Roboto Serif"/>
              <a:cs typeface="Roboto Serif"/>
              <a:sym typeface="Roboto Serif"/>
            </a:endParaRPr>
          </a:p>
          <a:p>
            <a:pPr marL="457200" lvl="0" indent="-323850" algn="l" rtl="0">
              <a:spcBef>
                <a:spcPts val="0"/>
              </a:spcBef>
              <a:spcAft>
                <a:spcPts val="0"/>
              </a:spcAft>
              <a:buClr>
                <a:schemeClr val="lt1"/>
              </a:buClr>
              <a:buSzPts val="1500"/>
              <a:buFont typeface="Roboto Serif"/>
              <a:buChar char="●"/>
            </a:pPr>
            <a:r>
              <a:rPr lang="en" sz="1500">
                <a:solidFill>
                  <a:schemeClr val="lt1"/>
                </a:solidFill>
                <a:latin typeface="Roboto Serif"/>
                <a:ea typeface="Roboto Serif"/>
                <a:cs typeface="Roboto Serif"/>
                <a:sym typeface="Roboto Serif"/>
              </a:rPr>
              <a:t>T15: Spring Validation Demo Test</a:t>
            </a:r>
            <a:endParaRPr sz="1500">
              <a:solidFill>
                <a:schemeClr val="lt1"/>
              </a:solidFill>
              <a:latin typeface="Roboto Serif"/>
              <a:ea typeface="Roboto Serif"/>
              <a:cs typeface="Roboto Serif"/>
              <a:sym typeface="Roboto Serif"/>
            </a:endParaRPr>
          </a:p>
        </p:txBody>
      </p:sp>
      <p:pic>
        <p:nvPicPr>
          <p:cNvPr id="523" name="Google Shape;523;p64" title="PlanningFSM_20221108_REV06.png"/>
          <p:cNvPicPr preferRelativeResize="0"/>
          <p:nvPr/>
        </p:nvPicPr>
        <p:blipFill>
          <a:blip r:embed="rId3">
            <a:alphaModFix/>
          </a:blip>
          <a:stretch>
            <a:fillRect/>
          </a:stretch>
        </p:blipFill>
        <p:spPr>
          <a:xfrm>
            <a:off x="103375" y="1547825"/>
            <a:ext cx="3984899" cy="263267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27"/>
        <p:cNvGrpSpPr/>
        <p:nvPr/>
      </p:nvGrpSpPr>
      <p:grpSpPr>
        <a:xfrm>
          <a:off x="0" y="0"/>
          <a:ext cx="0" cy="0"/>
          <a:chOff x="0" y="0"/>
          <a:chExt cx="0" cy="0"/>
        </a:xfrm>
      </p:grpSpPr>
      <p:sp>
        <p:nvSpPr>
          <p:cNvPr id="528" name="Google Shape;528;p6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lt1"/>
                </a:solidFill>
              </a:rPr>
              <a:t>41</a:t>
            </a:fld>
            <a:endParaRPr>
              <a:solidFill>
                <a:schemeClr val="lt1"/>
              </a:solidFill>
            </a:endParaRPr>
          </a:p>
        </p:txBody>
      </p:sp>
      <p:sp>
        <p:nvSpPr>
          <p:cNvPr id="529" name="Google Shape;529;p65"/>
          <p:cNvSpPr txBox="1">
            <a:spLocks noGrp="1"/>
          </p:cNvSpPr>
          <p:nvPr>
            <p:ph type="title"/>
          </p:nvPr>
        </p:nvSpPr>
        <p:spPr>
          <a:xfrm>
            <a:off x="354475" y="44350"/>
            <a:ext cx="8520600" cy="572700"/>
          </a:xfrm>
          <a:prstGeom prst="rect">
            <a:avLst/>
          </a:prstGeom>
        </p:spPr>
        <p:txBody>
          <a:bodyPr spcFirstLastPara="1" wrap="square" lIns="91425" tIns="91425" rIns="91425" bIns="91425" anchor="t" anchorCtr="0">
            <a:normAutofit fontScale="90000"/>
          </a:bodyPr>
          <a:lstStyle/>
          <a:p>
            <a:pPr marL="0" marR="0" lvl="0" indent="0" algn="ctr" rtl="0">
              <a:lnSpc>
                <a:spcPct val="100000"/>
              </a:lnSpc>
              <a:spcBef>
                <a:spcPts val="0"/>
              </a:spcBef>
              <a:spcAft>
                <a:spcPts val="0"/>
              </a:spcAft>
              <a:buNone/>
            </a:pPr>
            <a:r>
              <a:rPr lang="en" b="1">
                <a:solidFill>
                  <a:srgbClr val="FFD700"/>
                </a:solidFill>
                <a:latin typeface="Roboto Serif"/>
                <a:ea typeface="Roboto Serif"/>
                <a:cs typeface="Roboto Serif"/>
                <a:sym typeface="Roboto Serif"/>
              </a:rPr>
              <a:t>Description: </a:t>
            </a:r>
            <a:r>
              <a:rPr lang="en" b="1">
                <a:solidFill>
                  <a:schemeClr val="lt1"/>
                </a:solidFill>
                <a:latin typeface="Roboto Serif"/>
                <a:ea typeface="Roboto Serif"/>
                <a:cs typeface="Roboto Serif"/>
                <a:sym typeface="Roboto Serif"/>
              </a:rPr>
              <a:t>Computations Subsystem </a:t>
            </a:r>
            <a:endParaRPr b="1">
              <a:solidFill>
                <a:schemeClr val="lt1"/>
              </a:solidFill>
              <a:latin typeface="Roboto Serif"/>
              <a:ea typeface="Roboto Serif"/>
              <a:cs typeface="Roboto Serif"/>
              <a:sym typeface="Roboto Serif"/>
            </a:endParaRPr>
          </a:p>
          <a:p>
            <a:pPr marL="0" marR="0" lvl="0" indent="0" algn="ctr" rtl="0">
              <a:lnSpc>
                <a:spcPct val="100000"/>
              </a:lnSpc>
              <a:spcBef>
                <a:spcPts val="0"/>
              </a:spcBef>
              <a:spcAft>
                <a:spcPts val="0"/>
              </a:spcAft>
              <a:buNone/>
            </a:pPr>
            <a:r>
              <a:rPr lang="en" b="1">
                <a:solidFill>
                  <a:schemeClr val="lt1"/>
                </a:solidFill>
                <a:latin typeface="Roboto Serif"/>
                <a:ea typeface="Roboto Serif"/>
                <a:cs typeface="Roboto Serif"/>
                <a:sym typeface="Roboto Serif"/>
              </a:rPr>
              <a:t>Validation Unit</a:t>
            </a:r>
            <a:endParaRPr b="1">
              <a:solidFill>
                <a:schemeClr val="lt1"/>
              </a:solidFill>
              <a:latin typeface="Roboto Serif"/>
              <a:ea typeface="Roboto Serif"/>
              <a:cs typeface="Roboto Serif"/>
              <a:sym typeface="Roboto Serif"/>
            </a:endParaRPr>
          </a:p>
        </p:txBody>
      </p:sp>
      <p:sp>
        <p:nvSpPr>
          <p:cNvPr id="530" name="Google Shape;530;p65"/>
          <p:cNvSpPr txBox="1"/>
          <p:nvPr/>
        </p:nvSpPr>
        <p:spPr>
          <a:xfrm>
            <a:off x="4831075" y="923100"/>
            <a:ext cx="4044000" cy="390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b="1">
                <a:solidFill>
                  <a:srgbClr val="FFD700"/>
                </a:solidFill>
                <a:latin typeface="Roboto Serif"/>
                <a:ea typeface="Roboto Serif"/>
                <a:cs typeface="Roboto Serif"/>
                <a:sym typeface="Roboto Serif"/>
              </a:rPr>
              <a:t>Description:</a:t>
            </a:r>
            <a:r>
              <a:rPr lang="en" sz="1600">
                <a:solidFill>
                  <a:schemeClr val="lt1"/>
                </a:solidFill>
                <a:latin typeface="Roboto Serif"/>
                <a:ea typeface="Roboto Serif"/>
                <a:cs typeface="Roboto Serif"/>
                <a:sym typeface="Roboto Serif"/>
              </a:rPr>
              <a:t> Validates if groomed crater satisfies maximum traversability requirement (M.P.6)</a:t>
            </a:r>
            <a:endParaRPr sz="1600">
              <a:solidFill>
                <a:schemeClr val="lt1"/>
              </a:solidFill>
              <a:latin typeface="Roboto Serif"/>
              <a:ea typeface="Roboto Serif"/>
              <a:cs typeface="Roboto Serif"/>
              <a:sym typeface="Roboto Serif"/>
            </a:endParaRPr>
          </a:p>
          <a:p>
            <a:pPr marL="0" lvl="0" indent="0" algn="l" rtl="0">
              <a:spcBef>
                <a:spcPts val="0"/>
              </a:spcBef>
              <a:spcAft>
                <a:spcPts val="0"/>
              </a:spcAft>
              <a:buNone/>
            </a:pPr>
            <a:endParaRPr sz="1600">
              <a:solidFill>
                <a:schemeClr val="lt1"/>
              </a:solidFill>
              <a:latin typeface="Roboto Serif"/>
              <a:ea typeface="Roboto Serif"/>
              <a:cs typeface="Roboto Serif"/>
              <a:sym typeface="Roboto Serif"/>
            </a:endParaRPr>
          </a:p>
          <a:p>
            <a:pPr marL="0" lvl="0" indent="0" algn="l" rtl="0">
              <a:spcBef>
                <a:spcPts val="0"/>
              </a:spcBef>
              <a:spcAft>
                <a:spcPts val="0"/>
              </a:spcAft>
              <a:buNone/>
            </a:pPr>
            <a:r>
              <a:rPr lang="en" sz="1600" b="1">
                <a:solidFill>
                  <a:srgbClr val="FFD700"/>
                </a:solidFill>
                <a:latin typeface="Roboto Serif"/>
                <a:ea typeface="Roboto Serif"/>
                <a:cs typeface="Roboto Serif"/>
                <a:sym typeface="Roboto Serif"/>
              </a:rPr>
              <a:t>Requirements:</a:t>
            </a:r>
            <a:r>
              <a:rPr lang="en" sz="1600">
                <a:solidFill>
                  <a:schemeClr val="lt1"/>
                </a:solidFill>
                <a:latin typeface="Roboto Serif"/>
                <a:ea typeface="Roboto Serif"/>
                <a:cs typeface="Roboto Serif"/>
                <a:sym typeface="Roboto Serif"/>
              </a:rPr>
              <a:t> </a:t>
            </a:r>
            <a:endParaRPr sz="1600">
              <a:solidFill>
                <a:schemeClr val="lt1"/>
              </a:solidFill>
              <a:latin typeface="Roboto Serif"/>
              <a:ea typeface="Roboto Serif"/>
              <a:cs typeface="Roboto Serif"/>
              <a:sym typeface="Roboto Serif"/>
            </a:endParaRPr>
          </a:p>
          <a:p>
            <a:pPr marL="457200" lvl="0" indent="-330200" algn="l" rtl="0">
              <a:spcBef>
                <a:spcPts val="0"/>
              </a:spcBef>
              <a:spcAft>
                <a:spcPts val="0"/>
              </a:spcAft>
              <a:buClr>
                <a:schemeClr val="lt1"/>
              </a:buClr>
              <a:buSzPts val="1600"/>
              <a:buFont typeface="Roboto Serif"/>
              <a:buChar char="●"/>
            </a:pPr>
            <a:r>
              <a:rPr lang="en" sz="1600">
                <a:solidFill>
                  <a:schemeClr val="lt1"/>
                </a:solidFill>
                <a:latin typeface="Roboto Serif"/>
                <a:ea typeface="Roboto Serif"/>
                <a:cs typeface="Roboto Serif"/>
                <a:sym typeface="Roboto Serif"/>
              </a:rPr>
              <a:t>RealSense D235i or ZED 2i stereo camera</a:t>
            </a:r>
            <a:endParaRPr sz="1600">
              <a:solidFill>
                <a:schemeClr val="lt1"/>
              </a:solidFill>
              <a:latin typeface="Roboto Serif"/>
              <a:ea typeface="Roboto Serif"/>
              <a:cs typeface="Roboto Serif"/>
              <a:sym typeface="Roboto Serif"/>
            </a:endParaRPr>
          </a:p>
          <a:p>
            <a:pPr marL="457200" lvl="0" indent="-330200" algn="l" rtl="0">
              <a:spcBef>
                <a:spcPts val="0"/>
              </a:spcBef>
              <a:spcAft>
                <a:spcPts val="0"/>
              </a:spcAft>
              <a:buClr>
                <a:schemeClr val="lt1"/>
              </a:buClr>
              <a:buSzPts val="1600"/>
              <a:buFont typeface="Roboto Serif"/>
              <a:buChar char="●"/>
            </a:pPr>
            <a:r>
              <a:rPr lang="en" sz="1600">
                <a:solidFill>
                  <a:schemeClr val="lt1"/>
                </a:solidFill>
                <a:latin typeface="Roboto Serif"/>
                <a:ea typeface="Roboto Serif"/>
                <a:cs typeface="Roboto Serif"/>
                <a:sym typeface="Roboto Serif"/>
              </a:rPr>
              <a:t>Camera driver packages</a:t>
            </a:r>
            <a:endParaRPr sz="1600">
              <a:solidFill>
                <a:schemeClr val="lt1"/>
              </a:solidFill>
              <a:latin typeface="Roboto Serif"/>
              <a:ea typeface="Roboto Serif"/>
              <a:cs typeface="Roboto Serif"/>
              <a:sym typeface="Roboto Serif"/>
            </a:endParaRPr>
          </a:p>
          <a:p>
            <a:pPr marL="457200" lvl="0" indent="-330200" algn="l" rtl="0">
              <a:spcBef>
                <a:spcPts val="0"/>
              </a:spcBef>
              <a:spcAft>
                <a:spcPts val="0"/>
              </a:spcAft>
              <a:buClr>
                <a:schemeClr val="lt1"/>
              </a:buClr>
              <a:buSzPts val="1600"/>
              <a:buFont typeface="Roboto Serif"/>
              <a:buChar char="●"/>
            </a:pPr>
            <a:r>
              <a:rPr lang="en" sz="1600">
                <a:solidFill>
                  <a:schemeClr val="lt1"/>
                </a:solidFill>
                <a:latin typeface="Roboto Serif"/>
                <a:ea typeface="Roboto Serif"/>
                <a:cs typeface="Roboto Serif"/>
                <a:sym typeface="Roboto Serif"/>
              </a:rPr>
              <a:t>Jetson Xavier AGX</a:t>
            </a:r>
            <a:endParaRPr sz="1600">
              <a:solidFill>
                <a:schemeClr val="lt1"/>
              </a:solidFill>
              <a:latin typeface="Roboto Serif"/>
              <a:ea typeface="Roboto Serif"/>
              <a:cs typeface="Roboto Serif"/>
              <a:sym typeface="Roboto Serif"/>
            </a:endParaRPr>
          </a:p>
          <a:p>
            <a:pPr marL="0" lvl="0" indent="0" algn="l" rtl="0">
              <a:spcBef>
                <a:spcPts val="0"/>
              </a:spcBef>
              <a:spcAft>
                <a:spcPts val="0"/>
              </a:spcAft>
              <a:buNone/>
            </a:pPr>
            <a:endParaRPr sz="1600">
              <a:solidFill>
                <a:schemeClr val="lt1"/>
              </a:solidFill>
              <a:latin typeface="Roboto Serif"/>
              <a:ea typeface="Roboto Serif"/>
              <a:cs typeface="Roboto Serif"/>
              <a:sym typeface="Roboto Serif"/>
            </a:endParaRPr>
          </a:p>
          <a:p>
            <a:pPr marL="0" lvl="0" indent="0" algn="l" rtl="0">
              <a:spcBef>
                <a:spcPts val="0"/>
              </a:spcBef>
              <a:spcAft>
                <a:spcPts val="0"/>
              </a:spcAft>
              <a:buNone/>
            </a:pPr>
            <a:r>
              <a:rPr lang="en" sz="1600" b="1">
                <a:solidFill>
                  <a:srgbClr val="FFD700"/>
                </a:solidFill>
                <a:latin typeface="Roboto Serif"/>
                <a:ea typeface="Roboto Serif"/>
                <a:cs typeface="Roboto Serif"/>
                <a:sym typeface="Roboto Serif"/>
              </a:rPr>
              <a:t>Expected Functionality: </a:t>
            </a:r>
            <a:endParaRPr sz="1600">
              <a:solidFill>
                <a:schemeClr val="lt1"/>
              </a:solidFill>
              <a:latin typeface="Roboto Serif"/>
              <a:ea typeface="Roboto Serif"/>
              <a:cs typeface="Roboto Serif"/>
              <a:sym typeface="Roboto Serif"/>
            </a:endParaRPr>
          </a:p>
          <a:p>
            <a:pPr marL="457200" lvl="0" indent="-330200" algn="l" rtl="0">
              <a:spcBef>
                <a:spcPts val="0"/>
              </a:spcBef>
              <a:spcAft>
                <a:spcPts val="0"/>
              </a:spcAft>
              <a:buClr>
                <a:schemeClr val="lt1"/>
              </a:buClr>
              <a:buSzPts val="1600"/>
              <a:buFont typeface="Roboto Serif"/>
              <a:buChar char="●"/>
            </a:pPr>
            <a:r>
              <a:rPr lang="en" sz="1600">
                <a:solidFill>
                  <a:schemeClr val="lt1"/>
                </a:solidFill>
                <a:latin typeface="Roboto Serif"/>
                <a:ea typeface="Roboto Serif"/>
                <a:cs typeface="Roboto Serif"/>
                <a:sym typeface="Roboto Serif"/>
              </a:rPr>
              <a:t>Outputs trail RMSE elevation error and/or maximum traversal slope</a:t>
            </a:r>
            <a:endParaRPr sz="1600">
              <a:solidFill>
                <a:schemeClr val="lt1"/>
              </a:solidFill>
              <a:latin typeface="Roboto Serif"/>
              <a:ea typeface="Roboto Serif"/>
              <a:cs typeface="Roboto Serif"/>
              <a:sym typeface="Roboto Serif"/>
            </a:endParaRPr>
          </a:p>
        </p:txBody>
      </p:sp>
      <p:pic>
        <p:nvPicPr>
          <p:cNvPr id="531" name="Google Shape;531;p65"/>
          <p:cNvPicPr preferRelativeResize="0"/>
          <p:nvPr/>
        </p:nvPicPr>
        <p:blipFill rotWithShape="1">
          <a:blip r:embed="rId3">
            <a:alphaModFix/>
          </a:blip>
          <a:srcRect l="23153" t="12829" r="16107" b="11165"/>
          <a:stretch/>
        </p:blipFill>
        <p:spPr>
          <a:xfrm>
            <a:off x="354475" y="1392061"/>
            <a:ext cx="4217525" cy="2968677"/>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35"/>
        <p:cNvGrpSpPr/>
        <p:nvPr/>
      </p:nvGrpSpPr>
      <p:grpSpPr>
        <a:xfrm>
          <a:off x="0" y="0"/>
          <a:ext cx="0" cy="0"/>
          <a:chOff x="0" y="0"/>
          <a:chExt cx="0" cy="0"/>
        </a:xfrm>
      </p:grpSpPr>
      <p:sp>
        <p:nvSpPr>
          <p:cNvPr id="536" name="Google Shape;536;p66"/>
          <p:cNvSpPr txBox="1">
            <a:spLocks noGrp="1"/>
          </p:cNvSpPr>
          <p:nvPr>
            <p:ph type="title"/>
          </p:nvPr>
        </p:nvSpPr>
        <p:spPr>
          <a:xfrm>
            <a:off x="354475" y="44350"/>
            <a:ext cx="8520600" cy="572700"/>
          </a:xfrm>
          <a:prstGeom prst="rect">
            <a:avLst/>
          </a:prstGeom>
        </p:spPr>
        <p:txBody>
          <a:bodyPr spcFirstLastPara="1" wrap="square" lIns="91425" tIns="91425" rIns="91425" bIns="91425" anchor="t" anchorCtr="0">
            <a:normAutofit fontScale="90000"/>
          </a:bodyPr>
          <a:lstStyle/>
          <a:p>
            <a:pPr marL="0" marR="0" lvl="0" indent="0" algn="ctr" rtl="0">
              <a:lnSpc>
                <a:spcPct val="100000"/>
              </a:lnSpc>
              <a:spcBef>
                <a:spcPts val="0"/>
              </a:spcBef>
              <a:spcAft>
                <a:spcPts val="0"/>
              </a:spcAft>
              <a:buNone/>
            </a:pPr>
            <a:r>
              <a:rPr lang="en" b="1">
                <a:solidFill>
                  <a:srgbClr val="FFD700"/>
                </a:solidFill>
                <a:latin typeface="Roboto Serif"/>
                <a:ea typeface="Roboto Serif"/>
                <a:cs typeface="Roboto Serif"/>
                <a:sym typeface="Roboto Serif"/>
              </a:rPr>
              <a:t>Status: </a:t>
            </a:r>
            <a:r>
              <a:rPr lang="en" b="1">
                <a:solidFill>
                  <a:schemeClr val="lt1"/>
                </a:solidFill>
                <a:latin typeface="Roboto Serif"/>
                <a:ea typeface="Roboto Serif"/>
                <a:cs typeface="Roboto Serif"/>
                <a:sym typeface="Roboto Serif"/>
              </a:rPr>
              <a:t>Computations Subsystem </a:t>
            </a:r>
            <a:endParaRPr b="1">
              <a:solidFill>
                <a:schemeClr val="lt1"/>
              </a:solidFill>
              <a:latin typeface="Roboto Serif"/>
              <a:ea typeface="Roboto Serif"/>
              <a:cs typeface="Roboto Serif"/>
              <a:sym typeface="Roboto Serif"/>
            </a:endParaRPr>
          </a:p>
          <a:p>
            <a:pPr marL="0" lvl="0" indent="0" algn="ctr" rtl="0">
              <a:spcBef>
                <a:spcPts val="0"/>
              </a:spcBef>
              <a:spcAft>
                <a:spcPts val="0"/>
              </a:spcAft>
              <a:buClr>
                <a:schemeClr val="dk1"/>
              </a:buClr>
              <a:buSzPct val="39285"/>
              <a:buFont typeface="Arial"/>
              <a:buNone/>
            </a:pPr>
            <a:r>
              <a:rPr lang="en" b="1">
                <a:solidFill>
                  <a:schemeClr val="lt1"/>
                </a:solidFill>
                <a:latin typeface="Roboto Serif"/>
                <a:ea typeface="Roboto Serif"/>
                <a:cs typeface="Roboto Serif"/>
                <a:sym typeface="Roboto Serif"/>
              </a:rPr>
              <a:t>Validation Unit</a:t>
            </a:r>
            <a:endParaRPr b="1">
              <a:solidFill>
                <a:schemeClr val="lt1"/>
              </a:solidFill>
              <a:latin typeface="Roboto Serif"/>
              <a:ea typeface="Roboto Serif"/>
              <a:cs typeface="Roboto Serif"/>
              <a:sym typeface="Roboto Serif"/>
            </a:endParaRPr>
          </a:p>
        </p:txBody>
      </p:sp>
      <p:sp>
        <p:nvSpPr>
          <p:cNvPr id="537" name="Google Shape;537;p6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lt1"/>
                </a:solidFill>
              </a:rPr>
              <a:t>42</a:t>
            </a:fld>
            <a:endParaRPr>
              <a:solidFill>
                <a:schemeClr val="lt1"/>
              </a:solidFill>
            </a:endParaRPr>
          </a:p>
        </p:txBody>
      </p:sp>
      <p:sp>
        <p:nvSpPr>
          <p:cNvPr id="538" name="Google Shape;538;p66"/>
          <p:cNvSpPr txBox="1"/>
          <p:nvPr/>
        </p:nvSpPr>
        <p:spPr>
          <a:xfrm>
            <a:off x="669650" y="962375"/>
            <a:ext cx="7662000" cy="288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b="1">
                <a:solidFill>
                  <a:srgbClr val="FFD700"/>
                </a:solidFill>
                <a:latin typeface="Roboto Serif"/>
                <a:ea typeface="Roboto Serif"/>
                <a:cs typeface="Roboto Serif"/>
                <a:sym typeface="Roboto Serif"/>
              </a:rPr>
              <a:t>Implementation:</a:t>
            </a:r>
            <a:endParaRPr sz="1600">
              <a:solidFill>
                <a:schemeClr val="lt1"/>
              </a:solidFill>
              <a:latin typeface="Roboto Serif"/>
              <a:ea typeface="Roboto Serif"/>
              <a:cs typeface="Roboto Serif"/>
              <a:sym typeface="Roboto Serif"/>
            </a:endParaRPr>
          </a:p>
          <a:p>
            <a:pPr marL="457200" lvl="0" indent="-330200" algn="l" rtl="0">
              <a:spcBef>
                <a:spcPts val="0"/>
              </a:spcBef>
              <a:spcAft>
                <a:spcPts val="0"/>
              </a:spcAft>
              <a:buClr>
                <a:schemeClr val="lt1"/>
              </a:buClr>
              <a:buSzPts val="1600"/>
              <a:buFont typeface="Roboto Serif"/>
              <a:buChar char="●"/>
            </a:pPr>
            <a:r>
              <a:rPr lang="en" sz="1600">
                <a:solidFill>
                  <a:schemeClr val="lt1"/>
                </a:solidFill>
                <a:latin typeface="Roboto Serif"/>
                <a:ea typeface="Roboto Serif"/>
                <a:cs typeface="Roboto Serif"/>
                <a:sym typeface="Roboto Serif"/>
              </a:rPr>
              <a:t>Preliminary implementation for SVD Encore by calculating RMSE relative to mean elevation</a:t>
            </a:r>
            <a:endParaRPr sz="1600">
              <a:solidFill>
                <a:schemeClr val="lt1"/>
              </a:solidFill>
              <a:latin typeface="Roboto Serif"/>
              <a:ea typeface="Roboto Serif"/>
              <a:cs typeface="Roboto Serif"/>
              <a:sym typeface="Roboto Serif"/>
            </a:endParaRPr>
          </a:p>
          <a:p>
            <a:pPr marL="457200" lvl="0" indent="-330200" algn="l" rtl="0">
              <a:spcBef>
                <a:spcPts val="0"/>
              </a:spcBef>
              <a:spcAft>
                <a:spcPts val="0"/>
              </a:spcAft>
              <a:buClr>
                <a:schemeClr val="lt1"/>
              </a:buClr>
              <a:buSzPts val="1600"/>
              <a:buFont typeface="Roboto Serif"/>
              <a:buChar char="●"/>
            </a:pPr>
            <a:r>
              <a:rPr lang="en" sz="1600">
                <a:solidFill>
                  <a:schemeClr val="lt1"/>
                </a:solidFill>
                <a:latin typeface="Roboto Serif"/>
                <a:ea typeface="Roboto Serif"/>
                <a:cs typeface="Roboto Serif"/>
                <a:sym typeface="Roboto Serif"/>
              </a:rPr>
              <a:t>Will implement full unit in Fall semester using mast camera</a:t>
            </a:r>
            <a:endParaRPr sz="1600">
              <a:solidFill>
                <a:schemeClr val="lt1"/>
              </a:solidFill>
              <a:latin typeface="Roboto Serif"/>
              <a:ea typeface="Roboto Serif"/>
              <a:cs typeface="Roboto Serif"/>
              <a:sym typeface="Roboto Serif"/>
            </a:endParaRPr>
          </a:p>
          <a:p>
            <a:pPr marL="0" lvl="0" indent="0" algn="l" rtl="0">
              <a:spcBef>
                <a:spcPts val="0"/>
              </a:spcBef>
              <a:spcAft>
                <a:spcPts val="0"/>
              </a:spcAft>
              <a:buNone/>
            </a:pPr>
            <a:endParaRPr sz="1600">
              <a:solidFill>
                <a:schemeClr val="lt1"/>
              </a:solidFill>
              <a:latin typeface="Roboto Serif"/>
              <a:ea typeface="Roboto Serif"/>
              <a:cs typeface="Roboto Serif"/>
              <a:sym typeface="Roboto Serif"/>
            </a:endParaRPr>
          </a:p>
          <a:p>
            <a:pPr marL="0" lvl="0" indent="0" algn="l" rtl="0">
              <a:spcBef>
                <a:spcPts val="0"/>
              </a:spcBef>
              <a:spcAft>
                <a:spcPts val="0"/>
              </a:spcAft>
              <a:buNone/>
            </a:pPr>
            <a:r>
              <a:rPr lang="en" sz="1600" b="1">
                <a:solidFill>
                  <a:srgbClr val="FFD700"/>
                </a:solidFill>
                <a:latin typeface="Roboto Serif"/>
                <a:ea typeface="Roboto Serif"/>
                <a:cs typeface="Roboto Serif"/>
                <a:sym typeface="Roboto Serif"/>
              </a:rPr>
              <a:t>Challenges:</a:t>
            </a:r>
            <a:endParaRPr sz="1600">
              <a:solidFill>
                <a:schemeClr val="lt1"/>
              </a:solidFill>
              <a:latin typeface="Roboto Serif"/>
              <a:ea typeface="Roboto Serif"/>
              <a:cs typeface="Roboto Serif"/>
              <a:sym typeface="Roboto Serif"/>
            </a:endParaRPr>
          </a:p>
          <a:p>
            <a:pPr marL="457200" lvl="0" indent="-330200" algn="l" rtl="0">
              <a:spcBef>
                <a:spcPts val="0"/>
              </a:spcBef>
              <a:spcAft>
                <a:spcPts val="0"/>
              </a:spcAft>
              <a:buClr>
                <a:schemeClr val="lt1"/>
              </a:buClr>
              <a:buSzPts val="1600"/>
              <a:buFont typeface="Roboto Serif"/>
              <a:buChar char="●"/>
            </a:pPr>
            <a:r>
              <a:rPr lang="en" sz="1600">
                <a:solidFill>
                  <a:schemeClr val="lt1"/>
                </a:solidFill>
                <a:latin typeface="Roboto Serif"/>
                <a:ea typeface="Roboto Serif"/>
                <a:cs typeface="Roboto Serif"/>
                <a:sym typeface="Roboto Serif"/>
              </a:rPr>
              <a:t>Rover mast moves due to rover suspension. May cause errors in estimating the ground plane</a:t>
            </a:r>
            <a:endParaRPr sz="1600">
              <a:solidFill>
                <a:schemeClr val="lt1"/>
              </a:solidFill>
              <a:latin typeface="Roboto Serif"/>
              <a:ea typeface="Roboto Serif"/>
              <a:cs typeface="Roboto Serif"/>
              <a:sym typeface="Roboto Serif"/>
            </a:endParaRPr>
          </a:p>
          <a:p>
            <a:pPr marL="457200" lvl="0" indent="-330200" algn="l" rtl="0">
              <a:spcBef>
                <a:spcPts val="0"/>
              </a:spcBef>
              <a:spcAft>
                <a:spcPts val="0"/>
              </a:spcAft>
              <a:buClr>
                <a:schemeClr val="lt1"/>
              </a:buClr>
              <a:buSzPts val="1600"/>
              <a:buFont typeface="Roboto Serif"/>
              <a:buChar char="●"/>
            </a:pPr>
            <a:r>
              <a:rPr lang="en" sz="1600">
                <a:solidFill>
                  <a:schemeClr val="lt1"/>
                </a:solidFill>
                <a:latin typeface="Roboto Serif"/>
                <a:ea typeface="Roboto Serif"/>
                <a:cs typeface="Roboto Serif"/>
                <a:sym typeface="Roboto Serif"/>
              </a:rPr>
              <a:t>Compute is not enough for RealSense point cloud feed at 30 FPS</a:t>
            </a:r>
            <a:endParaRPr sz="1600">
              <a:solidFill>
                <a:schemeClr val="lt1"/>
              </a:solidFill>
              <a:latin typeface="Roboto Serif"/>
              <a:ea typeface="Roboto Serif"/>
              <a:cs typeface="Roboto Serif"/>
              <a:sym typeface="Roboto Serif"/>
            </a:endParaRPr>
          </a:p>
          <a:p>
            <a:pPr marL="0" lvl="0" indent="0" algn="l" rtl="0">
              <a:spcBef>
                <a:spcPts val="0"/>
              </a:spcBef>
              <a:spcAft>
                <a:spcPts val="0"/>
              </a:spcAft>
              <a:buNone/>
            </a:pPr>
            <a:endParaRPr sz="1600">
              <a:solidFill>
                <a:schemeClr val="lt1"/>
              </a:solidFill>
              <a:latin typeface="Roboto Serif"/>
              <a:ea typeface="Roboto Serif"/>
              <a:cs typeface="Roboto Serif"/>
              <a:sym typeface="Roboto Serif"/>
            </a:endParaRPr>
          </a:p>
          <a:p>
            <a:pPr marL="0" lvl="0" indent="0" algn="l" rtl="0">
              <a:spcBef>
                <a:spcPts val="0"/>
              </a:spcBef>
              <a:spcAft>
                <a:spcPts val="0"/>
              </a:spcAft>
              <a:buNone/>
            </a:pPr>
            <a:r>
              <a:rPr lang="en" sz="1600" b="1">
                <a:solidFill>
                  <a:srgbClr val="FFD700"/>
                </a:solidFill>
                <a:latin typeface="Roboto Serif"/>
                <a:ea typeface="Roboto Serif"/>
                <a:cs typeface="Roboto Serif"/>
                <a:sym typeface="Roboto Serif"/>
              </a:rPr>
              <a:t>Status:</a:t>
            </a:r>
            <a:r>
              <a:rPr lang="en" sz="1600">
                <a:solidFill>
                  <a:schemeClr val="lt1"/>
                </a:solidFill>
                <a:latin typeface="Roboto Serif"/>
                <a:ea typeface="Roboto Serif"/>
                <a:cs typeface="Roboto Serif"/>
                <a:sym typeface="Roboto Serif"/>
              </a:rPr>
              <a:t> 10% Complete</a:t>
            </a:r>
            <a:endParaRPr sz="1600">
              <a:solidFill>
                <a:schemeClr val="lt1"/>
              </a:solidFill>
              <a:latin typeface="Roboto Serif"/>
              <a:ea typeface="Roboto Serif"/>
              <a:cs typeface="Roboto Serif"/>
              <a:sym typeface="Roboto Serif"/>
            </a:endParaRPr>
          </a:p>
        </p:txBody>
      </p:sp>
      <p:pic>
        <p:nvPicPr>
          <p:cNvPr id="539" name="Google Shape;539;p66" title="Screenshot from 2025-04-23 22-41-40.png"/>
          <p:cNvPicPr preferRelativeResize="0"/>
          <p:nvPr/>
        </p:nvPicPr>
        <p:blipFill>
          <a:blip r:embed="rId3">
            <a:alphaModFix/>
          </a:blip>
          <a:stretch>
            <a:fillRect/>
          </a:stretch>
        </p:blipFill>
        <p:spPr>
          <a:xfrm>
            <a:off x="233450" y="4005463"/>
            <a:ext cx="8534400" cy="69532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43"/>
        <p:cNvGrpSpPr/>
        <p:nvPr/>
      </p:nvGrpSpPr>
      <p:grpSpPr>
        <a:xfrm>
          <a:off x="0" y="0"/>
          <a:ext cx="0" cy="0"/>
          <a:chOff x="0" y="0"/>
          <a:chExt cx="0" cy="0"/>
        </a:xfrm>
      </p:grpSpPr>
      <p:sp>
        <p:nvSpPr>
          <p:cNvPr id="544" name="Google Shape;544;p67"/>
          <p:cNvSpPr txBox="1">
            <a:spLocks noGrp="1"/>
          </p:cNvSpPr>
          <p:nvPr>
            <p:ph type="title"/>
          </p:nvPr>
        </p:nvSpPr>
        <p:spPr>
          <a:xfrm>
            <a:off x="354475" y="44350"/>
            <a:ext cx="8520600" cy="572700"/>
          </a:xfrm>
          <a:prstGeom prst="rect">
            <a:avLst/>
          </a:prstGeom>
        </p:spPr>
        <p:txBody>
          <a:bodyPr spcFirstLastPara="1" wrap="square" lIns="91425" tIns="91425" rIns="91425" bIns="91425" anchor="t" anchorCtr="0">
            <a:normAutofit fontScale="90000"/>
          </a:bodyPr>
          <a:lstStyle/>
          <a:p>
            <a:pPr marL="0" marR="0" lvl="0" indent="0" algn="ctr" rtl="0">
              <a:lnSpc>
                <a:spcPct val="100000"/>
              </a:lnSpc>
              <a:spcBef>
                <a:spcPts val="0"/>
              </a:spcBef>
              <a:spcAft>
                <a:spcPts val="0"/>
              </a:spcAft>
              <a:buNone/>
            </a:pPr>
            <a:r>
              <a:rPr lang="en" b="1">
                <a:solidFill>
                  <a:srgbClr val="FFD700"/>
                </a:solidFill>
                <a:latin typeface="Roboto Serif"/>
                <a:ea typeface="Roboto Serif"/>
                <a:cs typeface="Roboto Serif"/>
                <a:sym typeface="Roboto Serif"/>
              </a:rPr>
              <a:t>Evaluation: </a:t>
            </a:r>
            <a:r>
              <a:rPr lang="en" b="1">
                <a:solidFill>
                  <a:schemeClr val="lt1"/>
                </a:solidFill>
                <a:latin typeface="Roboto Serif"/>
                <a:ea typeface="Roboto Serif"/>
                <a:cs typeface="Roboto Serif"/>
                <a:sym typeface="Roboto Serif"/>
              </a:rPr>
              <a:t>Computations Subsystem </a:t>
            </a:r>
            <a:endParaRPr b="1">
              <a:solidFill>
                <a:schemeClr val="lt1"/>
              </a:solidFill>
              <a:latin typeface="Roboto Serif"/>
              <a:ea typeface="Roboto Serif"/>
              <a:cs typeface="Roboto Serif"/>
              <a:sym typeface="Roboto Serif"/>
            </a:endParaRPr>
          </a:p>
          <a:p>
            <a:pPr marL="0" lvl="0" indent="0" algn="ctr" rtl="0">
              <a:spcBef>
                <a:spcPts val="0"/>
              </a:spcBef>
              <a:spcAft>
                <a:spcPts val="0"/>
              </a:spcAft>
              <a:buClr>
                <a:schemeClr val="dk1"/>
              </a:buClr>
              <a:buSzPct val="39285"/>
              <a:buFont typeface="Arial"/>
              <a:buNone/>
            </a:pPr>
            <a:r>
              <a:rPr lang="en" b="1">
                <a:solidFill>
                  <a:schemeClr val="lt1"/>
                </a:solidFill>
                <a:latin typeface="Roboto Serif"/>
                <a:ea typeface="Roboto Serif"/>
                <a:cs typeface="Roboto Serif"/>
                <a:sym typeface="Roboto Serif"/>
              </a:rPr>
              <a:t>Validation Unit</a:t>
            </a:r>
            <a:endParaRPr b="1">
              <a:solidFill>
                <a:schemeClr val="lt1"/>
              </a:solidFill>
              <a:latin typeface="Roboto Serif"/>
              <a:ea typeface="Roboto Serif"/>
              <a:cs typeface="Roboto Serif"/>
              <a:sym typeface="Roboto Serif"/>
            </a:endParaRPr>
          </a:p>
        </p:txBody>
      </p:sp>
      <p:sp>
        <p:nvSpPr>
          <p:cNvPr id="545" name="Google Shape;545;p6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lt1"/>
                </a:solidFill>
              </a:rPr>
              <a:t>43</a:t>
            </a:fld>
            <a:endParaRPr>
              <a:solidFill>
                <a:schemeClr val="lt1"/>
              </a:solidFill>
            </a:endParaRPr>
          </a:p>
        </p:txBody>
      </p:sp>
      <p:sp>
        <p:nvSpPr>
          <p:cNvPr id="546" name="Google Shape;546;p67"/>
          <p:cNvSpPr txBox="1"/>
          <p:nvPr/>
        </p:nvSpPr>
        <p:spPr>
          <a:xfrm>
            <a:off x="4572000" y="1028275"/>
            <a:ext cx="4218300" cy="3978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500" b="1">
                <a:solidFill>
                  <a:srgbClr val="FFD700"/>
                </a:solidFill>
                <a:latin typeface="Roboto Serif"/>
                <a:ea typeface="Roboto Serif"/>
                <a:cs typeface="Roboto Serif"/>
                <a:sym typeface="Roboto Serif"/>
              </a:rPr>
              <a:t>Modelling:</a:t>
            </a:r>
            <a:endParaRPr sz="1500">
              <a:solidFill>
                <a:schemeClr val="lt1"/>
              </a:solidFill>
              <a:latin typeface="Roboto Serif"/>
              <a:ea typeface="Roboto Serif"/>
              <a:cs typeface="Roboto Serif"/>
              <a:sym typeface="Roboto Serif"/>
            </a:endParaRPr>
          </a:p>
          <a:p>
            <a:pPr marL="457200" lvl="0" indent="-323850" algn="l" rtl="0">
              <a:spcBef>
                <a:spcPts val="0"/>
              </a:spcBef>
              <a:spcAft>
                <a:spcPts val="0"/>
              </a:spcAft>
              <a:buClr>
                <a:schemeClr val="lt1"/>
              </a:buClr>
              <a:buSzPts val="1500"/>
              <a:buFont typeface="Roboto Serif"/>
              <a:buChar char="●"/>
            </a:pPr>
            <a:r>
              <a:rPr lang="en" sz="1500">
                <a:solidFill>
                  <a:schemeClr val="lt1"/>
                </a:solidFill>
                <a:latin typeface="Roboto Serif"/>
                <a:ea typeface="Roboto Serif"/>
                <a:cs typeface="Roboto Serif"/>
                <a:sym typeface="Roboto Serif"/>
              </a:rPr>
              <a:t>Calibrated camera {X, Y, Z, R, P, Y} so that flat ground has zero elevation and no rotation</a:t>
            </a:r>
            <a:endParaRPr sz="1500">
              <a:solidFill>
                <a:schemeClr val="lt1"/>
              </a:solidFill>
              <a:latin typeface="Roboto Serif"/>
              <a:ea typeface="Roboto Serif"/>
              <a:cs typeface="Roboto Serif"/>
              <a:sym typeface="Roboto Serif"/>
            </a:endParaRPr>
          </a:p>
          <a:p>
            <a:pPr marL="0" lvl="0" indent="0" algn="l" rtl="0">
              <a:spcBef>
                <a:spcPts val="0"/>
              </a:spcBef>
              <a:spcAft>
                <a:spcPts val="0"/>
              </a:spcAft>
              <a:buNone/>
            </a:pPr>
            <a:endParaRPr sz="1500">
              <a:solidFill>
                <a:schemeClr val="lt1"/>
              </a:solidFill>
              <a:latin typeface="Roboto Serif"/>
              <a:ea typeface="Roboto Serif"/>
              <a:cs typeface="Roboto Serif"/>
              <a:sym typeface="Roboto Serif"/>
            </a:endParaRPr>
          </a:p>
          <a:p>
            <a:pPr marL="0" lvl="0" indent="0" algn="l" rtl="0">
              <a:spcBef>
                <a:spcPts val="0"/>
              </a:spcBef>
              <a:spcAft>
                <a:spcPts val="0"/>
              </a:spcAft>
              <a:buNone/>
            </a:pPr>
            <a:r>
              <a:rPr lang="en" sz="1500" b="1">
                <a:solidFill>
                  <a:srgbClr val="FFD700"/>
                </a:solidFill>
                <a:latin typeface="Roboto Serif"/>
                <a:ea typeface="Roboto Serif"/>
                <a:cs typeface="Roboto Serif"/>
                <a:sym typeface="Roboto Serif"/>
              </a:rPr>
              <a:t>Analysis:</a:t>
            </a:r>
            <a:endParaRPr sz="1500">
              <a:solidFill>
                <a:schemeClr val="lt1"/>
              </a:solidFill>
              <a:latin typeface="Roboto Serif"/>
              <a:ea typeface="Roboto Serif"/>
              <a:cs typeface="Roboto Serif"/>
              <a:sym typeface="Roboto Serif"/>
            </a:endParaRPr>
          </a:p>
          <a:p>
            <a:pPr marL="457200" lvl="0" indent="-323850" algn="l" rtl="0">
              <a:spcBef>
                <a:spcPts val="0"/>
              </a:spcBef>
              <a:spcAft>
                <a:spcPts val="0"/>
              </a:spcAft>
              <a:buClr>
                <a:schemeClr val="lt1"/>
              </a:buClr>
              <a:buSzPts val="1500"/>
              <a:buFont typeface="Roboto Serif"/>
              <a:buChar char="●"/>
            </a:pPr>
            <a:r>
              <a:rPr lang="en" sz="1500">
                <a:solidFill>
                  <a:schemeClr val="lt1"/>
                </a:solidFill>
                <a:latin typeface="Roboto Serif"/>
                <a:ea typeface="Roboto Serif"/>
                <a:cs typeface="Roboto Serif"/>
                <a:sym typeface="Roboto Serif"/>
              </a:rPr>
              <a:t>Point cloud obtained from RealSense is not as dense as ZED 2i. May not be adequate for validation requirements</a:t>
            </a:r>
            <a:endParaRPr sz="1500">
              <a:solidFill>
                <a:schemeClr val="lt1"/>
              </a:solidFill>
              <a:latin typeface="Roboto Serif"/>
              <a:ea typeface="Roboto Serif"/>
              <a:cs typeface="Roboto Serif"/>
              <a:sym typeface="Roboto Serif"/>
            </a:endParaRPr>
          </a:p>
          <a:p>
            <a:pPr marL="0" lvl="0" indent="0" algn="l" rtl="0">
              <a:spcBef>
                <a:spcPts val="0"/>
              </a:spcBef>
              <a:spcAft>
                <a:spcPts val="0"/>
              </a:spcAft>
              <a:buNone/>
            </a:pPr>
            <a:endParaRPr sz="1500">
              <a:solidFill>
                <a:schemeClr val="lt1"/>
              </a:solidFill>
              <a:latin typeface="Roboto Serif"/>
              <a:ea typeface="Roboto Serif"/>
              <a:cs typeface="Roboto Serif"/>
              <a:sym typeface="Roboto Serif"/>
            </a:endParaRPr>
          </a:p>
          <a:p>
            <a:pPr marL="0" lvl="0" indent="0" algn="l" rtl="0">
              <a:spcBef>
                <a:spcPts val="0"/>
              </a:spcBef>
              <a:spcAft>
                <a:spcPts val="0"/>
              </a:spcAft>
              <a:buNone/>
            </a:pPr>
            <a:r>
              <a:rPr lang="en" sz="1500" b="1">
                <a:solidFill>
                  <a:srgbClr val="FFD700"/>
                </a:solidFill>
                <a:latin typeface="Roboto Serif"/>
                <a:ea typeface="Roboto Serif"/>
                <a:cs typeface="Roboto Serif"/>
                <a:sym typeface="Roboto Serif"/>
              </a:rPr>
              <a:t>Testing:</a:t>
            </a:r>
            <a:endParaRPr sz="1500" b="1">
              <a:solidFill>
                <a:srgbClr val="FFD700"/>
              </a:solidFill>
              <a:latin typeface="Roboto Serif"/>
              <a:ea typeface="Roboto Serif"/>
              <a:cs typeface="Roboto Serif"/>
              <a:sym typeface="Roboto Serif"/>
            </a:endParaRPr>
          </a:p>
          <a:p>
            <a:pPr marL="457200" lvl="0" indent="-323850" algn="l" rtl="0">
              <a:spcBef>
                <a:spcPts val="0"/>
              </a:spcBef>
              <a:spcAft>
                <a:spcPts val="0"/>
              </a:spcAft>
              <a:buClr>
                <a:schemeClr val="lt1"/>
              </a:buClr>
              <a:buSzPts val="1500"/>
              <a:buFont typeface="Roboto Serif"/>
              <a:buChar char="●"/>
            </a:pPr>
            <a:r>
              <a:rPr lang="en" sz="1500">
                <a:solidFill>
                  <a:schemeClr val="lt1"/>
                </a:solidFill>
                <a:latin typeface="Roboto Serif"/>
                <a:ea typeface="Roboto Serif"/>
                <a:cs typeface="Roboto Serif"/>
                <a:sym typeface="Roboto Serif"/>
              </a:rPr>
              <a:t>Milestone deadline set for PR8</a:t>
            </a:r>
            <a:endParaRPr sz="1500">
              <a:solidFill>
                <a:schemeClr val="lt1"/>
              </a:solidFill>
              <a:latin typeface="Roboto Serif"/>
              <a:ea typeface="Roboto Serif"/>
              <a:cs typeface="Roboto Serif"/>
              <a:sym typeface="Roboto Serif"/>
            </a:endParaRPr>
          </a:p>
        </p:txBody>
      </p:sp>
      <p:pic>
        <p:nvPicPr>
          <p:cNvPr id="547" name="Google Shape;547;p67" title="Screenshot from 2025-04-23 18-40-06.png"/>
          <p:cNvPicPr preferRelativeResize="0"/>
          <p:nvPr/>
        </p:nvPicPr>
        <p:blipFill>
          <a:blip r:embed="rId3">
            <a:alphaModFix/>
          </a:blip>
          <a:stretch>
            <a:fillRect/>
          </a:stretch>
        </p:blipFill>
        <p:spPr>
          <a:xfrm>
            <a:off x="539750" y="1028275"/>
            <a:ext cx="3525474" cy="2191252"/>
          </a:xfrm>
          <a:prstGeom prst="rect">
            <a:avLst/>
          </a:prstGeom>
          <a:noFill/>
          <a:ln>
            <a:noFill/>
          </a:ln>
        </p:spPr>
      </p:pic>
      <p:pic>
        <p:nvPicPr>
          <p:cNvPr id="548" name="Google Shape;548;p67" title="tutorial_Advanced_multiway_registration_4_0.png"/>
          <p:cNvPicPr preferRelativeResize="0"/>
          <p:nvPr/>
        </p:nvPicPr>
        <p:blipFill rotWithShape="1">
          <a:blip r:embed="rId4">
            <a:alphaModFix/>
          </a:blip>
          <a:srcRect t="8889" b="15134"/>
          <a:stretch/>
        </p:blipFill>
        <p:spPr>
          <a:xfrm>
            <a:off x="539750" y="3339200"/>
            <a:ext cx="3525475" cy="1506676"/>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52"/>
        <p:cNvGrpSpPr/>
        <p:nvPr/>
      </p:nvGrpSpPr>
      <p:grpSpPr>
        <a:xfrm>
          <a:off x="0" y="0"/>
          <a:ext cx="0" cy="0"/>
          <a:chOff x="0" y="0"/>
          <a:chExt cx="0" cy="0"/>
        </a:xfrm>
      </p:grpSpPr>
      <p:sp>
        <p:nvSpPr>
          <p:cNvPr id="553" name="Google Shape;553;p68"/>
          <p:cNvSpPr txBox="1">
            <a:spLocks noGrp="1"/>
          </p:cNvSpPr>
          <p:nvPr>
            <p:ph type="title"/>
          </p:nvPr>
        </p:nvSpPr>
        <p:spPr>
          <a:xfrm>
            <a:off x="354475" y="44350"/>
            <a:ext cx="8520600" cy="572700"/>
          </a:xfrm>
          <a:prstGeom prst="rect">
            <a:avLst/>
          </a:prstGeom>
        </p:spPr>
        <p:txBody>
          <a:bodyPr spcFirstLastPara="1" wrap="square" lIns="91425" tIns="91425" rIns="91425" bIns="91425" anchor="t" anchorCtr="0">
            <a:normAutofit fontScale="90000"/>
          </a:bodyPr>
          <a:lstStyle/>
          <a:p>
            <a:pPr marL="0" marR="0" lvl="0" indent="0" algn="ctr" rtl="0">
              <a:lnSpc>
                <a:spcPct val="100000"/>
              </a:lnSpc>
              <a:spcBef>
                <a:spcPts val="0"/>
              </a:spcBef>
              <a:spcAft>
                <a:spcPts val="0"/>
              </a:spcAft>
              <a:buNone/>
            </a:pPr>
            <a:r>
              <a:rPr lang="en" b="1">
                <a:solidFill>
                  <a:srgbClr val="FFD700"/>
                </a:solidFill>
                <a:latin typeface="Roboto Serif"/>
                <a:ea typeface="Roboto Serif"/>
                <a:cs typeface="Roboto Serif"/>
                <a:sym typeface="Roboto Serif"/>
              </a:rPr>
              <a:t>Description: </a:t>
            </a:r>
            <a:r>
              <a:rPr lang="en" b="1">
                <a:solidFill>
                  <a:schemeClr val="lt1"/>
                </a:solidFill>
                <a:latin typeface="Roboto Serif"/>
                <a:ea typeface="Roboto Serif"/>
                <a:cs typeface="Roboto Serif"/>
                <a:sym typeface="Roboto Serif"/>
              </a:rPr>
              <a:t>External Infrastructure Subsystem</a:t>
            </a:r>
            <a:endParaRPr b="1">
              <a:solidFill>
                <a:schemeClr val="lt1"/>
              </a:solidFill>
              <a:latin typeface="Roboto Serif"/>
              <a:ea typeface="Roboto Serif"/>
              <a:cs typeface="Roboto Serif"/>
              <a:sym typeface="Roboto Serif"/>
            </a:endParaRPr>
          </a:p>
        </p:txBody>
      </p:sp>
      <p:sp>
        <p:nvSpPr>
          <p:cNvPr id="554" name="Google Shape;554;p6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lt1"/>
                </a:solidFill>
              </a:rPr>
              <a:t>44</a:t>
            </a:fld>
            <a:endParaRPr>
              <a:solidFill>
                <a:schemeClr val="lt1"/>
              </a:solidFill>
            </a:endParaRPr>
          </a:p>
        </p:txBody>
      </p:sp>
      <p:sp>
        <p:nvSpPr>
          <p:cNvPr id="555" name="Google Shape;555;p68"/>
          <p:cNvSpPr txBox="1"/>
          <p:nvPr/>
        </p:nvSpPr>
        <p:spPr>
          <a:xfrm>
            <a:off x="3993150" y="798325"/>
            <a:ext cx="5064900" cy="422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b="1">
                <a:solidFill>
                  <a:srgbClr val="FFD700"/>
                </a:solidFill>
                <a:latin typeface="Roboto Serif"/>
                <a:ea typeface="Roboto Serif"/>
                <a:cs typeface="Roboto Serif"/>
                <a:sym typeface="Roboto Serif"/>
              </a:rPr>
              <a:t>Description:</a:t>
            </a:r>
            <a:r>
              <a:rPr lang="en" sz="1600">
                <a:solidFill>
                  <a:schemeClr val="lt1"/>
                </a:solidFill>
                <a:latin typeface="Roboto Serif"/>
                <a:ea typeface="Roboto Serif"/>
                <a:cs typeface="Roboto Serif"/>
                <a:sym typeface="Roboto Serif"/>
              </a:rPr>
              <a:t> Mission components deployed offboard the rover to support localization and communication</a:t>
            </a:r>
            <a:endParaRPr sz="1600">
              <a:solidFill>
                <a:schemeClr val="lt1"/>
              </a:solidFill>
              <a:latin typeface="Roboto Serif"/>
              <a:ea typeface="Roboto Serif"/>
              <a:cs typeface="Roboto Serif"/>
              <a:sym typeface="Roboto Serif"/>
            </a:endParaRPr>
          </a:p>
          <a:p>
            <a:pPr marL="0" lvl="0" indent="0" algn="l" rtl="0">
              <a:spcBef>
                <a:spcPts val="0"/>
              </a:spcBef>
              <a:spcAft>
                <a:spcPts val="0"/>
              </a:spcAft>
              <a:buNone/>
            </a:pPr>
            <a:endParaRPr sz="1600">
              <a:solidFill>
                <a:schemeClr val="lt1"/>
              </a:solidFill>
              <a:latin typeface="Roboto Serif"/>
              <a:ea typeface="Roboto Serif"/>
              <a:cs typeface="Roboto Serif"/>
              <a:sym typeface="Roboto Serif"/>
            </a:endParaRPr>
          </a:p>
          <a:p>
            <a:pPr marL="0" lvl="0" indent="0" algn="l" rtl="0">
              <a:spcBef>
                <a:spcPts val="0"/>
              </a:spcBef>
              <a:spcAft>
                <a:spcPts val="0"/>
              </a:spcAft>
              <a:buNone/>
            </a:pPr>
            <a:r>
              <a:rPr lang="en" sz="1600" b="1">
                <a:solidFill>
                  <a:srgbClr val="FFD700"/>
                </a:solidFill>
                <a:latin typeface="Roboto Serif"/>
                <a:ea typeface="Roboto Serif"/>
                <a:cs typeface="Roboto Serif"/>
                <a:sym typeface="Roboto Serif"/>
              </a:rPr>
              <a:t>Requirements:</a:t>
            </a:r>
            <a:r>
              <a:rPr lang="en" sz="1600">
                <a:solidFill>
                  <a:schemeClr val="lt1"/>
                </a:solidFill>
                <a:latin typeface="Roboto Serif"/>
                <a:ea typeface="Roboto Serif"/>
                <a:cs typeface="Roboto Serif"/>
                <a:sym typeface="Roboto Serif"/>
              </a:rPr>
              <a:t> </a:t>
            </a:r>
            <a:endParaRPr sz="1600">
              <a:solidFill>
                <a:schemeClr val="lt1"/>
              </a:solidFill>
              <a:latin typeface="Roboto Serif"/>
              <a:ea typeface="Roboto Serif"/>
              <a:cs typeface="Roboto Serif"/>
              <a:sym typeface="Roboto Serif"/>
            </a:endParaRPr>
          </a:p>
          <a:p>
            <a:pPr marL="457200" lvl="0" indent="-330200" algn="l" rtl="0">
              <a:spcBef>
                <a:spcPts val="0"/>
              </a:spcBef>
              <a:spcAft>
                <a:spcPts val="0"/>
              </a:spcAft>
              <a:buClr>
                <a:schemeClr val="lt1"/>
              </a:buClr>
              <a:buSzPts val="1600"/>
              <a:buFont typeface="Roboto Serif"/>
              <a:buChar char="●"/>
            </a:pPr>
            <a:r>
              <a:rPr lang="en" sz="1600">
                <a:solidFill>
                  <a:schemeClr val="lt1"/>
                </a:solidFill>
                <a:latin typeface="Roboto Serif"/>
                <a:ea typeface="Roboto Serif"/>
                <a:cs typeface="Roboto Serif"/>
                <a:sym typeface="Roboto Serif"/>
              </a:rPr>
              <a:t>Leica TS16 Total Station</a:t>
            </a:r>
            <a:endParaRPr sz="1600">
              <a:solidFill>
                <a:schemeClr val="lt1"/>
              </a:solidFill>
              <a:latin typeface="Roboto Serif"/>
              <a:ea typeface="Roboto Serif"/>
              <a:cs typeface="Roboto Serif"/>
              <a:sym typeface="Roboto Serif"/>
            </a:endParaRPr>
          </a:p>
          <a:p>
            <a:pPr marL="457200" lvl="0" indent="-330200" algn="l" rtl="0">
              <a:spcBef>
                <a:spcPts val="0"/>
              </a:spcBef>
              <a:spcAft>
                <a:spcPts val="0"/>
              </a:spcAft>
              <a:buClr>
                <a:schemeClr val="lt1"/>
              </a:buClr>
              <a:buSzPts val="1600"/>
              <a:buFont typeface="Roboto Serif"/>
              <a:buChar char="●"/>
            </a:pPr>
            <a:r>
              <a:rPr lang="en" sz="1600">
                <a:solidFill>
                  <a:schemeClr val="lt1"/>
                </a:solidFill>
                <a:latin typeface="Roboto Serif"/>
                <a:ea typeface="Roboto Serif"/>
                <a:cs typeface="Roboto Serif"/>
                <a:sym typeface="Roboto Serif"/>
              </a:rPr>
              <a:t>NVIDIA TX2 Relay Chip</a:t>
            </a:r>
            <a:endParaRPr sz="1600">
              <a:solidFill>
                <a:schemeClr val="lt1"/>
              </a:solidFill>
              <a:latin typeface="Roboto Serif"/>
              <a:ea typeface="Roboto Serif"/>
              <a:cs typeface="Roboto Serif"/>
              <a:sym typeface="Roboto Serif"/>
            </a:endParaRPr>
          </a:p>
          <a:p>
            <a:pPr marL="457200" lvl="0" indent="-330200" algn="l" rtl="0">
              <a:spcBef>
                <a:spcPts val="0"/>
              </a:spcBef>
              <a:spcAft>
                <a:spcPts val="0"/>
              </a:spcAft>
              <a:buClr>
                <a:schemeClr val="lt1"/>
              </a:buClr>
              <a:buSzPts val="1600"/>
              <a:buFont typeface="Roboto Serif"/>
              <a:buChar char="●"/>
            </a:pPr>
            <a:r>
              <a:rPr lang="en" sz="1600">
                <a:solidFill>
                  <a:schemeClr val="lt1"/>
                </a:solidFill>
                <a:latin typeface="Roboto Serif"/>
                <a:ea typeface="Roboto Serif"/>
                <a:cs typeface="Roboto Serif"/>
                <a:sym typeface="Roboto Serif"/>
              </a:rPr>
              <a:t>LAN Router</a:t>
            </a:r>
            <a:endParaRPr sz="1600">
              <a:solidFill>
                <a:schemeClr val="lt1"/>
              </a:solidFill>
              <a:latin typeface="Roboto Serif"/>
              <a:ea typeface="Roboto Serif"/>
              <a:cs typeface="Roboto Serif"/>
              <a:sym typeface="Roboto Serif"/>
            </a:endParaRPr>
          </a:p>
          <a:p>
            <a:pPr marL="457200" lvl="0" indent="-330200" algn="l" rtl="0">
              <a:spcBef>
                <a:spcPts val="0"/>
              </a:spcBef>
              <a:spcAft>
                <a:spcPts val="0"/>
              </a:spcAft>
              <a:buClr>
                <a:schemeClr val="lt1"/>
              </a:buClr>
              <a:buSzPts val="1600"/>
              <a:buFont typeface="Roboto Serif"/>
              <a:buChar char="●"/>
            </a:pPr>
            <a:r>
              <a:rPr lang="en" sz="1600">
                <a:solidFill>
                  <a:schemeClr val="lt1"/>
                </a:solidFill>
                <a:latin typeface="Roboto Serif"/>
                <a:ea typeface="Roboto Serif"/>
                <a:cs typeface="Roboto Serif"/>
                <a:sym typeface="Roboto Serif"/>
              </a:rPr>
              <a:t>Team laptop (operations terminal)</a:t>
            </a:r>
            <a:endParaRPr sz="1600">
              <a:solidFill>
                <a:schemeClr val="lt1"/>
              </a:solidFill>
              <a:latin typeface="Roboto Serif"/>
              <a:ea typeface="Roboto Serif"/>
              <a:cs typeface="Roboto Serif"/>
              <a:sym typeface="Roboto Serif"/>
            </a:endParaRPr>
          </a:p>
          <a:p>
            <a:pPr marL="0" lvl="0" indent="0" algn="l" rtl="0">
              <a:spcBef>
                <a:spcPts val="0"/>
              </a:spcBef>
              <a:spcAft>
                <a:spcPts val="0"/>
              </a:spcAft>
              <a:buNone/>
            </a:pPr>
            <a:endParaRPr sz="1600">
              <a:solidFill>
                <a:schemeClr val="lt1"/>
              </a:solidFill>
              <a:latin typeface="Roboto Serif"/>
              <a:ea typeface="Roboto Serif"/>
              <a:cs typeface="Roboto Serif"/>
              <a:sym typeface="Roboto Serif"/>
            </a:endParaRPr>
          </a:p>
          <a:p>
            <a:pPr marL="0" lvl="0" indent="0" algn="l" rtl="0">
              <a:spcBef>
                <a:spcPts val="0"/>
              </a:spcBef>
              <a:spcAft>
                <a:spcPts val="0"/>
              </a:spcAft>
              <a:buNone/>
            </a:pPr>
            <a:r>
              <a:rPr lang="en" sz="1600" b="1">
                <a:solidFill>
                  <a:srgbClr val="FFD700"/>
                </a:solidFill>
                <a:latin typeface="Roboto Serif"/>
                <a:ea typeface="Roboto Serif"/>
                <a:cs typeface="Roboto Serif"/>
                <a:sym typeface="Roboto Serif"/>
              </a:rPr>
              <a:t>Expected Functionality: </a:t>
            </a:r>
            <a:endParaRPr sz="1600">
              <a:solidFill>
                <a:schemeClr val="lt1"/>
              </a:solidFill>
              <a:latin typeface="Roboto Serif"/>
              <a:ea typeface="Roboto Serif"/>
              <a:cs typeface="Roboto Serif"/>
              <a:sym typeface="Roboto Serif"/>
            </a:endParaRPr>
          </a:p>
          <a:p>
            <a:pPr marL="457200" lvl="0" indent="-330200" algn="l" rtl="0">
              <a:spcBef>
                <a:spcPts val="0"/>
              </a:spcBef>
              <a:spcAft>
                <a:spcPts val="0"/>
              </a:spcAft>
              <a:buClr>
                <a:schemeClr val="lt1"/>
              </a:buClr>
              <a:buSzPts val="1600"/>
              <a:buFont typeface="Roboto Serif"/>
              <a:buChar char="●"/>
            </a:pPr>
            <a:r>
              <a:rPr lang="en" sz="1600">
                <a:solidFill>
                  <a:schemeClr val="lt1"/>
                </a:solidFill>
                <a:latin typeface="Roboto Serif"/>
                <a:ea typeface="Roboto Serif"/>
                <a:cs typeface="Roboto Serif"/>
                <a:sym typeface="Roboto Serif"/>
              </a:rPr>
              <a:t>Accurately localize {X, Y, Z}-coordinates of the rover inside Moon Yard </a:t>
            </a:r>
            <a:endParaRPr sz="1600">
              <a:solidFill>
                <a:schemeClr val="lt1"/>
              </a:solidFill>
              <a:latin typeface="Roboto Serif"/>
              <a:ea typeface="Roboto Serif"/>
              <a:cs typeface="Roboto Serif"/>
              <a:sym typeface="Roboto Serif"/>
            </a:endParaRPr>
          </a:p>
          <a:p>
            <a:pPr marL="457200" lvl="0" indent="-330200" algn="l" rtl="0">
              <a:spcBef>
                <a:spcPts val="0"/>
              </a:spcBef>
              <a:spcAft>
                <a:spcPts val="0"/>
              </a:spcAft>
              <a:buClr>
                <a:schemeClr val="lt1"/>
              </a:buClr>
              <a:buSzPts val="1600"/>
              <a:buFont typeface="Roboto Serif"/>
              <a:buChar char="●"/>
            </a:pPr>
            <a:r>
              <a:rPr lang="en" sz="1600">
                <a:solidFill>
                  <a:schemeClr val="lt1"/>
                </a:solidFill>
                <a:latin typeface="Roboto Serif"/>
                <a:ea typeface="Roboto Serif"/>
                <a:cs typeface="Roboto Serif"/>
                <a:sym typeface="Roboto Serif"/>
              </a:rPr>
              <a:t>Establish two-way communication</a:t>
            </a:r>
            <a:endParaRPr sz="1600">
              <a:solidFill>
                <a:schemeClr val="lt1"/>
              </a:solidFill>
              <a:latin typeface="Roboto Serif"/>
              <a:ea typeface="Roboto Serif"/>
              <a:cs typeface="Roboto Serif"/>
              <a:sym typeface="Roboto Serif"/>
            </a:endParaRPr>
          </a:p>
          <a:p>
            <a:pPr marL="0" lvl="0" indent="0" algn="l" rtl="0">
              <a:spcBef>
                <a:spcPts val="0"/>
              </a:spcBef>
              <a:spcAft>
                <a:spcPts val="0"/>
              </a:spcAft>
              <a:buNone/>
            </a:pPr>
            <a:endParaRPr sz="1600">
              <a:solidFill>
                <a:schemeClr val="lt1"/>
              </a:solidFill>
              <a:latin typeface="Roboto Serif"/>
              <a:ea typeface="Roboto Serif"/>
              <a:cs typeface="Roboto Serif"/>
              <a:sym typeface="Roboto Serif"/>
            </a:endParaRPr>
          </a:p>
        </p:txBody>
      </p:sp>
      <p:pic>
        <p:nvPicPr>
          <p:cNvPr id="556" name="Google Shape;556;p68"/>
          <p:cNvPicPr preferRelativeResize="0"/>
          <p:nvPr/>
        </p:nvPicPr>
        <p:blipFill>
          <a:blip r:embed="rId3">
            <a:alphaModFix/>
          </a:blip>
          <a:stretch>
            <a:fillRect/>
          </a:stretch>
        </p:blipFill>
        <p:spPr>
          <a:xfrm>
            <a:off x="625775" y="617038"/>
            <a:ext cx="3122276" cy="2321925"/>
          </a:xfrm>
          <a:prstGeom prst="rect">
            <a:avLst/>
          </a:prstGeom>
          <a:noFill/>
          <a:ln>
            <a:noFill/>
          </a:ln>
        </p:spPr>
      </p:pic>
      <p:pic>
        <p:nvPicPr>
          <p:cNvPr id="557" name="Google Shape;557;p68"/>
          <p:cNvPicPr preferRelativeResize="0"/>
          <p:nvPr/>
        </p:nvPicPr>
        <p:blipFill rotWithShape="1">
          <a:blip r:embed="rId4">
            <a:alphaModFix/>
          </a:blip>
          <a:srcRect t="17946" r="15832" b="10095"/>
          <a:stretch/>
        </p:blipFill>
        <p:spPr>
          <a:xfrm>
            <a:off x="625775" y="3001050"/>
            <a:ext cx="3122273" cy="2001834"/>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61"/>
        <p:cNvGrpSpPr/>
        <p:nvPr/>
      </p:nvGrpSpPr>
      <p:grpSpPr>
        <a:xfrm>
          <a:off x="0" y="0"/>
          <a:ext cx="0" cy="0"/>
          <a:chOff x="0" y="0"/>
          <a:chExt cx="0" cy="0"/>
        </a:xfrm>
      </p:grpSpPr>
      <p:sp>
        <p:nvSpPr>
          <p:cNvPr id="562" name="Google Shape;562;p69"/>
          <p:cNvSpPr txBox="1">
            <a:spLocks noGrp="1"/>
          </p:cNvSpPr>
          <p:nvPr>
            <p:ph type="title"/>
          </p:nvPr>
        </p:nvSpPr>
        <p:spPr>
          <a:xfrm>
            <a:off x="63050" y="44350"/>
            <a:ext cx="8811900" cy="572700"/>
          </a:xfrm>
          <a:prstGeom prst="rect">
            <a:avLst/>
          </a:prstGeom>
        </p:spPr>
        <p:txBody>
          <a:bodyPr spcFirstLastPara="1" wrap="square" lIns="91425" tIns="91425" rIns="91425" bIns="91425" anchor="t" anchorCtr="0">
            <a:normAutofit fontScale="90000"/>
          </a:bodyPr>
          <a:lstStyle/>
          <a:p>
            <a:pPr marL="0" marR="0" lvl="0" indent="0" algn="ctr" rtl="0">
              <a:lnSpc>
                <a:spcPct val="100000"/>
              </a:lnSpc>
              <a:spcBef>
                <a:spcPts val="0"/>
              </a:spcBef>
              <a:spcAft>
                <a:spcPts val="0"/>
              </a:spcAft>
              <a:buNone/>
            </a:pPr>
            <a:r>
              <a:rPr lang="en" b="1">
                <a:solidFill>
                  <a:srgbClr val="FFD700"/>
                </a:solidFill>
                <a:latin typeface="Roboto Serif"/>
                <a:ea typeface="Roboto Serif"/>
                <a:cs typeface="Roboto Serif"/>
                <a:sym typeface="Roboto Serif"/>
              </a:rPr>
              <a:t>Status &amp; Evaluation: </a:t>
            </a:r>
            <a:r>
              <a:rPr lang="en" b="1">
                <a:solidFill>
                  <a:schemeClr val="lt1"/>
                </a:solidFill>
                <a:latin typeface="Roboto Serif"/>
                <a:ea typeface="Roboto Serif"/>
                <a:cs typeface="Roboto Serif"/>
                <a:sym typeface="Roboto Serif"/>
              </a:rPr>
              <a:t>External Infrastructure Subsystem</a:t>
            </a:r>
            <a:endParaRPr b="1">
              <a:solidFill>
                <a:schemeClr val="lt1"/>
              </a:solidFill>
              <a:latin typeface="Roboto Serif"/>
              <a:ea typeface="Roboto Serif"/>
              <a:cs typeface="Roboto Serif"/>
              <a:sym typeface="Roboto Serif"/>
            </a:endParaRPr>
          </a:p>
        </p:txBody>
      </p:sp>
      <p:sp>
        <p:nvSpPr>
          <p:cNvPr id="563" name="Google Shape;563;p6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lt1"/>
                </a:solidFill>
              </a:rPr>
              <a:t>45</a:t>
            </a:fld>
            <a:endParaRPr>
              <a:solidFill>
                <a:schemeClr val="lt1"/>
              </a:solidFill>
            </a:endParaRPr>
          </a:p>
        </p:txBody>
      </p:sp>
      <p:sp>
        <p:nvSpPr>
          <p:cNvPr id="564" name="Google Shape;564;p69"/>
          <p:cNvSpPr txBox="1"/>
          <p:nvPr/>
        </p:nvSpPr>
        <p:spPr>
          <a:xfrm>
            <a:off x="3962450" y="875425"/>
            <a:ext cx="5132400" cy="394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FFD700"/>
                </a:solidFill>
                <a:latin typeface="Roboto Serif"/>
                <a:ea typeface="Roboto Serif"/>
                <a:cs typeface="Roboto Serif"/>
                <a:sym typeface="Roboto Serif"/>
              </a:rPr>
              <a:t>Implementation:</a:t>
            </a:r>
            <a:endParaRPr>
              <a:solidFill>
                <a:schemeClr val="lt1"/>
              </a:solidFill>
              <a:latin typeface="Roboto Serif"/>
              <a:ea typeface="Roboto Serif"/>
              <a:cs typeface="Roboto Serif"/>
              <a:sym typeface="Roboto Serif"/>
            </a:endParaRPr>
          </a:p>
          <a:p>
            <a:pPr marL="457200" lvl="0" indent="-317500" algn="l" rtl="0">
              <a:spcBef>
                <a:spcPts val="0"/>
              </a:spcBef>
              <a:spcAft>
                <a:spcPts val="0"/>
              </a:spcAft>
              <a:buClr>
                <a:schemeClr val="lt1"/>
              </a:buClr>
              <a:buSzPts val="1400"/>
              <a:buFont typeface="Roboto Serif"/>
              <a:buChar char="●"/>
            </a:pPr>
            <a:r>
              <a:rPr lang="en">
                <a:solidFill>
                  <a:schemeClr val="lt1"/>
                </a:solidFill>
                <a:latin typeface="Roboto Serif"/>
                <a:ea typeface="Roboto Serif"/>
                <a:cs typeface="Roboto Serif"/>
                <a:sym typeface="Roboto Serif"/>
              </a:rPr>
              <a:t>Total Station sends rover coordinates to TX2 relay chip, forwards data packet via LAN network to rover</a:t>
            </a:r>
            <a:endParaRPr>
              <a:solidFill>
                <a:schemeClr val="lt1"/>
              </a:solidFill>
              <a:latin typeface="Roboto Serif"/>
              <a:ea typeface="Roboto Serif"/>
              <a:cs typeface="Roboto Serif"/>
              <a:sym typeface="Roboto Serif"/>
            </a:endParaRPr>
          </a:p>
          <a:p>
            <a:pPr marL="457200" lvl="0" indent="-317500" algn="l" rtl="0">
              <a:spcBef>
                <a:spcPts val="0"/>
              </a:spcBef>
              <a:spcAft>
                <a:spcPts val="0"/>
              </a:spcAft>
              <a:buClr>
                <a:schemeClr val="lt1"/>
              </a:buClr>
              <a:buSzPts val="1400"/>
              <a:buFont typeface="Roboto Serif"/>
              <a:buChar char="●"/>
            </a:pPr>
            <a:r>
              <a:rPr lang="en">
                <a:solidFill>
                  <a:schemeClr val="lt1"/>
                </a:solidFill>
                <a:latin typeface="Roboto Serif"/>
                <a:ea typeface="Roboto Serif"/>
                <a:cs typeface="Roboto Serif"/>
                <a:sym typeface="Roboto Serif"/>
              </a:rPr>
              <a:t>Established static IP on LAN network so operations terminal can communicate via SSH</a:t>
            </a:r>
            <a:endParaRPr>
              <a:solidFill>
                <a:schemeClr val="lt1"/>
              </a:solidFill>
              <a:latin typeface="Roboto Serif"/>
              <a:ea typeface="Roboto Serif"/>
              <a:cs typeface="Roboto Serif"/>
              <a:sym typeface="Roboto Serif"/>
            </a:endParaRPr>
          </a:p>
          <a:p>
            <a:pPr marL="0" lvl="0" indent="0" algn="l" rtl="0">
              <a:spcBef>
                <a:spcPts val="0"/>
              </a:spcBef>
              <a:spcAft>
                <a:spcPts val="0"/>
              </a:spcAft>
              <a:buNone/>
            </a:pPr>
            <a:endParaRPr>
              <a:solidFill>
                <a:schemeClr val="lt1"/>
              </a:solidFill>
              <a:latin typeface="Roboto Serif"/>
              <a:ea typeface="Roboto Serif"/>
              <a:cs typeface="Roboto Serif"/>
              <a:sym typeface="Roboto Serif"/>
            </a:endParaRPr>
          </a:p>
          <a:p>
            <a:pPr marL="0" lvl="0" indent="0" algn="l" rtl="0">
              <a:spcBef>
                <a:spcPts val="0"/>
              </a:spcBef>
              <a:spcAft>
                <a:spcPts val="0"/>
              </a:spcAft>
              <a:buNone/>
            </a:pPr>
            <a:r>
              <a:rPr lang="en" b="1">
                <a:solidFill>
                  <a:srgbClr val="FFD700"/>
                </a:solidFill>
                <a:latin typeface="Roboto Serif"/>
                <a:ea typeface="Roboto Serif"/>
                <a:cs typeface="Roboto Serif"/>
                <a:sym typeface="Roboto Serif"/>
              </a:rPr>
              <a:t>Challenges:</a:t>
            </a:r>
            <a:endParaRPr>
              <a:solidFill>
                <a:schemeClr val="lt1"/>
              </a:solidFill>
              <a:latin typeface="Roboto Serif"/>
              <a:ea typeface="Roboto Serif"/>
              <a:cs typeface="Roboto Serif"/>
              <a:sym typeface="Roboto Serif"/>
            </a:endParaRPr>
          </a:p>
          <a:p>
            <a:pPr marL="457200" lvl="0" indent="-317500" algn="l" rtl="0">
              <a:spcBef>
                <a:spcPts val="0"/>
              </a:spcBef>
              <a:spcAft>
                <a:spcPts val="0"/>
              </a:spcAft>
              <a:buClr>
                <a:schemeClr val="lt1"/>
              </a:buClr>
              <a:buSzPts val="1400"/>
              <a:buFont typeface="Roboto Serif"/>
              <a:buChar char="●"/>
            </a:pPr>
            <a:r>
              <a:rPr lang="en">
                <a:solidFill>
                  <a:schemeClr val="lt1"/>
                </a:solidFill>
                <a:latin typeface="Roboto Serif"/>
                <a:ea typeface="Roboto Serif"/>
                <a:cs typeface="Roboto Serif"/>
                <a:sym typeface="Roboto Serif"/>
              </a:rPr>
              <a:t>Unable to obtain access to the TX2 relay chip login details</a:t>
            </a:r>
            <a:endParaRPr>
              <a:solidFill>
                <a:schemeClr val="lt1"/>
              </a:solidFill>
              <a:latin typeface="Roboto Serif"/>
              <a:ea typeface="Roboto Serif"/>
              <a:cs typeface="Roboto Serif"/>
              <a:sym typeface="Roboto Serif"/>
            </a:endParaRPr>
          </a:p>
          <a:p>
            <a:pPr marL="457200" lvl="0" indent="-317500" algn="l" rtl="0">
              <a:spcBef>
                <a:spcPts val="0"/>
              </a:spcBef>
              <a:spcAft>
                <a:spcPts val="0"/>
              </a:spcAft>
              <a:buClr>
                <a:schemeClr val="lt1"/>
              </a:buClr>
              <a:buSzPts val="1400"/>
              <a:buFont typeface="Roboto Serif"/>
              <a:buChar char="●"/>
            </a:pPr>
            <a:r>
              <a:rPr lang="en">
                <a:solidFill>
                  <a:schemeClr val="lt1"/>
                </a:solidFill>
                <a:latin typeface="Roboto Serif"/>
                <a:ea typeface="Roboto Serif"/>
                <a:cs typeface="Roboto Serif"/>
                <a:sym typeface="Roboto Serif"/>
              </a:rPr>
              <a:t>Incorrect Jetson Docker network permissions blocked two-way communication</a:t>
            </a:r>
            <a:endParaRPr>
              <a:solidFill>
                <a:schemeClr val="lt1"/>
              </a:solidFill>
              <a:latin typeface="Roboto Serif"/>
              <a:ea typeface="Roboto Serif"/>
              <a:cs typeface="Roboto Serif"/>
              <a:sym typeface="Roboto Serif"/>
            </a:endParaRPr>
          </a:p>
          <a:p>
            <a:pPr marL="0" lvl="0" indent="0" algn="l" rtl="0">
              <a:spcBef>
                <a:spcPts val="0"/>
              </a:spcBef>
              <a:spcAft>
                <a:spcPts val="0"/>
              </a:spcAft>
              <a:buNone/>
            </a:pPr>
            <a:endParaRPr>
              <a:solidFill>
                <a:schemeClr val="lt1"/>
              </a:solidFill>
              <a:latin typeface="Roboto Serif"/>
              <a:ea typeface="Roboto Serif"/>
              <a:cs typeface="Roboto Serif"/>
              <a:sym typeface="Roboto Serif"/>
            </a:endParaRPr>
          </a:p>
          <a:p>
            <a:pPr marL="0" lvl="0" indent="0" algn="l" rtl="0">
              <a:spcBef>
                <a:spcPts val="0"/>
              </a:spcBef>
              <a:spcAft>
                <a:spcPts val="0"/>
              </a:spcAft>
              <a:buNone/>
            </a:pPr>
            <a:r>
              <a:rPr lang="en" b="1">
                <a:solidFill>
                  <a:srgbClr val="FFD700"/>
                </a:solidFill>
                <a:latin typeface="Roboto Serif"/>
                <a:ea typeface="Roboto Serif"/>
                <a:cs typeface="Roboto Serif"/>
                <a:sym typeface="Roboto Serif"/>
              </a:rPr>
              <a:t>Status:</a:t>
            </a:r>
            <a:r>
              <a:rPr lang="en">
                <a:solidFill>
                  <a:schemeClr val="lt1"/>
                </a:solidFill>
                <a:latin typeface="Roboto Serif"/>
                <a:ea typeface="Roboto Serif"/>
                <a:cs typeface="Roboto Serif"/>
                <a:sym typeface="Roboto Serif"/>
              </a:rPr>
              <a:t> Completed</a:t>
            </a:r>
            <a:endParaRPr>
              <a:solidFill>
                <a:schemeClr val="lt1"/>
              </a:solidFill>
              <a:latin typeface="Roboto Serif"/>
              <a:ea typeface="Roboto Serif"/>
              <a:cs typeface="Roboto Serif"/>
              <a:sym typeface="Roboto Serif"/>
            </a:endParaRPr>
          </a:p>
          <a:p>
            <a:pPr marL="0" lvl="0" indent="0" algn="l" rtl="0">
              <a:spcBef>
                <a:spcPts val="0"/>
              </a:spcBef>
              <a:spcAft>
                <a:spcPts val="0"/>
              </a:spcAft>
              <a:buNone/>
            </a:pPr>
            <a:endParaRPr>
              <a:solidFill>
                <a:schemeClr val="lt1"/>
              </a:solidFill>
              <a:latin typeface="Roboto Serif"/>
              <a:ea typeface="Roboto Serif"/>
              <a:cs typeface="Roboto Serif"/>
              <a:sym typeface="Roboto Serif"/>
            </a:endParaRPr>
          </a:p>
          <a:p>
            <a:pPr marL="0" lvl="0" indent="0" algn="l" rtl="0">
              <a:spcBef>
                <a:spcPts val="0"/>
              </a:spcBef>
              <a:spcAft>
                <a:spcPts val="0"/>
              </a:spcAft>
              <a:buNone/>
            </a:pPr>
            <a:r>
              <a:rPr lang="en" b="1">
                <a:solidFill>
                  <a:srgbClr val="FFD700"/>
                </a:solidFill>
                <a:latin typeface="Roboto Serif"/>
                <a:ea typeface="Roboto Serif"/>
                <a:cs typeface="Roboto Serif"/>
                <a:sym typeface="Roboto Serif"/>
              </a:rPr>
              <a:t>Analysis:</a:t>
            </a:r>
            <a:r>
              <a:rPr lang="en">
                <a:solidFill>
                  <a:schemeClr val="lt1"/>
                </a:solidFill>
                <a:latin typeface="Roboto Serif"/>
                <a:ea typeface="Roboto Serif"/>
                <a:cs typeface="Roboto Serif"/>
                <a:sym typeface="Roboto Serif"/>
              </a:rPr>
              <a:t> Investigated network permission issues inside Jetson Docker</a:t>
            </a:r>
            <a:endParaRPr>
              <a:solidFill>
                <a:schemeClr val="lt1"/>
              </a:solidFill>
              <a:latin typeface="Roboto Serif"/>
              <a:ea typeface="Roboto Serif"/>
              <a:cs typeface="Roboto Serif"/>
              <a:sym typeface="Roboto Serif"/>
            </a:endParaRPr>
          </a:p>
          <a:p>
            <a:pPr marL="0" lvl="0" indent="0" algn="l" rtl="0">
              <a:spcBef>
                <a:spcPts val="0"/>
              </a:spcBef>
              <a:spcAft>
                <a:spcPts val="0"/>
              </a:spcAft>
              <a:buNone/>
            </a:pPr>
            <a:endParaRPr>
              <a:solidFill>
                <a:schemeClr val="lt1"/>
              </a:solidFill>
              <a:latin typeface="Roboto Serif"/>
              <a:ea typeface="Roboto Serif"/>
              <a:cs typeface="Roboto Serif"/>
              <a:sym typeface="Roboto Serif"/>
            </a:endParaRPr>
          </a:p>
          <a:p>
            <a:pPr marL="0" lvl="0" indent="0" algn="l" rtl="0">
              <a:spcBef>
                <a:spcPts val="0"/>
              </a:spcBef>
              <a:spcAft>
                <a:spcPts val="0"/>
              </a:spcAft>
              <a:buNone/>
            </a:pPr>
            <a:r>
              <a:rPr lang="en" b="1">
                <a:solidFill>
                  <a:srgbClr val="FFD700"/>
                </a:solidFill>
                <a:latin typeface="Roboto Serif"/>
                <a:ea typeface="Roboto Serif"/>
                <a:cs typeface="Roboto Serif"/>
                <a:sym typeface="Roboto Serif"/>
              </a:rPr>
              <a:t>Testing:</a:t>
            </a:r>
            <a:r>
              <a:rPr lang="en">
                <a:solidFill>
                  <a:schemeClr val="lt1"/>
                </a:solidFill>
                <a:latin typeface="Roboto Serif"/>
                <a:ea typeface="Roboto Serif"/>
                <a:cs typeface="Roboto Serif"/>
                <a:sym typeface="Roboto Serif"/>
              </a:rPr>
              <a:t> T05: External Infrastructure Test</a:t>
            </a:r>
            <a:endParaRPr>
              <a:solidFill>
                <a:schemeClr val="lt1"/>
              </a:solidFill>
              <a:latin typeface="Roboto Serif"/>
              <a:ea typeface="Roboto Serif"/>
              <a:cs typeface="Roboto Serif"/>
              <a:sym typeface="Roboto Serif"/>
            </a:endParaRPr>
          </a:p>
          <a:p>
            <a:pPr marL="0" lvl="0" indent="0" algn="l" rtl="0">
              <a:spcBef>
                <a:spcPts val="0"/>
              </a:spcBef>
              <a:spcAft>
                <a:spcPts val="0"/>
              </a:spcAft>
              <a:buNone/>
            </a:pPr>
            <a:endParaRPr>
              <a:solidFill>
                <a:schemeClr val="lt1"/>
              </a:solidFill>
              <a:latin typeface="Roboto Serif"/>
              <a:ea typeface="Roboto Serif"/>
              <a:cs typeface="Roboto Serif"/>
              <a:sym typeface="Roboto Serif"/>
            </a:endParaRPr>
          </a:p>
        </p:txBody>
      </p:sp>
      <p:pic>
        <p:nvPicPr>
          <p:cNvPr id="565" name="Google Shape;565;p69"/>
          <p:cNvPicPr preferRelativeResize="0"/>
          <p:nvPr/>
        </p:nvPicPr>
        <p:blipFill>
          <a:blip r:embed="rId3">
            <a:alphaModFix/>
          </a:blip>
          <a:stretch>
            <a:fillRect/>
          </a:stretch>
        </p:blipFill>
        <p:spPr>
          <a:xfrm>
            <a:off x="63050" y="1336725"/>
            <a:ext cx="3782825" cy="2559486"/>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69"/>
        <p:cNvGrpSpPr/>
        <p:nvPr/>
      </p:nvGrpSpPr>
      <p:grpSpPr>
        <a:xfrm>
          <a:off x="0" y="0"/>
          <a:ext cx="0" cy="0"/>
          <a:chOff x="0" y="0"/>
          <a:chExt cx="0" cy="0"/>
        </a:xfrm>
      </p:grpSpPr>
      <p:sp>
        <p:nvSpPr>
          <p:cNvPr id="570" name="Google Shape;570;p7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lt1"/>
                </a:solidFill>
              </a:rPr>
              <a:t>46</a:t>
            </a:fld>
            <a:endParaRPr>
              <a:solidFill>
                <a:schemeClr val="lt1"/>
              </a:solidFill>
            </a:endParaRPr>
          </a:p>
        </p:txBody>
      </p:sp>
      <p:sp>
        <p:nvSpPr>
          <p:cNvPr id="571" name="Google Shape;571;p70"/>
          <p:cNvSpPr txBox="1"/>
          <p:nvPr/>
        </p:nvSpPr>
        <p:spPr>
          <a:xfrm>
            <a:off x="4164475" y="950725"/>
            <a:ext cx="5028600" cy="422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500" b="1">
                <a:solidFill>
                  <a:srgbClr val="FFD700"/>
                </a:solidFill>
                <a:latin typeface="Roboto Serif"/>
                <a:ea typeface="Roboto Serif"/>
                <a:cs typeface="Roboto Serif"/>
                <a:sym typeface="Roboto Serif"/>
              </a:rPr>
              <a:t>Description:</a:t>
            </a:r>
            <a:r>
              <a:rPr lang="en" sz="1500">
                <a:solidFill>
                  <a:schemeClr val="lt1"/>
                </a:solidFill>
                <a:latin typeface="Roboto Serif"/>
                <a:ea typeface="Roboto Serif"/>
                <a:cs typeface="Roboto Serif"/>
                <a:sym typeface="Roboto Serif"/>
              </a:rPr>
              <a:t>  Lunar terrain manipulation tool </a:t>
            </a:r>
            <a:endParaRPr sz="1500">
              <a:solidFill>
                <a:schemeClr val="lt1"/>
              </a:solidFill>
              <a:latin typeface="Roboto Serif"/>
              <a:ea typeface="Roboto Serif"/>
              <a:cs typeface="Roboto Serif"/>
              <a:sym typeface="Roboto Serif"/>
            </a:endParaRPr>
          </a:p>
          <a:p>
            <a:pPr marL="0" lvl="0" indent="0" algn="l" rtl="0">
              <a:spcBef>
                <a:spcPts val="0"/>
              </a:spcBef>
              <a:spcAft>
                <a:spcPts val="0"/>
              </a:spcAft>
              <a:buNone/>
            </a:pPr>
            <a:endParaRPr sz="1500">
              <a:solidFill>
                <a:schemeClr val="lt1"/>
              </a:solidFill>
              <a:latin typeface="Roboto Serif"/>
              <a:ea typeface="Roboto Serif"/>
              <a:cs typeface="Roboto Serif"/>
              <a:sym typeface="Roboto Serif"/>
            </a:endParaRPr>
          </a:p>
          <a:p>
            <a:pPr marL="0" lvl="0" indent="0" algn="l" rtl="0">
              <a:spcBef>
                <a:spcPts val="0"/>
              </a:spcBef>
              <a:spcAft>
                <a:spcPts val="0"/>
              </a:spcAft>
              <a:buNone/>
            </a:pPr>
            <a:r>
              <a:rPr lang="en" sz="1500" b="1">
                <a:solidFill>
                  <a:srgbClr val="FFD700"/>
                </a:solidFill>
                <a:latin typeface="Roboto Serif"/>
                <a:ea typeface="Roboto Serif"/>
                <a:cs typeface="Roboto Serif"/>
                <a:sym typeface="Roboto Serif"/>
              </a:rPr>
              <a:t>Requirements:</a:t>
            </a:r>
            <a:r>
              <a:rPr lang="en" sz="1500">
                <a:solidFill>
                  <a:schemeClr val="lt1"/>
                </a:solidFill>
                <a:latin typeface="Roboto Serif"/>
                <a:ea typeface="Roboto Serif"/>
                <a:cs typeface="Roboto Serif"/>
                <a:sym typeface="Roboto Serif"/>
              </a:rPr>
              <a:t> </a:t>
            </a:r>
            <a:endParaRPr sz="1500">
              <a:solidFill>
                <a:schemeClr val="lt1"/>
              </a:solidFill>
              <a:latin typeface="Roboto Serif"/>
              <a:ea typeface="Roboto Serif"/>
              <a:cs typeface="Roboto Serif"/>
              <a:sym typeface="Roboto Serif"/>
            </a:endParaRPr>
          </a:p>
          <a:p>
            <a:pPr marL="457200" lvl="0" indent="-323850" algn="l" rtl="0">
              <a:spcBef>
                <a:spcPts val="0"/>
              </a:spcBef>
              <a:spcAft>
                <a:spcPts val="0"/>
              </a:spcAft>
              <a:buClr>
                <a:schemeClr val="lt1"/>
              </a:buClr>
              <a:buSzPts val="1500"/>
              <a:buFont typeface="Roboto Serif"/>
              <a:buChar char="●"/>
            </a:pPr>
            <a:r>
              <a:rPr lang="en" sz="1500">
                <a:solidFill>
                  <a:schemeClr val="lt1"/>
                </a:solidFill>
                <a:latin typeface="Roboto Serif"/>
                <a:ea typeface="Roboto Serif"/>
                <a:cs typeface="Roboto Serif"/>
                <a:sym typeface="Roboto Serif"/>
              </a:rPr>
              <a:t>Dozer blade</a:t>
            </a:r>
            <a:endParaRPr sz="1500">
              <a:solidFill>
                <a:schemeClr val="lt1"/>
              </a:solidFill>
              <a:latin typeface="Roboto Serif"/>
              <a:ea typeface="Roboto Serif"/>
              <a:cs typeface="Roboto Serif"/>
              <a:sym typeface="Roboto Serif"/>
            </a:endParaRPr>
          </a:p>
          <a:p>
            <a:pPr marL="457200" lvl="0" indent="-323850" algn="l" rtl="0">
              <a:spcBef>
                <a:spcPts val="0"/>
              </a:spcBef>
              <a:spcAft>
                <a:spcPts val="0"/>
              </a:spcAft>
              <a:buClr>
                <a:schemeClr val="lt1"/>
              </a:buClr>
              <a:buSzPts val="1500"/>
              <a:buFont typeface="Roboto Serif"/>
              <a:buChar char="●"/>
            </a:pPr>
            <a:r>
              <a:rPr lang="en" sz="1500">
                <a:solidFill>
                  <a:schemeClr val="lt1"/>
                </a:solidFill>
                <a:latin typeface="Roboto Serif"/>
                <a:ea typeface="Roboto Serif"/>
                <a:cs typeface="Roboto Serif"/>
                <a:sym typeface="Roboto Serif"/>
              </a:rPr>
              <a:t>Dozer arms assembly</a:t>
            </a:r>
            <a:endParaRPr sz="1500">
              <a:solidFill>
                <a:schemeClr val="lt1"/>
              </a:solidFill>
              <a:latin typeface="Roboto Serif"/>
              <a:ea typeface="Roboto Serif"/>
              <a:cs typeface="Roboto Serif"/>
              <a:sym typeface="Roboto Serif"/>
            </a:endParaRPr>
          </a:p>
          <a:p>
            <a:pPr marL="457200" lvl="0" indent="-323850" algn="l" rtl="0">
              <a:spcBef>
                <a:spcPts val="0"/>
              </a:spcBef>
              <a:spcAft>
                <a:spcPts val="0"/>
              </a:spcAft>
              <a:buClr>
                <a:schemeClr val="lt1"/>
              </a:buClr>
              <a:buSzPts val="1500"/>
              <a:buFont typeface="Roboto Serif"/>
              <a:buChar char="●"/>
            </a:pPr>
            <a:r>
              <a:rPr lang="en" sz="1500">
                <a:solidFill>
                  <a:schemeClr val="lt1"/>
                </a:solidFill>
                <a:latin typeface="Roboto Serif"/>
                <a:ea typeface="Roboto Serif"/>
                <a:cs typeface="Roboto Serif"/>
                <a:sym typeface="Roboto Serif"/>
              </a:rPr>
              <a:t>Linear actuator</a:t>
            </a:r>
            <a:endParaRPr sz="1500">
              <a:solidFill>
                <a:schemeClr val="lt1"/>
              </a:solidFill>
              <a:latin typeface="Roboto Serif"/>
              <a:ea typeface="Roboto Serif"/>
              <a:cs typeface="Roboto Serif"/>
              <a:sym typeface="Roboto Serif"/>
            </a:endParaRPr>
          </a:p>
          <a:p>
            <a:pPr marL="457200" lvl="0" indent="-323850" algn="l" rtl="0">
              <a:spcBef>
                <a:spcPts val="0"/>
              </a:spcBef>
              <a:spcAft>
                <a:spcPts val="0"/>
              </a:spcAft>
              <a:buClr>
                <a:schemeClr val="lt1"/>
              </a:buClr>
              <a:buSzPts val="1500"/>
              <a:buFont typeface="Roboto Serif"/>
              <a:buChar char="●"/>
            </a:pPr>
            <a:r>
              <a:rPr lang="en" sz="1500">
                <a:solidFill>
                  <a:schemeClr val="lt1"/>
                </a:solidFill>
                <a:latin typeface="Roboto Serif"/>
                <a:ea typeface="Roboto Serif"/>
                <a:cs typeface="Roboto Serif"/>
                <a:sym typeface="Roboto Serif"/>
              </a:rPr>
              <a:t>Arduino Due</a:t>
            </a:r>
            <a:endParaRPr sz="1500">
              <a:solidFill>
                <a:schemeClr val="lt1"/>
              </a:solidFill>
              <a:latin typeface="Roboto Serif"/>
              <a:ea typeface="Roboto Serif"/>
              <a:cs typeface="Roboto Serif"/>
              <a:sym typeface="Roboto Serif"/>
            </a:endParaRPr>
          </a:p>
          <a:p>
            <a:pPr marL="457200" lvl="0" indent="0" algn="l" rtl="0">
              <a:spcBef>
                <a:spcPts val="0"/>
              </a:spcBef>
              <a:spcAft>
                <a:spcPts val="0"/>
              </a:spcAft>
              <a:buNone/>
            </a:pPr>
            <a:endParaRPr sz="1500">
              <a:solidFill>
                <a:schemeClr val="lt1"/>
              </a:solidFill>
              <a:latin typeface="Roboto Serif"/>
              <a:ea typeface="Roboto Serif"/>
              <a:cs typeface="Roboto Serif"/>
              <a:sym typeface="Roboto Serif"/>
            </a:endParaRPr>
          </a:p>
          <a:p>
            <a:pPr marL="0" lvl="0" indent="0" algn="l" rtl="0">
              <a:spcBef>
                <a:spcPts val="0"/>
              </a:spcBef>
              <a:spcAft>
                <a:spcPts val="0"/>
              </a:spcAft>
              <a:buNone/>
            </a:pPr>
            <a:r>
              <a:rPr lang="en" sz="1500" b="1">
                <a:solidFill>
                  <a:srgbClr val="FFD700"/>
                </a:solidFill>
                <a:latin typeface="Roboto Serif"/>
                <a:ea typeface="Roboto Serif"/>
                <a:cs typeface="Roboto Serif"/>
                <a:sym typeface="Roboto Serif"/>
              </a:rPr>
              <a:t>Expected Functionality: </a:t>
            </a:r>
            <a:endParaRPr sz="1500" b="1">
              <a:solidFill>
                <a:srgbClr val="FFD700"/>
              </a:solidFill>
              <a:latin typeface="Roboto Serif"/>
              <a:ea typeface="Roboto Serif"/>
              <a:cs typeface="Roboto Serif"/>
              <a:sym typeface="Roboto Serif"/>
            </a:endParaRPr>
          </a:p>
          <a:p>
            <a:pPr marL="457200" lvl="0" indent="-323850" algn="l" rtl="0">
              <a:spcBef>
                <a:spcPts val="0"/>
              </a:spcBef>
              <a:spcAft>
                <a:spcPts val="0"/>
              </a:spcAft>
              <a:buClr>
                <a:schemeClr val="lt1"/>
              </a:buClr>
              <a:buSzPts val="1500"/>
              <a:buFont typeface="Roboto Serif"/>
              <a:buChar char="●"/>
            </a:pPr>
            <a:r>
              <a:rPr lang="en" sz="1500">
                <a:solidFill>
                  <a:schemeClr val="lt1"/>
                </a:solidFill>
                <a:latin typeface="Roboto Serif"/>
                <a:ea typeface="Roboto Serif"/>
                <a:cs typeface="Roboto Serif"/>
                <a:sym typeface="Roboto Serif"/>
              </a:rPr>
              <a:t>Perform dozing of sand</a:t>
            </a:r>
            <a:endParaRPr sz="1500">
              <a:solidFill>
                <a:schemeClr val="lt1"/>
              </a:solidFill>
              <a:latin typeface="Roboto Serif"/>
              <a:ea typeface="Roboto Serif"/>
              <a:cs typeface="Roboto Serif"/>
              <a:sym typeface="Roboto Serif"/>
            </a:endParaRPr>
          </a:p>
          <a:p>
            <a:pPr marL="457200" lvl="0" indent="-323850" algn="l" rtl="0">
              <a:spcBef>
                <a:spcPts val="0"/>
              </a:spcBef>
              <a:spcAft>
                <a:spcPts val="0"/>
              </a:spcAft>
              <a:buClr>
                <a:schemeClr val="lt1"/>
              </a:buClr>
              <a:buSzPts val="1500"/>
              <a:buFont typeface="Roboto Serif"/>
              <a:buChar char="●"/>
            </a:pPr>
            <a:r>
              <a:rPr lang="en" sz="1500">
                <a:solidFill>
                  <a:schemeClr val="lt1"/>
                </a:solidFill>
                <a:latin typeface="Roboto Serif"/>
                <a:ea typeface="Roboto Serif"/>
                <a:cs typeface="Roboto Serif"/>
                <a:sym typeface="Roboto Serif"/>
              </a:rPr>
              <a:t>Perform backblading</a:t>
            </a:r>
            <a:endParaRPr sz="1500">
              <a:solidFill>
                <a:schemeClr val="lt1"/>
              </a:solidFill>
              <a:latin typeface="Roboto Serif"/>
              <a:ea typeface="Roboto Serif"/>
              <a:cs typeface="Roboto Serif"/>
              <a:sym typeface="Roboto Serif"/>
            </a:endParaRPr>
          </a:p>
          <a:p>
            <a:pPr marL="457200" lvl="0" indent="-323850" algn="l" rtl="0">
              <a:spcBef>
                <a:spcPts val="0"/>
              </a:spcBef>
              <a:spcAft>
                <a:spcPts val="0"/>
              </a:spcAft>
              <a:buClr>
                <a:schemeClr val="lt1"/>
              </a:buClr>
              <a:buSzPts val="1500"/>
              <a:buFont typeface="Roboto Serif"/>
              <a:buChar char="●"/>
            </a:pPr>
            <a:r>
              <a:rPr lang="en" sz="1500">
                <a:solidFill>
                  <a:schemeClr val="lt1"/>
                </a:solidFill>
                <a:latin typeface="Roboto Serif"/>
                <a:ea typeface="Roboto Serif"/>
                <a:cs typeface="Roboto Serif"/>
                <a:sym typeface="Roboto Serif"/>
              </a:rPr>
              <a:t>Actuate automatically based on commands from tool planner</a:t>
            </a:r>
            <a:endParaRPr sz="1500" b="1">
              <a:solidFill>
                <a:srgbClr val="FFD700"/>
              </a:solidFill>
              <a:latin typeface="Roboto Serif"/>
              <a:ea typeface="Roboto Serif"/>
              <a:cs typeface="Roboto Serif"/>
              <a:sym typeface="Roboto Serif"/>
            </a:endParaRPr>
          </a:p>
        </p:txBody>
      </p:sp>
      <p:sp>
        <p:nvSpPr>
          <p:cNvPr id="572" name="Google Shape;572;p70"/>
          <p:cNvSpPr txBox="1">
            <a:spLocks noGrp="1"/>
          </p:cNvSpPr>
          <p:nvPr>
            <p:ph type="title"/>
          </p:nvPr>
        </p:nvSpPr>
        <p:spPr>
          <a:xfrm>
            <a:off x="354475" y="44350"/>
            <a:ext cx="8520600" cy="572700"/>
          </a:xfrm>
          <a:prstGeom prst="rect">
            <a:avLst/>
          </a:prstGeom>
        </p:spPr>
        <p:txBody>
          <a:bodyPr spcFirstLastPara="1" wrap="square" lIns="91425" tIns="91425" rIns="91425" bIns="91425" anchor="t" anchorCtr="0">
            <a:normAutofit fontScale="90000"/>
          </a:bodyPr>
          <a:lstStyle/>
          <a:p>
            <a:pPr marL="0" marR="0" lvl="0" indent="0" algn="ctr" rtl="0">
              <a:lnSpc>
                <a:spcPct val="100000"/>
              </a:lnSpc>
              <a:spcBef>
                <a:spcPts val="0"/>
              </a:spcBef>
              <a:spcAft>
                <a:spcPts val="0"/>
              </a:spcAft>
              <a:buNone/>
            </a:pPr>
            <a:r>
              <a:rPr lang="en" b="1">
                <a:solidFill>
                  <a:srgbClr val="FFD700"/>
                </a:solidFill>
                <a:latin typeface="Roboto Serif"/>
                <a:ea typeface="Roboto Serif"/>
                <a:cs typeface="Roboto Serif"/>
                <a:sym typeface="Roboto Serif"/>
              </a:rPr>
              <a:t>Description: </a:t>
            </a:r>
            <a:r>
              <a:rPr lang="en" b="1">
                <a:solidFill>
                  <a:schemeClr val="lt1"/>
                </a:solidFill>
                <a:latin typeface="Roboto Serif"/>
                <a:ea typeface="Roboto Serif"/>
                <a:cs typeface="Roboto Serif"/>
                <a:sym typeface="Roboto Serif"/>
              </a:rPr>
              <a:t>Mechanical Subsystem </a:t>
            </a:r>
            <a:endParaRPr b="1">
              <a:solidFill>
                <a:schemeClr val="lt1"/>
              </a:solidFill>
              <a:latin typeface="Roboto Serif"/>
              <a:ea typeface="Roboto Serif"/>
              <a:cs typeface="Roboto Serif"/>
              <a:sym typeface="Roboto Serif"/>
            </a:endParaRPr>
          </a:p>
          <a:p>
            <a:pPr marL="0" marR="0" lvl="0" indent="0" algn="ctr" rtl="0">
              <a:lnSpc>
                <a:spcPct val="100000"/>
              </a:lnSpc>
              <a:spcBef>
                <a:spcPts val="0"/>
              </a:spcBef>
              <a:spcAft>
                <a:spcPts val="0"/>
              </a:spcAft>
              <a:buNone/>
            </a:pPr>
            <a:r>
              <a:rPr lang="en" b="1">
                <a:solidFill>
                  <a:schemeClr val="lt1"/>
                </a:solidFill>
                <a:latin typeface="Roboto Serif"/>
                <a:ea typeface="Roboto Serif"/>
                <a:cs typeface="Roboto Serif"/>
                <a:sym typeface="Roboto Serif"/>
              </a:rPr>
              <a:t>Dozer Assembly</a:t>
            </a:r>
            <a:endParaRPr b="1">
              <a:solidFill>
                <a:schemeClr val="lt1"/>
              </a:solidFill>
              <a:latin typeface="Roboto Serif"/>
              <a:ea typeface="Roboto Serif"/>
              <a:cs typeface="Roboto Serif"/>
              <a:sym typeface="Roboto Serif"/>
            </a:endParaRPr>
          </a:p>
        </p:txBody>
      </p:sp>
      <p:pic>
        <p:nvPicPr>
          <p:cNvPr id="573" name="Google Shape;573;p70"/>
          <p:cNvPicPr preferRelativeResize="0"/>
          <p:nvPr/>
        </p:nvPicPr>
        <p:blipFill>
          <a:blip r:embed="rId3">
            <a:alphaModFix/>
          </a:blip>
          <a:stretch>
            <a:fillRect/>
          </a:stretch>
        </p:blipFill>
        <p:spPr>
          <a:xfrm>
            <a:off x="485425" y="1671524"/>
            <a:ext cx="3446125" cy="218700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578" name="Google Shape;578;p7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lt1"/>
                </a:solidFill>
              </a:rPr>
              <a:t>47</a:t>
            </a:fld>
            <a:endParaRPr>
              <a:solidFill>
                <a:schemeClr val="lt1"/>
              </a:solidFill>
            </a:endParaRPr>
          </a:p>
        </p:txBody>
      </p:sp>
      <p:sp>
        <p:nvSpPr>
          <p:cNvPr id="579" name="Google Shape;579;p71"/>
          <p:cNvSpPr txBox="1"/>
          <p:nvPr/>
        </p:nvSpPr>
        <p:spPr>
          <a:xfrm>
            <a:off x="4012075" y="951625"/>
            <a:ext cx="4863000" cy="394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300" b="1">
                <a:solidFill>
                  <a:srgbClr val="FFD700"/>
                </a:solidFill>
                <a:latin typeface="Roboto Serif"/>
                <a:ea typeface="Roboto Serif"/>
                <a:cs typeface="Roboto Serif"/>
                <a:sym typeface="Roboto Serif"/>
              </a:rPr>
              <a:t>Implementation:</a:t>
            </a:r>
            <a:endParaRPr sz="1300">
              <a:solidFill>
                <a:schemeClr val="lt1"/>
              </a:solidFill>
              <a:latin typeface="Roboto Serif"/>
              <a:ea typeface="Roboto Serif"/>
              <a:cs typeface="Roboto Serif"/>
              <a:sym typeface="Roboto Serif"/>
            </a:endParaRPr>
          </a:p>
          <a:p>
            <a:pPr marL="457200" lvl="0" indent="-311150" algn="l" rtl="0">
              <a:spcBef>
                <a:spcPts val="0"/>
              </a:spcBef>
              <a:spcAft>
                <a:spcPts val="0"/>
              </a:spcAft>
              <a:buClr>
                <a:schemeClr val="lt1"/>
              </a:buClr>
              <a:buSzPts val="1300"/>
              <a:buFont typeface="Roboto Serif"/>
              <a:buChar char="●"/>
            </a:pPr>
            <a:r>
              <a:rPr lang="en" sz="1300">
                <a:solidFill>
                  <a:schemeClr val="lt1"/>
                </a:solidFill>
                <a:latin typeface="Roboto Serif"/>
                <a:ea typeface="Roboto Serif"/>
                <a:cs typeface="Roboto Serif"/>
                <a:sym typeface="Roboto Serif"/>
              </a:rPr>
              <a:t>Research: Dozer shapes and sizes, actuation methodologies.</a:t>
            </a:r>
            <a:endParaRPr sz="1300">
              <a:solidFill>
                <a:schemeClr val="lt1"/>
              </a:solidFill>
              <a:latin typeface="Roboto Serif"/>
              <a:ea typeface="Roboto Serif"/>
              <a:cs typeface="Roboto Serif"/>
              <a:sym typeface="Roboto Serif"/>
            </a:endParaRPr>
          </a:p>
          <a:p>
            <a:pPr marL="457200" lvl="0" indent="-311150" algn="l" rtl="0">
              <a:spcBef>
                <a:spcPts val="0"/>
              </a:spcBef>
              <a:spcAft>
                <a:spcPts val="0"/>
              </a:spcAft>
              <a:buClr>
                <a:schemeClr val="lt1"/>
              </a:buClr>
              <a:buSzPts val="1300"/>
              <a:buFont typeface="Roboto Serif"/>
              <a:buChar char="●"/>
            </a:pPr>
            <a:r>
              <a:rPr lang="en" sz="1300">
                <a:solidFill>
                  <a:schemeClr val="lt1"/>
                </a:solidFill>
                <a:latin typeface="Roboto Serif"/>
                <a:ea typeface="Roboto Serif"/>
                <a:cs typeface="Roboto Serif"/>
                <a:sym typeface="Roboto Serif"/>
              </a:rPr>
              <a:t>Designed the dozer assembly (blade, arms, yoke, mounts) using SolidWorks.</a:t>
            </a:r>
            <a:endParaRPr sz="1300">
              <a:solidFill>
                <a:schemeClr val="lt1"/>
              </a:solidFill>
              <a:latin typeface="Roboto Serif"/>
              <a:ea typeface="Roboto Serif"/>
              <a:cs typeface="Roboto Serif"/>
              <a:sym typeface="Roboto Serif"/>
            </a:endParaRPr>
          </a:p>
          <a:p>
            <a:pPr marL="457200" lvl="0" indent="-311150" algn="l" rtl="0">
              <a:spcBef>
                <a:spcPts val="0"/>
              </a:spcBef>
              <a:spcAft>
                <a:spcPts val="0"/>
              </a:spcAft>
              <a:buClr>
                <a:schemeClr val="lt1"/>
              </a:buClr>
              <a:buSzPts val="1300"/>
              <a:buFont typeface="Roboto Serif"/>
              <a:buChar char="●"/>
            </a:pPr>
            <a:r>
              <a:rPr lang="en" sz="1300">
                <a:solidFill>
                  <a:schemeClr val="lt1"/>
                </a:solidFill>
                <a:latin typeface="Roboto Serif"/>
                <a:ea typeface="Roboto Serif"/>
                <a:cs typeface="Roboto Serif"/>
                <a:sym typeface="Roboto Serif"/>
              </a:rPr>
              <a:t>Shortlisted linear actuators of different gear ratios.</a:t>
            </a:r>
            <a:endParaRPr sz="1300">
              <a:solidFill>
                <a:schemeClr val="lt1"/>
              </a:solidFill>
              <a:latin typeface="Roboto Serif"/>
              <a:ea typeface="Roboto Serif"/>
              <a:cs typeface="Roboto Serif"/>
              <a:sym typeface="Roboto Serif"/>
            </a:endParaRPr>
          </a:p>
          <a:p>
            <a:pPr marL="457200" lvl="0" indent="-311150" algn="l" rtl="0">
              <a:spcBef>
                <a:spcPts val="0"/>
              </a:spcBef>
              <a:spcAft>
                <a:spcPts val="0"/>
              </a:spcAft>
              <a:buClr>
                <a:schemeClr val="lt1"/>
              </a:buClr>
              <a:buSzPts val="1300"/>
              <a:buFont typeface="Roboto Serif"/>
              <a:buChar char="●"/>
            </a:pPr>
            <a:r>
              <a:rPr lang="en" sz="1300">
                <a:solidFill>
                  <a:schemeClr val="lt1"/>
                </a:solidFill>
                <a:latin typeface="Roboto Serif"/>
                <a:ea typeface="Roboto Serif"/>
                <a:cs typeface="Roboto Serif"/>
                <a:sym typeface="Roboto Serif"/>
              </a:rPr>
              <a:t>Manufactured and assembled all parts on the rover.</a:t>
            </a:r>
            <a:endParaRPr sz="1300">
              <a:solidFill>
                <a:schemeClr val="lt1"/>
              </a:solidFill>
              <a:latin typeface="Roboto Serif"/>
              <a:ea typeface="Roboto Serif"/>
              <a:cs typeface="Roboto Serif"/>
              <a:sym typeface="Roboto Serif"/>
            </a:endParaRPr>
          </a:p>
          <a:p>
            <a:pPr marL="457200" lvl="0" indent="-311150" algn="l" rtl="0">
              <a:spcBef>
                <a:spcPts val="0"/>
              </a:spcBef>
              <a:spcAft>
                <a:spcPts val="0"/>
              </a:spcAft>
              <a:buClr>
                <a:schemeClr val="lt1"/>
              </a:buClr>
              <a:buSzPts val="1300"/>
              <a:buFont typeface="Roboto Serif"/>
              <a:buChar char="●"/>
            </a:pPr>
            <a:r>
              <a:rPr lang="en" sz="1300">
                <a:solidFill>
                  <a:schemeClr val="lt1"/>
                </a:solidFill>
                <a:latin typeface="Roboto Serif"/>
                <a:ea typeface="Roboto Serif"/>
                <a:cs typeface="Roboto Serif"/>
                <a:sym typeface="Roboto Serif"/>
              </a:rPr>
              <a:t>Testing with different actuators</a:t>
            </a:r>
            <a:endParaRPr sz="1300">
              <a:solidFill>
                <a:schemeClr val="lt1"/>
              </a:solidFill>
              <a:latin typeface="Roboto Serif"/>
              <a:ea typeface="Roboto Serif"/>
              <a:cs typeface="Roboto Serif"/>
              <a:sym typeface="Roboto Serif"/>
            </a:endParaRPr>
          </a:p>
          <a:p>
            <a:pPr marL="457200" lvl="0" indent="0" algn="l" rtl="0">
              <a:spcBef>
                <a:spcPts val="0"/>
              </a:spcBef>
              <a:spcAft>
                <a:spcPts val="0"/>
              </a:spcAft>
              <a:buNone/>
            </a:pPr>
            <a:endParaRPr sz="1300">
              <a:solidFill>
                <a:schemeClr val="lt1"/>
              </a:solidFill>
              <a:latin typeface="Roboto Serif"/>
              <a:ea typeface="Roboto Serif"/>
              <a:cs typeface="Roboto Serif"/>
              <a:sym typeface="Roboto Serif"/>
            </a:endParaRPr>
          </a:p>
          <a:p>
            <a:pPr marL="0" lvl="0" indent="0" algn="l" rtl="0">
              <a:spcBef>
                <a:spcPts val="0"/>
              </a:spcBef>
              <a:spcAft>
                <a:spcPts val="0"/>
              </a:spcAft>
              <a:buNone/>
            </a:pPr>
            <a:r>
              <a:rPr lang="en" sz="1300" b="1">
                <a:solidFill>
                  <a:srgbClr val="FFD700"/>
                </a:solidFill>
                <a:latin typeface="Roboto Serif"/>
                <a:ea typeface="Roboto Serif"/>
                <a:cs typeface="Roboto Serif"/>
                <a:sym typeface="Roboto Serif"/>
              </a:rPr>
              <a:t>Challenges:</a:t>
            </a:r>
            <a:endParaRPr sz="1300">
              <a:solidFill>
                <a:schemeClr val="lt1"/>
              </a:solidFill>
              <a:latin typeface="Roboto Serif"/>
              <a:ea typeface="Roboto Serif"/>
              <a:cs typeface="Roboto Serif"/>
              <a:sym typeface="Roboto Serif"/>
            </a:endParaRPr>
          </a:p>
          <a:p>
            <a:pPr marL="457200" lvl="0" indent="-311150" algn="l" rtl="0">
              <a:spcBef>
                <a:spcPts val="0"/>
              </a:spcBef>
              <a:spcAft>
                <a:spcPts val="0"/>
              </a:spcAft>
              <a:buClr>
                <a:schemeClr val="lt1"/>
              </a:buClr>
              <a:buSzPts val="1300"/>
              <a:buFont typeface="Roboto Serif"/>
              <a:buChar char="●"/>
            </a:pPr>
            <a:r>
              <a:rPr lang="en" sz="1300">
                <a:solidFill>
                  <a:schemeClr val="lt1"/>
                </a:solidFill>
                <a:latin typeface="Roboto Serif"/>
                <a:ea typeface="Roboto Serif"/>
                <a:cs typeface="Roboto Serif"/>
                <a:sym typeface="Roboto Serif"/>
              </a:rPr>
              <a:t>Fabrication problems</a:t>
            </a:r>
            <a:endParaRPr sz="1300">
              <a:solidFill>
                <a:schemeClr val="lt1"/>
              </a:solidFill>
              <a:latin typeface="Roboto Serif"/>
              <a:ea typeface="Roboto Serif"/>
              <a:cs typeface="Roboto Serif"/>
              <a:sym typeface="Roboto Serif"/>
            </a:endParaRPr>
          </a:p>
          <a:p>
            <a:pPr marL="457200" lvl="0" indent="-311150" algn="l" rtl="0">
              <a:spcBef>
                <a:spcPts val="0"/>
              </a:spcBef>
              <a:spcAft>
                <a:spcPts val="0"/>
              </a:spcAft>
              <a:buClr>
                <a:schemeClr val="lt1"/>
              </a:buClr>
              <a:buSzPts val="1300"/>
              <a:buFont typeface="Roboto Serif"/>
              <a:buChar char="●"/>
            </a:pPr>
            <a:r>
              <a:rPr lang="en" sz="1300">
                <a:solidFill>
                  <a:schemeClr val="lt1"/>
                </a:solidFill>
                <a:latin typeface="Roboto Serif"/>
                <a:ea typeface="Roboto Serif"/>
                <a:cs typeface="Roboto Serif"/>
                <a:sym typeface="Roboto Serif"/>
              </a:rPr>
              <a:t>Limited access to FRC Workshop</a:t>
            </a:r>
            <a:endParaRPr sz="1300">
              <a:solidFill>
                <a:schemeClr val="lt1"/>
              </a:solidFill>
              <a:latin typeface="Roboto Serif"/>
              <a:ea typeface="Roboto Serif"/>
              <a:cs typeface="Roboto Serif"/>
              <a:sym typeface="Roboto Serif"/>
            </a:endParaRPr>
          </a:p>
          <a:p>
            <a:pPr marL="0" lvl="0" indent="0" algn="l" rtl="0">
              <a:spcBef>
                <a:spcPts val="0"/>
              </a:spcBef>
              <a:spcAft>
                <a:spcPts val="0"/>
              </a:spcAft>
              <a:buNone/>
            </a:pPr>
            <a:endParaRPr sz="1300">
              <a:solidFill>
                <a:schemeClr val="lt1"/>
              </a:solidFill>
              <a:latin typeface="Roboto Serif"/>
              <a:ea typeface="Roboto Serif"/>
              <a:cs typeface="Roboto Serif"/>
              <a:sym typeface="Roboto Serif"/>
            </a:endParaRPr>
          </a:p>
          <a:p>
            <a:pPr marL="0" lvl="0" indent="0" algn="l" rtl="0">
              <a:spcBef>
                <a:spcPts val="0"/>
              </a:spcBef>
              <a:spcAft>
                <a:spcPts val="0"/>
              </a:spcAft>
              <a:buNone/>
            </a:pPr>
            <a:r>
              <a:rPr lang="en" sz="1300" b="1">
                <a:solidFill>
                  <a:srgbClr val="FFD700"/>
                </a:solidFill>
                <a:latin typeface="Roboto Serif"/>
                <a:ea typeface="Roboto Serif"/>
                <a:cs typeface="Roboto Serif"/>
                <a:sym typeface="Roboto Serif"/>
              </a:rPr>
              <a:t>Status:</a:t>
            </a:r>
            <a:r>
              <a:rPr lang="en" sz="1300">
                <a:solidFill>
                  <a:schemeClr val="lt1"/>
                </a:solidFill>
                <a:latin typeface="Roboto Serif"/>
                <a:ea typeface="Roboto Serif"/>
                <a:cs typeface="Roboto Serif"/>
                <a:sym typeface="Roboto Serif"/>
              </a:rPr>
              <a:t> 90% Complete</a:t>
            </a:r>
            <a:endParaRPr sz="1300">
              <a:solidFill>
                <a:schemeClr val="lt1"/>
              </a:solidFill>
              <a:latin typeface="Roboto Serif"/>
              <a:ea typeface="Roboto Serif"/>
              <a:cs typeface="Roboto Serif"/>
              <a:sym typeface="Roboto Serif"/>
            </a:endParaRPr>
          </a:p>
          <a:p>
            <a:pPr marL="457200" lvl="0" indent="-311150" algn="l" rtl="0">
              <a:spcBef>
                <a:spcPts val="0"/>
              </a:spcBef>
              <a:spcAft>
                <a:spcPts val="0"/>
              </a:spcAft>
              <a:buClr>
                <a:schemeClr val="lt1"/>
              </a:buClr>
              <a:buSzPts val="1300"/>
              <a:buFont typeface="Roboto Serif"/>
              <a:buChar char="●"/>
            </a:pPr>
            <a:r>
              <a:rPr lang="en" sz="1300">
                <a:solidFill>
                  <a:schemeClr val="lt1"/>
                </a:solidFill>
                <a:latin typeface="Roboto Serif"/>
                <a:ea typeface="Roboto Serif"/>
                <a:cs typeface="Roboto Serif"/>
                <a:sym typeface="Roboto Serif"/>
              </a:rPr>
              <a:t>Demonstrated automatic dozing and backblading capabilities of the assembly in SVD</a:t>
            </a:r>
            <a:endParaRPr sz="1300">
              <a:solidFill>
                <a:schemeClr val="lt1"/>
              </a:solidFill>
              <a:latin typeface="Roboto Serif"/>
              <a:ea typeface="Roboto Serif"/>
              <a:cs typeface="Roboto Serif"/>
              <a:sym typeface="Roboto Serif"/>
            </a:endParaRPr>
          </a:p>
          <a:p>
            <a:pPr marL="457200" lvl="0" indent="-311150" algn="l" rtl="0">
              <a:spcBef>
                <a:spcPts val="0"/>
              </a:spcBef>
              <a:spcAft>
                <a:spcPts val="0"/>
              </a:spcAft>
              <a:buClr>
                <a:schemeClr val="lt1"/>
              </a:buClr>
              <a:buSzPts val="1300"/>
              <a:buFont typeface="Roboto Serif"/>
              <a:buChar char="●"/>
            </a:pPr>
            <a:r>
              <a:rPr lang="en" sz="1300">
                <a:solidFill>
                  <a:schemeClr val="lt1"/>
                </a:solidFill>
                <a:latin typeface="Roboto Serif"/>
                <a:ea typeface="Roboto Serif"/>
                <a:cs typeface="Roboto Serif"/>
                <a:sym typeface="Roboto Serif"/>
              </a:rPr>
              <a:t>Refine the assembly by remanufacturing certain components</a:t>
            </a:r>
            <a:endParaRPr sz="1300">
              <a:solidFill>
                <a:schemeClr val="lt1"/>
              </a:solidFill>
              <a:latin typeface="Roboto Serif"/>
              <a:ea typeface="Roboto Serif"/>
              <a:cs typeface="Roboto Serif"/>
              <a:sym typeface="Roboto Serif"/>
            </a:endParaRPr>
          </a:p>
        </p:txBody>
      </p:sp>
      <p:sp>
        <p:nvSpPr>
          <p:cNvPr id="580" name="Google Shape;580;p71"/>
          <p:cNvSpPr txBox="1">
            <a:spLocks noGrp="1"/>
          </p:cNvSpPr>
          <p:nvPr>
            <p:ph type="title"/>
          </p:nvPr>
        </p:nvSpPr>
        <p:spPr>
          <a:xfrm>
            <a:off x="354475" y="44350"/>
            <a:ext cx="8520600" cy="572700"/>
          </a:xfrm>
          <a:prstGeom prst="rect">
            <a:avLst/>
          </a:prstGeom>
        </p:spPr>
        <p:txBody>
          <a:bodyPr spcFirstLastPara="1" wrap="square" lIns="91425" tIns="91425" rIns="91425" bIns="91425" anchor="t" anchorCtr="0">
            <a:normAutofit fontScale="90000"/>
          </a:bodyPr>
          <a:lstStyle/>
          <a:p>
            <a:pPr marL="0" marR="0" lvl="0" indent="0" algn="ctr" rtl="0">
              <a:lnSpc>
                <a:spcPct val="100000"/>
              </a:lnSpc>
              <a:spcBef>
                <a:spcPts val="0"/>
              </a:spcBef>
              <a:spcAft>
                <a:spcPts val="0"/>
              </a:spcAft>
              <a:buNone/>
            </a:pPr>
            <a:r>
              <a:rPr lang="en" b="1">
                <a:solidFill>
                  <a:srgbClr val="FFD700"/>
                </a:solidFill>
                <a:latin typeface="Roboto Serif"/>
                <a:ea typeface="Roboto Serif"/>
                <a:cs typeface="Roboto Serif"/>
                <a:sym typeface="Roboto Serif"/>
              </a:rPr>
              <a:t>Status: </a:t>
            </a:r>
            <a:r>
              <a:rPr lang="en" b="1">
                <a:solidFill>
                  <a:schemeClr val="lt1"/>
                </a:solidFill>
                <a:latin typeface="Roboto Serif"/>
                <a:ea typeface="Roboto Serif"/>
                <a:cs typeface="Roboto Serif"/>
                <a:sym typeface="Roboto Serif"/>
              </a:rPr>
              <a:t>Mechanical Subsystem </a:t>
            </a:r>
            <a:endParaRPr b="1">
              <a:solidFill>
                <a:schemeClr val="lt1"/>
              </a:solidFill>
              <a:latin typeface="Roboto Serif"/>
              <a:ea typeface="Roboto Serif"/>
              <a:cs typeface="Roboto Serif"/>
              <a:sym typeface="Roboto Serif"/>
            </a:endParaRPr>
          </a:p>
          <a:p>
            <a:pPr marL="0" lvl="0" indent="0" algn="ctr" rtl="0">
              <a:spcBef>
                <a:spcPts val="0"/>
              </a:spcBef>
              <a:spcAft>
                <a:spcPts val="0"/>
              </a:spcAft>
              <a:buClr>
                <a:schemeClr val="dk1"/>
              </a:buClr>
              <a:buSzPct val="39285"/>
              <a:buFont typeface="Arial"/>
              <a:buNone/>
            </a:pPr>
            <a:r>
              <a:rPr lang="en" b="1">
                <a:solidFill>
                  <a:schemeClr val="lt1"/>
                </a:solidFill>
                <a:latin typeface="Roboto Serif"/>
                <a:ea typeface="Roboto Serif"/>
                <a:cs typeface="Roboto Serif"/>
                <a:sym typeface="Roboto Serif"/>
              </a:rPr>
              <a:t>Dozer Assembly Unit</a:t>
            </a:r>
            <a:endParaRPr b="1">
              <a:solidFill>
                <a:schemeClr val="lt1"/>
              </a:solidFill>
              <a:latin typeface="Roboto Serif"/>
              <a:ea typeface="Roboto Serif"/>
              <a:cs typeface="Roboto Serif"/>
              <a:sym typeface="Roboto Serif"/>
            </a:endParaRPr>
          </a:p>
        </p:txBody>
      </p:sp>
      <p:pic>
        <p:nvPicPr>
          <p:cNvPr id="581" name="Google Shape;581;p71"/>
          <p:cNvPicPr preferRelativeResize="0"/>
          <p:nvPr/>
        </p:nvPicPr>
        <p:blipFill>
          <a:blip r:embed="rId3">
            <a:alphaModFix/>
          </a:blip>
          <a:stretch>
            <a:fillRect/>
          </a:stretch>
        </p:blipFill>
        <p:spPr>
          <a:xfrm>
            <a:off x="92325" y="1136775"/>
            <a:ext cx="3871451" cy="328220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85"/>
        <p:cNvGrpSpPr/>
        <p:nvPr/>
      </p:nvGrpSpPr>
      <p:grpSpPr>
        <a:xfrm>
          <a:off x="0" y="0"/>
          <a:ext cx="0" cy="0"/>
          <a:chOff x="0" y="0"/>
          <a:chExt cx="0" cy="0"/>
        </a:xfrm>
      </p:grpSpPr>
      <p:sp>
        <p:nvSpPr>
          <p:cNvPr id="586" name="Google Shape;586;p7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lt1"/>
                </a:solidFill>
              </a:rPr>
              <a:t>48</a:t>
            </a:fld>
            <a:endParaRPr>
              <a:solidFill>
                <a:schemeClr val="lt1"/>
              </a:solidFill>
            </a:endParaRPr>
          </a:p>
        </p:txBody>
      </p:sp>
      <p:sp>
        <p:nvSpPr>
          <p:cNvPr id="587" name="Google Shape;587;p72"/>
          <p:cNvSpPr txBox="1">
            <a:spLocks noGrp="1"/>
          </p:cNvSpPr>
          <p:nvPr>
            <p:ph type="title"/>
          </p:nvPr>
        </p:nvSpPr>
        <p:spPr>
          <a:xfrm>
            <a:off x="354475" y="44350"/>
            <a:ext cx="8520600" cy="572700"/>
          </a:xfrm>
          <a:prstGeom prst="rect">
            <a:avLst/>
          </a:prstGeom>
        </p:spPr>
        <p:txBody>
          <a:bodyPr spcFirstLastPara="1" wrap="square" lIns="91425" tIns="91425" rIns="91425" bIns="91425" anchor="t" anchorCtr="0">
            <a:normAutofit fontScale="90000"/>
          </a:bodyPr>
          <a:lstStyle/>
          <a:p>
            <a:pPr marL="0" marR="0" lvl="0" indent="0" algn="ctr" rtl="0">
              <a:lnSpc>
                <a:spcPct val="100000"/>
              </a:lnSpc>
              <a:spcBef>
                <a:spcPts val="0"/>
              </a:spcBef>
              <a:spcAft>
                <a:spcPts val="0"/>
              </a:spcAft>
              <a:buNone/>
            </a:pPr>
            <a:r>
              <a:rPr lang="en" b="1">
                <a:solidFill>
                  <a:srgbClr val="FFD700"/>
                </a:solidFill>
                <a:latin typeface="Roboto Serif"/>
                <a:ea typeface="Roboto Serif"/>
                <a:cs typeface="Roboto Serif"/>
                <a:sym typeface="Roboto Serif"/>
              </a:rPr>
              <a:t>Evaluation: </a:t>
            </a:r>
            <a:r>
              <a:rPr lang="en" b="1">
                <a:solidFill>
                  <a:schemeClr val="lt1"/>
                </a:solidFill>
                <a:latin typeface="Roboto Serif"/>
                <a:ea typeface="Roboto Serif"/>
                <a:cs typeface="Roboto Serif"/>
                <a:sym typeface="Roboto Serif"/>
              </a:rPr>
              <a:t>Mechanical Subsystem </a:t>
            </a:r>
            <a:endParaRPr b="1">
              <a:solidFill>
                <a:schemeClr val="lt1"/>
              </a:solidFill>
              <a:latin typeface="Roboto Serif"/>
              <a:ea typeface="Roboto Serif"/>
              <a:cs typeface="Roboto Serif"/>
              <a:sym typeface="Roboto Serif"/>
            </a:endParaRPr>
          </a:p>
          <a:p>
            <a:pPr marL="0" lvl="0" indent="0" algn="ctr" rtl="0">
              <a:spcBef>
                <a:spcPts val="0"/>
              </a:spcBef>
              <a:spcAft>
                <a:spcPts val="0"/>
              </a:spcAft>
              <a:buClr>
                <a:schemeClr val="dk1"/>
              </a:buClr>
              <a:buSzPct val="39285"/>
              <a:buFont typeface="Arial"/>
              <a:buNone/>
            </a:pPr>
            <a:r>
              <a:rPr lang="en" b="1">
                <a:solidFill>
                  <a:schemeClr val="lt1"/>
                </a:solidFill>
                <a:latin typeface="Roboto Serif"/>
                <a:ea typeface="Roboto Serif"/>
                <a:cs typeface="Roboto Serif"/>
                <a:sym typeface="Roboto Serif"/>
              </a:rPr>
              <a:t>Dozer Assembly Unit</a:t>
            </a:r>
            <a:endParaRPr b="1">
              <a:solidFill>
                <a:schemeClr val="lt1"/>
              </a:solidFill>
              <a:latin typeface="Roboto Serif"/>
              <a:ea typeface="Roboto Serif"/>
              <a:cs typeface="Roboto Serif"/>
              <a:sym typeface="Roboto Serif"/>
            </a:endParaRPr>
          </a:p>
        </p:txBody>
      </p:sp>
      <p:pic>
        <p:nvPicPr>
          <p:cNvPr id="588" name="Google Shape;588;p72" title="MP5">
            <a:hlinkClick r:id="rId3"/>
          </p:cNvPr>
          <p:cNvPicPr preferRelativeResize="0"/>
          <p:nvPr/>
        </p:nvPicPr>
        <p:blipFill>
          <a:blip r:embed="rId4">
            <a:alphaModFix/>
          </a:blip>
          <a:stretch>
            <a:fillRect/>
          </a:stretch>
        </p:blipFill>
        <p:spPr>
          <a:xfrm>
            <a:off x="2032725" y="1033575"/>
            <a:ext cx="5078554" cy="2856676"/>
          </a:xfrm>
          <a:prstGeom prst="rect">
            <a:avLst/>
          </a:prstGeom>
          <a:noFill/>
          <a:ln>
            <a:noFill/>
          </a:ln>
        </p:spPr>
      </p:pic>
      <p:sp>
        <p:nvSpPr>
          <p:cNvPr id="589" name="Google Shape;589;p72"/>
          <p:cNvSpPr txBox="1"/>
          <p:nvPr/>
        </p:nvSpPr>
        <p:spPr>
          <a:xfrm>
            <a:off x="675825" y="3912650"/>
            <a:ext cx="7731300" cy="920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solidFill>
                  <a:srgbClr val="00FF00"/>
                </a:solidFill>
                <a:latin typeface="Roboto Serif"/>
                <a:ea typeface="Roboto Serif"/>
                <a:cs typeface="Roboto Serif"/>
                <a:sym typeface="Roboto Serif"/>
              </a:rPr>
              <a:t>Excellent pushing and grading capability, owing to the shape and size of the blade, and the robust dozer arms</a:t>
            </a:r>
            <a:endParaRPr>
              <a:solidFill>
                <a:srgbClr val="00FF00"/>
              </a:solidFill>
              <a:latin typeface="Roboto Serif"/>
              <a:ea typeface="Roboto Serif"/>
              <a:cs typeface="Roboto Serif"/>
              <a:sym typeface="Roboto Serif"/>
            </a:endParaRPr>
          </a:p>
          <a:p>
            <a:pPr marL="0" lvl="0" indent="0" algn="l" rtl="0">
              <a:lnSpc>
                <a:spcPct val="115000"/>
              </a:lnSpc>
              <a:spcBef>
                <a:spcPts val="0"/>
              </a:spcBef>
              <a:spcAft>
                <a:spcPts val="0"/>
              </a:spcAft>
              <a:buNone/>
            </a:pPr>
            <a:r>
              <a:rPr lang="en">
                <a:solidFill>
                  <a:srgbClr val="FF9900"/>
                </a:solidFill>
                <a:latin typeface="Roboto Serif"/>
                <a:ea typeface="Roboto Serif"/>
                <a:cs typeface="Roboto Serif"/>
                <a:sym typeface="Roboto Serif"/>
              </a:rPr>
              <a:t>Improved yoke/actuator arch to be manufactured in Fall based on the actuator</a:t>
            </a:r>
            <a:br>
              <a:rPr lang="en">
                <a:solidFill>
                  <a:schemeClr val="dk2"/>
                </a:solidFill>
                <a:latin typeface="Roboto Serif"/>
                <a:ea typeface="Roboto Serif"/>
                <a:cs typeface="Roboto Serif"/>
                <a:sym typeface="Roboto Serif"/>
              </a:rPr>
            </a:br>
            <a:r>
              <a:rPr lang="en">
                <a:solidFill>
                  <a:srgbClr val="FF0000"/>
                </a:solidFill>
                <a:latin typeface="Roboto Serif"/>
                <a:ea typeface="Roboto Serif"/>
                <a:cs typeface="Roboto Serif"/>
                <a:sym typeface="Roboto Serif"/>
              </a:rPr>
              <a:t>The arms can be made smaller to reduce form factor of the dozer </a:t>
            </a:r>
            <a:r>
              <a:rPr lang="en">
                <a:solidFill>
                  <a:schemeClr val="lt1"/>
                </a:solidFill>
                <a:latin typeface="Roboto Serif"/>
                <a:ea typeface="Roboto Serif"/>
                <a:cs typeface="Roboto Serif"/>
                <a:sym typeface="Roboto Serif"/>
              </a:rPr>
              <a:t>- Fall goal</a:t>
            </a:r>
            <a:endParaRPr>
              <a:solidFill>
                <a:schemeClr val="lt1"/>
              </a:solidFill>
              <a:latin typeface="Roboto Serif"/>
              <a:ea typeface="Roboto Serif"/>
              <a:cs typeface="Roboto Serif"/>
              <a:sym typeface="Roboto Serif"/>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88"/>
                                        </p:tgtEl>
                                        <p:attrNameLst>
                                          <p:attrName>style.visibility</p:attrName>
                                        </p:attrNameLst>
                                      </p:cBhvr>
                                      <p:to>
                                        <p:strVal val="visible"/>
                                      </p:to>
                                    </p:set>
                                    <p:animEffect transition="in" filter="fade">
                                      <p:cBhvr>
                                        <p:cTn id="7" dur="1000"/>
                                        <p:tgtEl>
                                          <p:spTgt spid="5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sp>
        <p:nvSpPr>
          <p:cNvPr id="594" name="Google Shape;594;p7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lt1"/>
                </a:solidFill>
              </a:rPr>
              <a:t>49</a:t>
            </a:fld>
            <a:endParaRPr>
              <a:solidFill>
                <a:schemeClr val="lt1"/>
              </a:solidFill>
            </a:endParaRPr>
          </a:p>
        </p:txBody>
      </p:sp>
      <p:sp>
        <p:nvSpPr>
          <p:cNvPr id="595" name="Google Shape;595;p73"/>
          <p:cNvSpPr txBox="1"/>
          <p:nvPr/>
        </p:nvSpPr>
        <p:spPr>
          <a:xfrm>
            <a:off x="3783475" y="617050"/>
            <a:ext cx="5320500" cy="4554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500" b="1">
                <a:solidFill>
                  <a:srgbClr val="FFD700"/>
                </a:solidFill>
                <a:latin typeface="Roboto Serif"/>
                <a:ea typeface="Roboto Serif"/>
                <a:cs typeface="Roboto Serif"/>
                <a:sym typeface="Roboto Serif"/>
              </a:rPr>
              <a:t>Description:</a:t>
            </a:r>
            <a:r>
              <a:rPr lang="en" sz="1500">
                <a:solidFill>
                  <a:schemeClr val="lt1"/>
                </a:solidFill>
                <a:latin typeface="Roboto Serif"/>
                <a:ea typeface="Roboto Serif"/>
                <a:cs typeface="Roboto Serif"/>
                <a:sym typeface="Roboto Serif"/>
              </a:rPr>
              <a:t> Assembly that enables movement of the rover by acting as an interface between the drivetrain and ground.</a:t>
            </a:r>
            <a:endParaRPr sz="1500">
              <a:solidFill>
                <a:schemeClr val="lt1"/>
              </a:solidFill>
              <a:latin typeface="Roboto Serif"/>
              <a:ea typeface="Roboto Serif"/>
              <a:cs typeface="Roboto Serif"/>
              <a:sym typeface="Roboto Serif"/>
            </a:endParaRPr>
          </a:p>
          <a:p>
            <a:pPr marL="0" lvl="0" indent="0" algn="l" rtl="0">
              <a:lnSpc>
                <a:spcPct val="115000"/>
              </a:lnSpc>
              <a:spcBef>
                <a:spcPts val="0"/>
              </a:spcBef>
              <a:spcAft>
                <a:spcPts val="0"/>
              </a:spcAft>
              <a:buNone/>
            </a:pPr>
            <a:endParaRPr sz="1100">
              <a:solidFill>
                <a:schemeClr val="lt1"/>
              </a:solidFill>
              <a:latin typeface="Roboto Serif"/>
              <a:ea typeface="Roboto Serif"/>
              <a:cs typeface="Roboto Serif"/>
              <a:sym typeface="Roboto Serif"/>
            </a:endParaRPr>
          </a:p>
          <a:p>
            <a:pPr marL="0" lvl="0" indent="0" algn="l" rtl="0">
              <a:lnSpc>
                <a:spcPct val="115000"/>
              </a:lnSpc>
              <a:spcBef>
                <a:spcPts val="0"/>
              </a:spcBef>
              <a:spcAft>
                <a:spcPts val="0"/>
              </a:spcAft>
              <a:buNone/>
            </a:pPr>
            <a:r>
              <a:rPr lang="en" sz="1500" b="1">
                <a:solidFill>
                  <a:srgbClr val="FFD700"/>
                </a:solidFill>
                <a:latin typeface="Roboto Serif"/>
                <a:ea typeface="Roboto Serif"/>
                <a:cs typeface="Roboto Serif"/>
                <a:sym typeface="Roboto Serif"/>
              </a:rPr>
              <a:t>Requirements:</a:t>
            </a:r>
            <a:r>
              <a:rPr lang="en" sz="1500">
                <a:solidFill>
                  <a:schemeClr val="lt1"/>
                </a:solidFill>
                <a:latin typeface="Roboto Serif"/>
                <a:ea typeface="Roboto Serif"/>
                <a:cs typeface="Roboto Serif"/>
                <a:sym typeface="Roboto Serif"/>
              </a:rPr>
              <a:t> </a:t>
            </a:r>
            <a:endParaRPr sz="1500">
              <a:solidFill>
                <a:schemeClr val="lt1"/>
              </a:solidFill>
              <a:latin typeface="Roboto Serif"/>
              <a:ea typeface="Roboto Serif"/>
              <a:cs typeface="Roboto Serif"/>
              <a:sym typeface="Roboto Serif"/>
            </a:endParaRPr>
          </a:p>
          <a:p>
            <a:pPr marL="457200" lvl="0" indent="-323850" algn="l" rtl="0">
              <a:lnSpc>
                <a:spcPct val="115000"/>
              </a:lnSpc>
              <a:spcBef>
                <a:spcPts val="0"/>
              </a:spcBef>
              <a:spcAft>
                <a:spcPts val="0"/>
              </a:spcAft>
              <a:buClr>
                <a:schemeClr val="lt1"/>
              </a:buClr>
              <a:buSzPts val="1500"/>
              <a:buFont typeface="Roboto Serif"/>
              <a:buChar char="●"/>
            </a:pPr>
            <a:r>
              <a:rPr lang="en" sz="1500">
                <a:solidFill>
                  <a:schemeClr val="lt1"/>
                </a:solidFill>
                <a:latin typeface="Roboto Serif"/>
                <a:ea typeface="Roboto Serif"/>
                <a:cs typeface="Roboto Serif"/>
                <a:sym typeface="Roboto Serif"/>
              </a:rPr>
              <a:t>Wheel (3D Printed - PLA) </a:t>
            </a:r>
            <a:endParaRPr sz="1500">
              <a:solidFill>
                <a:schemeClr val="lt1"/>
              </a:solidFill>
              <a:latin typeface="Roboto Serif"/>
              <a:ea typeface="Roboto Serif"/>
              <a:cs typeface="Roboto Serif"/>
              <a:sym typeface="Roboto Serif"/>
            </a:endParaRPr>
          </a:p>
          <a:p>
            <a:pPr marL="457200" lvl="0" indent="-323850" algn="l" rtl="0">
              <a:lnSpc>
                <a:spcPct val="115000"/>
              </a:lnSpc>
              <a:spcBef>
                <a:spcPts val="0"/>
              </a:spcBef>
              <a:spcAft>
                <a:spcPts val="0"/>
              </a:spcAft>
              <a:buClr>
                <a:schemeClr val="lt1"/>
              </a:buClr>
              <a:buSzPts val="1500"/>
              <a:buFont typeface="Roboto Serif"/>
              <a:buChar char="●"/>
            </a:pPr>
            <a:r>
              <a:rPr lang="en" sz="1500">
                <a:solidFill>
                  <a:schemeClr val="lt1"/>
                </a:solidFill>
                <a:latin typeface="Roboto Serif"/>
                <a:ea typeface="Roboto Serif"/>
                <a:cs typeface="Roboto Serif"/>
                <a:sym typeface="Roboto Serif"/>
              </a:rPr>
              <a:t>Mounting Assembly to the Suspension </a:t>
            </a:r>
            <a:endParaRPr sz="1500">
              <a:solidFill>
                <a:schemeClr val="lt1"/>
              </a:solidFill>
              <a:latin typeface="Roboto Serif"/>
              <a:ea typeface="Roboto Serif"/>
              <a:cs typeface="Roboto Serif"/>
              <a:sym typeface="Roboto Serif"/>
            </a:endParaRPr>
          </a:p>
          <a:p>
            <a:pPr marL="457200" lvl="0" indent="-323850" algn="l" rtl="0">
              <a:lnSpc>
                <a:spcPct val="115000"/>
              </a:lnSpc>
              <a:spcBef>
                <a:spcPts val="0"/>
              </a:spcBef>
              <a:spcAft>
                <a:spcPts val="0"/>
              </a:spcAft>
              <a:buClr>
                <a:schemeClr val="lt1"/>
              </a:buClr>
              <a:buSzPts val="1500"/>
              <a:buFont typeface="Roboto Serif"/>
              <a:buChar char="●"/>
            </a:pPr>
            <a:r>
              <a:rPr lang="en" sz="1500">
                <a:solidFill>
                  <a:schemeClr val="lt1"/>
                </a:solidFill>
                <a:latin typeface="Roboto Serif"/>
                <a:ea typeface="Roboto Serif"/>
                <a:cs typeface="Roboto Serif"/>
                <a:sym typeface="Roboto Serif"/>
              </a:rPr>
              <a:t>Drive Train (Differential and Steering) </a:t>
            </a:r>
            <a:endParaRPr sz="1500">
              <a:solidFill>
                <a:schemeClr val="lt1"/>
              </a:solidFill>
              <a:latin typeface="Roboto Serif"/>
              <a:ea typeface="Roboto Serif"/>
              <a:cs typeface="Roboto Serif"/>
              <a:sym typeface="Roboto Serif"/>
            </a:endParaRPr>
          </a:p>
          <a:p>
            <a:pPr marL="457200" lvl="0" indent="-323850" algn="l" rtl="0">
              <a:lnSpc>
                <a:spcPct val="115000"/>
              </a:lnSpc>
              <a:spcBef>
                <a:spcPts val="0"/>
              </a:spcBef>
              <a:spcAft>
                <a:spcPts val="0"/>
              </a:spcAft>
              <a:buClr>
                <a:schemeClr val="lt1"/>
              </a:buClr>
              <a:buSzPts val="1500"/>
              <a:buFont typeface="Roboto Serif"/>
              <a:buChar char="●"/>
            </a:pPr>
            <a:r>
              <a:rPr lang="en" sz="1500">
                <a:solidFill>
                  <a:schemeClr val="lt1"/>
                </a:solidFill>
                <a:latin typeface="Roboto Serif"/>
                <a:ea typeface="Roboto Serif"/>
                <a:cs typeface="Roboto Serif"/>
                <a:sym typeface="Roboto Serif"/>
              </a:rPr>
              <a:t>Motors</a:t>
            </a:r>
            <a:endParaRPr sz="1500">
              <a:solidFill>
                <a:schemeClr val="lt1"/>
              </a:solidFill>
              <a:latin typeface="Roboto Serif"/>
              <a:ea typeface="Roboto Serif"/>
              <a:cs typeface="Roboto Serif"/>
              <a:sym typeface="Roboto Serif"/>
            </a:endParaRPr>
          </a:p>
          <a:p>
            <a:pPr marL="0" lvl="0" indent="0" algn="l" rtl="0">
              <a:lnSpc>
                <a:spcPct val="115000"/>
              </a:lnSpc>
              <a:spcBef>
                <a:spcPts val="0"/>
              </a:spcBef>
              <a:spcAft>
                <a:spcPts val="0"/>
              </a:spcAft>
              <a:buNone/>
            </a:pPr>
            <a:endParaRPr sz="800">
              <a:solidFill>
                <a:schemeClr val="lt1"/>
              </a:solidFill>
              <a:latin typeface="Roboto Serif"/>
              <a:ea typeface="Roboto Serif"/>
              <a:cs typeface="Roboto Serif"/>
              <a:sym typeface="Roboto Serif"/>
            </a:endParaRPr>
          </a:p>
          <a:p>
            <a:pPr marL="0" lvl="0" indent="0" algn="l" rtl="0">
              <a:lnSpc>
                <a:spcPct val="115000"/>
              </a:lnSpc>
              <a:spcBef>
                <a:spcPts val="0"/>
              </a:spcBef>
              <a:spcAft>
                <a:spcPts val="0"/>
              </a:spcAft>
              <a:buNone/>
            </a:pPr>
            <a:r>
              <a:rPr lang="en" sz="1500" b="1">
                <a:solidFill>
                  <a:srgbClr val="FFD700"/>
                </a:solidFill>
                <a:latin typeface="Roboto Serif"/>
                <a:ea typeface="Roboto Serif"/>
                <a:cs typeface="Roboto Serif"/>
                <a:sym typeface="Roboto Serif"/>
              </a:rPr>
              <a:t>Expected Functionality: </a:t>
            </a:r>
            <a:endParaRPr sz="1500" b="1">
              <a:solidFill>
                <a:srgbClr val="FFD700"/>
              </a:solidFill>
              <a:latin typeface="Roboto Serif"/>
              <a:ea typeface="Roboto Serif"/>
              <a:cs typeface="Roboto Serif"/>
              <a:sym typeface="Roboto Serif"/>
            </a:endParaRPr>
          </a:p>
          <a:p>
            <a:pPr marL="457200" lvl="0" indent="-323850" algn="l" rtl="0">
              <a:lnSpc>
                <a:spcPct val="115000"/>
              </a:lnSpc>
              <a:spcBef>
                <a:spcPts val="0"/>
              </a:spcBef>
              <a:spcAft>
                <a:spcPts val="0"/>
              </a:spcAft>
              <a:buClr>
                <a:schemeClr val="lt1"/>
              </a:buClr>
              <a:buSzPts val="1500"/>
              <a:buFont typeface="Roboto Serif"/>
              <a:buChar char="●"/>
            </a:pPr>
            <a:r>
              <a:rPr lang="en" sz="1500">
                <a:solidFill>
                  <a:schemeClr val="lt1"/>
                </a:solidFill>
                <a:latin typeface="Roboto Serif"/>
                <a:ea typeface="Roboto Serif"/>
                <a:cs typeface="Roboto Serif"/>
                <a:sym typeface="Roboto Serif"/>
              </a:rPr>
              <a:t>Provide required traction for movement and grading of sand </a:t>
            </a:r>
            <a:endParaRPr sz="1500">
              <a:solidFill>
                <a:schemeClr val="lt1"/>
              </a:solidFill>
              <a:latin typeface="Roboto Serif"/>
              <a:ea typeface="Roboto Serif"/>
              <a:cs typeface="Roboto Serif"/>
              <a:sym typeface="Roboto Serif"/>
            </a:endParaRPr>
          </a:p>
          <a:p>
            <a:pPr marL="457200" lvl="0" indent="-323850" algn="l" rtl="0">
              <a:lnSpc>
                <a:spcPct val="115000"/>
              </a:lnSpc>
              <a:spcBef>
                <a:spcPts val="0"/>
              </a:spcBef>
              <a:spcAft>
                <a:spcPts val="0"/>
              </a:spcAft>
              <a:buClr>
                <a:schemeClr val="lt1"/>
              </a:buClr>
              <a:buSzPts val="1500"/>
              <a:buFont typeface="Roboto Serif"/>
              <a:buChar char="●"/>
            </a:pPr>
            <a:r>
              <a:rPr lang="en" sz="1500">
                <a:solidFill>
                  <a:schemeClr val="lt1"/>
                </a:solidFill>
                <a:latin typeface="Roboto Serif"/>
                <a:ea typeface="Roboto Serif"/>
                <a:cs typeface="Roboto Serif"/>
                <a:sym typeface="Roboto Serif"/>
              </a:rPr>
              <a:t>Minimize wheel slip </a:t>
            </a:r>
            <a:endParaRPr sz="1500">
              <a:solidFill>
                <a:schemeClr val="lt1"/>
              </a:solidFill>
              <a:latin typeface="Roboto Serif"/>
              <a:ea typeface="Roboto Serif"/>
              <a:cs typeface="Roboto Serif"/>
              <a:sym typeface="Roboto Serif"/>
            </a:endParaRPr>
          </a:p>
          <a:p>
            <a:pPr marL="457200" lvl="0" indent="-323850" algn="l" rtl="0">
              <a:lnSpc>
                <a:spcPct val="115000"/>
              </a:lnSpc>
              <a:spcBef>
                <a:spcPts val="0"/>
              </a:spcBef>
              <a:spcAft>
                <a:spcPts val="0"/>
              </a:spcAft>
              <a:buClr>
                <a:schemeClr val="lt1"/>
              </a:buClr>
              <a:buSzPts val="1500"/>
              <a:buFont typeface="Roboto Serif"/>
              <a:buChar char="●"/>
            </a:pPr>
            <a:r>
              <a:rPr lang="en" sz="1500">
                <a:solidFill>
                  <a:schemeClr val="lt1"/>
                </a:solidFill>
                <a:latin typeface="Roboto Serif"/>
                <a:ea typeface="Roboto Serif"/>
                <a:cs typeface="Roboto Serif"/>
                <a:sym typeface="Roboto Serif"/>
              </a:rPr>
              <a:t>Allow for steering in sand </a:t>
            </a:r>
            <a:endParaRPr sz="1500">
              <a:solidFill>
                <a:schemeClr val="lt1"/>
              </a:solidFill>
              <a:latin typeface="Roboto Serif"/>
              <a:ea typeface="Roboto Serif"/>
              <a:cs typeface="Roboto Serif"/>
              <a:sym typeface="Roboto Serif"/>
            </a:endParaRPr>
          </a:p>
          <a:p>
            <a:pPr marL="457200" lvl="0" indent="-323850" algn="l" rtl="0">
              <a:lnSpc>
                <a:spcPct val="115000"/>
              </a:lnSpc>
              <a:spcBef>
                <a:spcPts val="0"/>
              </a:spcBef>
              <a:spcAft>
                <a:spcPts val="0"/>
              </a:spcAft>
              <a:buClr>
                <a:schemeClr val="lt1"/>
              </a:buClr>
              <a:buSzPts val="1500"/>
              <a:buFont typeface="Roboto Serif"/>
              <a:buChar char="●"/>
            </a:pPr>
            <a:r>
              <a:rPr lang="en" sz="1500">
                <a:solidFill>
                  <a:schemeClr val="lt1"/>
                </a:solidFill>
                <a:latin typeface="Roboto Serif"/>
                <a:ea typeface="Roboto Serif"/>
                <a:cs typeface="Roboto Serif"/>
                <a:sym typeface="Roboto Serif"/>
              </a:rPr>
              <a:t>Desirable - Use materials that can function on the Lunar Surface</a:t>
            </a:r>
            <a:endParaRPr sz="1500">
              <a:solidFill>
                <a:schemeClr val="lt1"/>
              </a:solidFill>
              <a:latin typeface="Roboto Serif"/>
              <a:ea typeface="Roboto Serif"/>
              <a:cs typeface="Roboto Serif"/>
              <a:sym typeface="Roboto Serif"/>
            </a:endParaRPr>
          </a:p>
          <a:p>
            <a:pPr marL="457200" lvl="0" indent="0" algn="l" rtl="0">
              <a:lnSpc>
                <a:spcPct val="115000"/>
              </a:lnSpc>
              <a:spcBef>
                <a:spcPts val="0"/>
              </a:spcBef>
              <a:spcAft>
                <a:spcPts val="0"/>
              </a:spcAft>
              <a:buNone/>
            </a:pPr>
            <a:endParaRPr sz="1500">
              <a:solidFill>
                <a:schemeClr val="lt1"/>
              </a:solidFill>
              <a:latin typeface="Roboto Serif"/>
              <a:ea typeface="Roboto Serif"/>
              <a:cs typeface="Roboto Serif"/>
              <a:sym typeface="Roboto Serif"/>
            </a:endParaRPr>
          </a:p>
        </p:txBody>
      </p:sp>
      <p:sp>
        <p:nvSpPr>
          <p:cNvPr id="596" name="Google Shape;596;p73"/>
          <p:cNvSpPr txBox="1">
            <a:spLocks noGrp="1"/>
          </p:cNvSpPr>
          <p:nvPr>
            <p:ph type="title"/>
          </p:nvPr>
        </p:nvSpPr>
        <p:spPr>
          <a:xfrm>
            <a:off x="354475" y="44350"/>
            <a:ext cx="8520600" cy="572700"/>
          </a:xfrm>
          <a:prstGeom prst="rect">
            <a:avLst/>
          </a:prstGeom>
        </p:spPr>
        <p:txBody>
          <a:bodyPr spcFirstLastPara="1" wrap="square" lIns="91425" tIns="91425" rIns="91425" bIns="91425" anchor="t" anchorCtr="0">
            <a:normAutofit fontScale="90000"/>
          </a:bodyPr>
          <a:lstStyle/>
          <a:p>
            <a:pPr marL="0" marR="0" lvl="0" indent="0" algn="ctr" rtl="0">
              <a:lnSpc>
                <a:spcPct val="100000"/>
              </a:lnSpc>
              <a:spcBef>
                <a:spcPts val="0"/>
              </a:spcBef>
              <a:spcAft>
                <a:spcPts val="0"/>
              </a:spcAft>
              <a:buNone/>
            </a:pPr>
            <a:r>
              <a:rPr lang="en" b="1">
                <a:solidFill>
                  <a:srgbClr val="FFD700"/>
                </a:solidFill>
                <a:latin typeface="Roboto Serif"/>
                <a:ea typeface="Roboto Serif"/>
                <a:cs typeface="Roboto Serif"/>
                <a:sym typeface="Roboto Serif"/>
              </a:rPr>
              <a:t>Description: </a:t>
            </a:r>
            <a:r>
              <a:rPr lang="en" b="1">
                <a:solidFill>
                  <a:schemeClr val="lt1"/>
                </a:solidFill>
                <a:latin typeface="Roboto Serif"/>
                <a:ea typeface="Roboto Serif"/>
                <a:cs typeface="Roboto Serif"/>
                <a:sym typeface="Roboto Serif"/>
              </a:rPr>
              <a:t>Wheel Assembly Unit </a:t>
            </a:r>
            <a:endParaRPr b="1">
              <a:solidFill>
                <a:schemeClr val="lt1"/>
              </a:solidFill>
              <a:latin typeface="Roboto Serif"/>
              <a:ea typeface="Roboto Serif"/>
              <a:cs typeface="Roboto Serif"/>
              <a:sym typeface="Roboto Serif"/>
            </a:endParaRPr>
          </a:p>
          <a:p>
            <a:pPr marL="0" marR="0" lvl="0" indent="0" algn="ctr" rtl="0">
              <a:lnSpc>
                <a:spcPct val="100000"/>
              </a:lnSpc>
              <a:spcBef>
                <a:spcPts val="0"/>
              </a:spcBef>
              <a:spcAft>
                <a:spcPts val="0"/>
              </a:spcAft>
              <a:buNone/>
            </a:pPr>
            <a:endParaRPr b="1">
              <a:solidFill>
                <a:schemeClr val="lt1"/>
              </a:solidFill>
              <a:latin typeface="Roboto Serif"/>
              <a:ea typeface="Roboto Serif"/>
              <a:cs typeface="Roboto Serif"/>
              <a:sym typeface="Roboto Serif"/>
            </a:endParaRPr>
          </a:p>
        </p:txBody>
      </p:sp>
      <p:pic>
        <p:nvPicPr>
          <p:cNvPr id="597" name="Google Shape;597;p73"/>
          <p:cNvPicPr preferRelativeResize="0"/>
          <p:nvPr/>
        </p:nvPicPr>
        <p:blipFill>
          <a:blip r:embed="rId3">
            <a:alphaModFix/>
          </a:blip>
          <a:stretch>
            <a:fillRect/>
          </a:stretch>
        </p:blipFill>
        <p:spPr>
          <a:xfrm>
            <a:off x="262775" y="901174"/>
            <a:ext cx="3382575" cy="347312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29"/>
          <p:cNvSpPr txBox="1">
            <a:spLocks noGrp="1"/>
          </p:cNvSpPr>
          <p:nvPr>
            <p:ph type="title"/>
          </p:nvPr>
        </p:nvSpPr>
        <p:spPr>
          <a:xfrm>
            <a:off x="311700" y="216425"/>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Clr>
                <a:srgbClr val="000000"/>
              </a:buClr>
              <a:buSzPct val="35357"/>
              <a:buFont typeface="Arial"/>
              <a:buNone/>
            </a:pPr>
            <a:r>
              <a:rPr lang="en" b="1">
                <a:solidFill>
                  <a:schemeClr val="lt2"/>
                </a:solidFill>
                <a:latin typeface="Roboto Serif"/>
                <a:ea typeface="Roboto Serif"/>
                <a:cs typeface="Roboto Serif"/>
                <a:sym typeface="Roboto Serif"/>
              </a:rPr>
              <a:t>The Project</a:t>
            </a:r>
            <a:r>
              <a:rPr lang="en">
                <a:solidFill>
                  <a:schemeClr val="lt2"/>
                </a:solidFill>
                <a:latin typeface="Roboto Serif"/>
                <a:ea typeface="Roboto Serif"/>
                <a:cs typeface="Roboto Serif"/>
                <a:sym typeface="Roboto Serif"/>
              </a:rPr>
              <a:t>: </a:t>
            </a:r>
            <a:r>
              <a:rPr lang="en">
                <a:solidFill>
                  <a:srgbClr val="FFD700"/>
                </a:solidFill>
                <a:latin typeface="Roboto Serif"/>
                <a:ea typeface="Roboto Serif"/>
                <a:cs typeface="Roboto Serif"/>
                <a:sym typeface="Roboto Serif"/>
              </a:rPr>
              <a:t>Lunar ROADSTER</a:t>
            </a:r>
            <a:endParaRPr>
              <a:solidFill>
                <a:srgbClr val="FFD700"/>
              </a:solidFill>
              <a:latin typeface="Roboto Serif"/>
              <a:ea typeface="Roboto Serif"/>
              <a:cs typeface="Roboto Serif"/>
              <a:sym typeface="Roboto Serif"/>
            </a:endParaRPr>
          </a:p>
          <a:p>
            <a:pPr marL="0" lvl="0" indent="0" algn="l" rtl="0">
              <a:spcBef>
                <a:spcPts val="0"/>
              </a:spcBef>
              <a:spcAft>
                <a:spcPts val="0"/>
              </a:spcAft>
              <a:buNone/>
            </a:pPr>
            <a:endParaRPr>
              <a:solidFill>
                <a:schemeClr val="lt1"/>
              </a:solidFill>
            </a:endParaRPr>
          </a:p>
        </p:txBody>
      </p:sp>
      <p:sp>
        <p:nvSpPr>
          <p:cNvPr id="156" name="Google Shape;156;p29"/>
          <p:cNvSpPr txBox="1">
            <a:spLocks noGrp="1"/>
          </p:cNvSpPr>
          <p:nvPr>
            <p:ph type="body" idx="1"/>
          </p:nvPr>
        </p:nvSpPr>
        <p:spPr>
          <a:xfrm>
            <a:off x="205450" y="992075"/>
            <a:ext cx="3742500" cy="3696000"/>
          </a:xfrm>
          <a:prstGeom prst="rect">
            <a:avLst/>
          </a:prstGeom>
        </p:spPr>
        <p:txBody>
          <a:bodyPr spcFirstLastPara="1" wrap="square" lIns="91425" tIns="91425" rIns="91425" bIns="91425" anchor="t" anchorCtr="0">
            <a:normAutofit fontScale="70000" lnSpcReduction="20000"/>
          </a:bodyPr>
          <a:lstStyle/>
          <a:p>
            <a:pPr marL="0" lvl="0" indent="0" algn="just" rtl="0">
              <a:spcBef>
                <a:spcPts val="0"/>
              </a:spcBef>
              <a:spcAft>
                <a:spcPts val="0"/>
              </a:spcAft>
              <a:buNone/>
            </a:pPr>
            <a:r>
              <a:rPr lang="en" sz="1700">
                <a:solidFill>
                  <a:schemeClr val="lt1"/>
                </a:solidFill>
                <a:latin typeface="Roboto Serif"/>
                <a:ea typeface="Roboto Serif"/>
                <a:cs typeface="Roboto Serif"/>
                <a:sym typeface="Roboto Serif"/>
              </a:rPr>
              <a:t>An autonomous </a:t>
            </a:r>
            <a:r>
              <a:rPr lang="en" sz="1700">
                <a:solidFill>
                  <a:srgbClr val="FFFF00"/>
                </a:solidFill>
                <a:latin typeface="Roboto Serif"/>
                <a:ea typeface="Roboto Serif"/>
                <a:cs typeface="Roboto Serif"/>
                <a:sym typeface="Roboto Serif"/>
              </a:rPr>
              <a:t>moon-working</a:t>
            </a:r>
            <a:r>
              <a:rPr lang="en" sz="1700">
                <a:solidFill>
                  <a:schemeClr val="lt1"/>
                </a:solidFill>
                <a:latin typeface="Roboto Serif"/>
                <a:ea typeface="Roboto Serif"/>
                <a:cs typeface="Roboto Serif"/>
                <a:sym typeface="Roboto Serif"/>
              </a:rPr>
              <a:t> rover capable of finding ideal exploration routes and creating traversable surface trails. </a:t>
            </a:r>
            <a:endParaRPr sz="1700">
              <a:solidFill>
                <a:schemeClr val="lt1"/>
              </a:solidFill>
              <a:latin typeface="Roboto Serif"/>
              <a:ea typeface="Roboto Serif"/>
              <a:cs typeface="Roboto Serif"/>
              <a:sym typeface="Roboto Serif"/>
            </a:endParaRPr>
          </a:p>
          <a:p>
            <a:pPr marL="0" lvl="0" indent="0" algn="just" rtl="0">
              <a:spcBef>
                <a:spcPts val="1200"/>
              </a:spcBef>
              <a:spcAft>
                <a:spcPts val="0"/>
              </a:spcAft>
              <a:buNone/>
            </a:pPr>
            <a:r>
              <a:rPr lang="en" sz="1700">
                <a:solidFill>
                  <a:schemeClr val="lt1"/>
                </a:solidFill>
                <a:latin typeface="Roboto Serif"/>
                <a:ea typeface="Roboto Serif"/>
                <a:cs typeface="Roboto Serif"/>
                <a:sym typeface="Roboto Serif"/>
              </a:rPr>
              <a:t>By </a:t>
            </a:r>
            <a:r>
              <a:rPr lang="en" sz="1700">
                <a:solidFill>
                  <a:srgbClr val="FFFF00"/>
                </a:solidFill>
                <a:latin typeface="Roboto Serif"/>
                <a:ea typeface="Roboto Serif"/>
                <a:cs typeface="Roboto Serif"/>
                <a:sym typeface="Roboto Serif"/>
              </a:rPr>
              <a:t>grooming trail paths</a:t>
            </a:r>
            <a:r>
              <a:rPr lang="en" sz="1700">
                <a:solidFill>
                  <a:schemeClr val="lt1"/>
                </a:solidFill>
                <a:latin typeface="Roboto Serif"/>
                <a:ea typeface="Roboto Serif"/>
                <a:cs typeface="Roboto Serif"/>
                <a:sym typeface="Roboto Serif"/>
              </a:rPr>
              <a:t>, rovers with less traversing capabilities will be able to travel at higher speeds and higher power efficiencies. </a:t>
            </a:r>
            <a:endParaRPr sz="1700">
              <a:solidFill>
                <a:schemeClr val="lt1"/>
              </a:solidFill>
              <a:latin typeface="Roboto Serif"/>
              <a:ea typeface="Roboto Serif"/>
              <a:cs typeface="Roboto Serif"/>
              <a:sym typeface="Roboto Serif"/>
            </a:endParaRPr>
          </a:p>
          <a:p>
            <a:pPr marL="0" lvl="0" indent="0" algn="just" rtl="0">
              <a:spcBef>
                <a:spcPts val="1200"/>
              </a:spcBef>
              <a:spcAft>
                <a:spcPts val="0"/>
              </a:spcAft>
              <a:buNone/>
            </a:pPr>
            <a:r>
              <a:rPr lang="en" sz="1700">
                <a:solidFill>
                  <a:schemeClr val="lt1"/>
                </a:solidFill>
                <a:latin typeface="Roboto Serif"/>
                <a:ea typeface="Roboto Serif"/>
                <a:cs typeface="Roboto Serif"/>
                <a:sym typeface="Roboto Serif"/>
              </a:rPr>
              <a:t>A traversable and circuitous trail path will allow rovers to </a:t>
            </a:r>
            <a:r>
              <a:rPr lang="en" sz="1700">
                <a:solidFill>
                  <a:srgbClr val="FFFF00"/>
                </a:solidFill>
                <a:latin typeface="Roboto Serif"/>
                <a:ea typeface="Roboto Serif"/>
                <a:cs typeface="Roboto Serif"/>
                <a:sym typeface="Roboto Serif"/>
              </a:rPr>
              <a:t>maintain sun-synchronicity</a:t>
            </a:r>
            <a:r>
              <a:rPr lang="en" sz="1700">
                <a:solidFill>
                  <a:schemeClr val="lt1"/>
                </a:solidFill>
                <a:latin typeface="Roboto Serif"/>
                <a:ea typeface="Roboto Serif"/>
                <a:cs typeface="Roboto Serif"/>
                <a:sym typeface="Roboto Serif"/>
              </a:rPr>
              <a:t>, thereby allowing machines to run for much longer. </a:t>
            </a:r>
            <a:endParaRPr sz="1700">
              <a:solidFill>
                <a:schemeClr val="lt1"/>
              </a:solidFill>
              <a:latin typeface="Roboto Serif"/>
              <a:ea typeface="Roboto Serif"/>
              <a:cs typeface="Roboto Serif"/>
              <a:sym typeface="Roboto Serif"/>
            </a:endParaRPr>
          </a:p>
          <a:p>
            <a:pPr marL="0" lvl="0" indent="0" algn="just" rtl="0">
              <a:spcBef>
                <a:spcPts val="1200"/>
              </a:spcBef>
              <a:spcAft>
                <a:spcPts val="1200"/>
              </a:spcAft>
              <a:buNone/>
            </a:pPr>
            <a:r>
              <a:rPr lang="en" sz="1700">
                <a:solidFill>
                  <a:schemeClr val="lt1"/>
                </a:solidFill>
                <a:latin typeface="Roboto Serif"/>
                <a:ea typeface="Roboto Serif"/>
                <a:cs typeface="Roboto Serif"/>
                <a:sym typeface="Roboto Serif"/>
              </a:rPr>
              <a:t>The groomed trails will become the  </a:t>
            </a:r>
            <a:r>
              <a:rPr lang="en" sz="1700">
                <a:solidFill>
                  <a:srgbClr val="FFFF00"/>
                </a:solidFill>
                <a:latin typeface="Roboto Serif"/>
                <a:ea typeface="Roboto Serif"/>
                <a:cs typeface="Roboto Serif"/>
                <a:sym typeface="Roboto Serif"/>
              </a:rPr>
              <a:t>backbone for colonization</a:t>
            </a:r>
            <a:r>
              <a:rPr lang="en" sz="1700">
                <a:solidFill>
                  <a:schemeClr val="lt1"/>
                </a:solidFill>
                <a:latin typeface="Roboto Serif"/>
                <a:ea typeface="Roboto Serif"/>
                <a:cs typeface="Roboto Serif"/>
                <a:sym typeface="Roboto Serif"/>
              </a:rPr>
              <a:t> of the Moon by enabling transportation, logistics and enterprise development. </a:t>
            </a:r>
            <a:endParaRPr sz="1700">
              <a:solidFill>
                <a:schemeClr val="lt1"/>
              </a:solidFill>
              <a:latin typeface="Roboto Serif"/>
              <a:ea typeface="Roboto Serif"/>
              <a:cs typeface="Roboto Serif"/>
              <a:sym typeface="Roboto Serif"/>
            </a:endParaRPr>
          </a:p>
        </p:txBody>
      </p:sp>
      <p:pic>
        <p:nvPicPr>
          <p:cNvPr id="157" name="Google Shape;157;p29"/>
          <p:cNvPicPr preferRelativeResize="0"/>
          <p:nvPr/>
        </p:nvPicPr>
        <p:blipFill>
          <a:blip r:embed="rId3">
            <a:alphaModFix/>
          </a:blip>
          <a:stretch>
            <a:fillRect/>
          </a:stretch>
        </p:blipFill>
        <p:spPr>
          <a:xfrm>
            <a:off x="4082550" y="1442550"/>
            <a:ext cx="4891300" cy="2795028"/>
          </a:xfrm>
          <a:prstGeom prst="rect">
            <a:avLst/>
          </a:prstGeom>
          <a:noFill/>
          <a:ln>
            <a:noFill/>
          </a:ln>
        </p:spPr>
      </p:pic>
      <p:sp>
        <p:nvSpPr>
          <p:cNvPr id="158" name="Google Shape;158;p2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lt1"/>
                </a:solidFill>
              </a:rPr>
              <a:t>5</a:t>
            </a:fld>
            <a:endParaRPr>
              <a:solidFill>
                <a:schemeClr val="lt1"/>
              </a:solidFill>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601"/>
        <p:cNvGrpSpPr/>
        <p:nvPr/>
      </p:nvGrpSpPr>
      <p:grpSpPr>
        <a:xfrm>
          <a:off x="0" y="0"/>
          <a:ext cx="0" cy="0"/>
          <a:chOff x="0" y="0"/>
          <a:chExt cx="0" cy="0"/>
        </a:xfrm>
      </p:grpSpPr>
      <p:sp>
        <p:nvSpPr>
          <p:cNvPr id="602" name="Google Shape;602;p7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lt1"/>
                </a:solidFill>
              </a:rPr>
              <a:t>50</a:t>
            </a:fld>
            <a:endParaRPr>
              <a:solidFill>
                <a:schemeClr val="lt1"/>
              </a:solidFill>
            </a:endParaRPr>
          </a:p>
        </p:txBody>
      </p:sp>
      <p:sp>
        <p:nvSpPr>
          <p:cNvPr id="603" name="Google Shape;603;p74"/>
          <p:cNvSpPr txBox="1"/>
          <p:nvPr/>
        </p:nvSpPr>
        <p:spPr>
          <a:xfrm>
            <a:off x="3892975" y="494425"/>
            <a:ext cx="5150700" cy="3940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b="1">
                <a:solidFill>
                  <a:srgbClr val="FFD700"/>
                </a:solidFill>
                <a:latin typeface="Roboto Serif"/>
                <a:ea typeface="Roboto Serif"/>
                <a:cs typeface="Roboto Serif"/>
                <a:sym typeface="Roboto Serif"/>
              </a:rPr>
              <a:t>Implementation:</a:t>
            </a:r>
            <a:endParaRPr>
              <a:solidFill>
                <a:schemeClr val="lt1"/>
              </a:solidFill>
              <a:latin typeface="Roboto Serif"/>
              <a:ea typeface="Roboto Serif"/>
              <a:cs typeface="Roboto Serif"/>
              <a:sym typeface="Roboto Serif"/>
            </a:endParaRPr>
          </a:p>
          <a:p>
            <a:pPr marL="457200" lvl="0" indent="-317500" algn="l" rtl="0">
              <a:lnSpc>
                <a:spcPct val="115000"/>
              </a:lnSpc>
              <a:spcBef>
                <a:spcPts val="0"/>
              </a:spcBef>
              <a:spcAft>
                <a:spcPts val="0"/>
              </a:spcAft>
              <a:buClr>
                <a:schemeClr val="lt1"/>
              </a:buClr>
              <a:buSzPts val="1400"/>
              <a:buFont typeface="Roboto Serif"/>
              <a:buChar char="●"/>
            </a:pPr>
            <a:r>
              <a:rPr lang="en">
                <a:solidFill>
                  <a:schemeClr val="lt1"/>
                </a:solidFill>
                <a:latin typeface="Roboto Serif"/>
                <a:ea typeface="Roboto Serif"/>
                <a:cs typeface="Roboto Serif"/>
                <a:sym typeface="Roboto Serif"/>
              </a:rPr>
              <a:t>Design single-part iterations in SolidWorks </a:t>
            </a:r>
            <a:endParaRPr>
              <a:solidFill>
                <a:schemeClr val="lt1"/>
              </a:solidFill>
              <a:latin typeface="Roboto Serif"/>
              <a:ea typeface="Roboto Serif"/>
              <a:cs typeface="Roboto Serif"/>
              <a:sym typeface="Roboto Serif"/>
            </a:endParaRPr>
          </a:p>
          <a:p>
            <a:pPr marL="457200" lvl="0" indent="-317500" algn="l" rtl="0">
              <a:lnSpc>
                <a:spcPct val="115000"/>
              </a:lnSpc>
              <a:spcBef>
                <a:spcPts val="0"/>
              </a:spcBef>
              <a:spcAft>
                <a:spcPts val="0"/>
              </a:spcAft>
              <a:buClr>
                <a:schemeClr val="lt1"/>
              </a:buClr>
              <a:buSzPts val="1400"/>
              <a:buFont typeface="Roboto Serif"/>
              <a:buChar char="●"/>
            </a:pPr>
            <a:r>
              <a:rPr lang="en">
                <a:solidFill>
                  <a:schemeClr val="lt1"/>
                </a:solidFill>
                <a:latin typeface="Roboto Serif"/>
                <a:ea typeface="Roboto Serif"/>
                <a:cs typeface="Roboto Serif"/>
                <a:sym typeface="Roboto Serif"/>
              </a:rPr>
              <a:t>3D-print designs and test in the MoonYard </a:t>
            </a:r>
            <a:endParaRPr>
              <a:solidFill>
                <a:schemeClr val="lt1"/>
              </a:solidFill>
              <a:latin typeface="Roboto Serif"/>
              <a:ea typeface="Roboto Serif"/>
              <a:cs typeface="Roboto Serif"/>
              <a:sym typeface="Roboto Serif"/>
            </a:endParaRPr>
          </a:p>
          <a:p>
            <a:pPr marL="457200" lvl="0" indent="-317500" algn="l" rtl="0">
              <a:lnSpc>
                <a:spcPct val="115000"/>
              </a:lnSpc>
              <a:spcBef>
                <a:spcPts val="0"/>
              </a:spcBef>
              <a:spcAft>
                <a:spcPts val="0"/>
              </a:spcAft>
              <a:buClr>
                <a:schemeClr val="lt1"/>
              </a:buClr>
              <a:buSzPts val="1400"/>
              <a:buFont typeface="Roboto Serif"/>
              <a:buChar char="●"/>
            </a:pPr>
            <a:r>
              <a:rPr lang="en">
                <a:solidFill>
                  <a:schemeClr val="lt1"/>
                </a:solidFill>
                <a:latin typeface="Roboto Serif"/>
                <a:ea typeface="Roboto Serif"/>
                <a:cs typeface="Roboto Serif"/>
                <a:sym typeface="Roboto Serif"/>
              </a:rPr>
              <a:t>Observe and re-design until the design is satisfactory </a:t>
            </a:r>
            <a:endParaRPr>
              <a:solidFill>
                <a:schemeClr val="lt1"/>
              </a:solidFill>
              <a:latin typeface="Roboto Serif"/>
              <a:ea typeface="Roboto Serif"/>
              <a:cs typeface="Roboto Serif"/>
              <a:sym typeface="Roboto Serif"/>
            </a:endParaRPr>
          </a:p>
          <a:p>
            <a:pPr marL="0" lvl="0" indent="0" algn="l" rtl="0">
              <a:lnSpc>
                <a:spcPct val="115000"/>
              </a:lnSpc>
              <a:spcBef>
                <a:spcPts val="0"/>
              </a:spcBef>
              <a:spcAft>
                <a:spcPts val="0"/>
              </a:spcAft>
              <a:buNone/>
            </a:pPr>
            <a:endParaRPr sz="700">
              <a:solidFill>
                <a:schemeClr val="lt1"/>
              </a:solidFill>
              <a:latin typeface="Roboto Serif"/>
              <a:ea typeface="Roboto Serif"/>
              <a:cs typeface="Roboto Serif"/>
              <a:sym typeface="Roboto Serif"/>
            </a:endParaRPr>
          </a:p>
          <a:p>
            <a:pPr marL="0" lvl="0" indent="0" algn="l" rtl="0">
              <a:lnSpc>
                <a:spcPct val="115000"/>
              </a:lnSpc>
              <a:spcBef>
                <a:spcPts val="0"/>
              </a:spcBef>
              <a:spcAft>
                <a:spcPts val="0"/>
              </a:spcAft>
              <a:buNone/>
            </a:pPr>
            <a:r>
              <a:rPr lang="en" b="1">
                <a:solidFill>
                  <a:srgbClr val="FFD700"/>
                </a:solidFill>
                <a:latin typeface="Roboto Serif"/>
                <a:ea typeface="Roboto Serif"/>
                <a:cs typeface="Roboto Serif"/>
                <a:sym typeface="Roboto Serif"/>
              </a:rPr>
              <a:t>Challenges:</a:t>
            </a:r>
            <a:endParaRPr>
              <a:solidFill>
                <a:schemeClr val="lt1"/>
              </a:solidFill>
              <a:latin typeface="Roboto Serif"/>
              <a:ea typeface="Roboto Serif"/>
              <a:cs typeface="Roboto Serif"/>
              <a:sym typeface="Roboto Serif"/>
            </a:endParaRPr>
          </a:p>
          <a:p>
            <a:pPr marL="457200" lvl="0" indent="-317500" algn="l" rtl="0">
              <a:lnSpc>
                <a:spcPct val="115000"/>
              </a:lnSpc>
              <a:spcBef>
                <a:spcPts val="0"/>
              </a:spcBef>
              <a:spcAft>
                <a:spcPts val="0"/>
              </a:spcAft>
              <a:buClr>
                <a:schemeClr val="lt1"/>
              </a:buClr>
              <a:buSzPts val="1400"/>
              <a:buFont typeface="Roboto Serif"/>
              <a:buChar char="●"/>
            </a:pPr>
            <a:r>
              <a:rPr lang="en">
                <a:solidFill>
                  <a:schemeClr val="lt1"/>
                </a:solidFill>
                <a:latin typeface="Roboto Serif"/>
                <a:ea typeface="Roboto Serif"/>
                <a:cs typeface="Roboto Serif"/>
                <a:sym typeface="Roboto Serif"/>
              </a:rPr>
              <a:t>3D Printing the wheel is a long process with frequent failures</a:t>
            </a:r>
            <a:endParaRPr>
              <a:solidFill>
                <a:schemeClr val="lt1"/>
              </a:solidFill>
              <a:latin typeface="Roboto Serif"/>
              <a:ea typeface="Roboto Serif"/>
              <a:cs typeface="Roboto Serif"/>
              <a:sym typeface="Roboto Serif"/>
            </a:endParaRPr>
          </a:p>
          <a:p>
            <a:pPr marL="457200" lvl="0" indent="-317500" algn="l" rtl="0">
              <a:lnSpc>
                <a:spcPct val="115000"/>
              </a:lnSpc>
              <a:spcBef>
                <a:spcPts val="0"/>
              </a:spcBef>
              <a:spcAft>
                <a:spcPts val="0"/>
              </a:spcAft>
              <a:buClr>
                <a:schemeClr val="lt1"/>
              </a:buClr>
              <a:buSzPts val="1400"/>
              <a:buFont typeface="Roboto Serif"/>
              <a:buChar char="●"/>
            </a:pPr>
            <a:r>
              <a:rPr lang="en">
                <a:solidFill>
                  <a:schemeClr val="lt1"/>
                </a:solidFill>
                <a:latin typeface="Roboto Serif"/>
                <a:ea typeface="Roboto Serif"/>
                <a:cs typeface="Roboto Serif"/>
                <a:sym typeface="Roboto Serif"/>
              </a:rPr>
              <a:t>Steering system of the rover is fragile and frequently disengages - solved. </a:t>
            </a:r>
            <a:endParaRPr>
              <a:solidFill>
                <a:schemeClr val="lt1"/>
              </a:solidFill>
              <a:latin typeface="Roboto Serif"/>
              <a:ea typeface="Roboto Serif"/>
              <a:cs typeface="Roboto Serif"/>
              <a:sym typeface="Roboto Serif"/>
            </a:endParaRPr>
          </a:p>
          <a:p>
            <a:pPr marL="0" lvl="0" indent="0" algn="l" rtl="0">
              <a:lnSpc>
                <a:spcPct val="115000"/>
              </a:lnSpc>
              <a:spcBef>
                <a:spcPts val="0"/>
              </a:spcBef>
              <a:spcAft>
                <a:spcPts val="0"/>
              </a:spcAft>
              <a:buNone/>
            </a:pPr>
            <a:endParaRPr sz="700">
              <a:solidFill>
                <a:schemeClr val="lt1"/>
              </a:solidFill>
              <a:latin typeface="Roboto Serif"/>
              <a:ea typeface="Roboto Serif"/>
              <a:cs typeface="Roboto Serif"/>
              <a:sym typeface="Roboto Serif"/>
            </a:endParaRPr>
          </a:p>
          <a:p>
            <a:pPr marL="0" lvl="0" indent="0" algn="l" rtl="0">
              <a:lnSpc>
                <a:spcPct val="115000"/>
              </a:lnSpc>
              <a:spcBef>
                <a:spcPts val="0"/>
              </a:spcBef>
              <a:spcAft>
                <a:spcPts val="0"/>
              </a:spcAft>
              <a:buNone/>
            </a:pPr>
            <a:r>
              <a:rPr lang="en" b="1">
                <a:solidFill>
                  <a:srgbClr val="FFD700"/>
                </a:solidFill>
                <a:latin typeface="Roboto Serif"/>
                <a:ea typeface="Roboto Serif"/>
                <a:cs typeface="Roboto Serif"/>
                <a:sym typeface="Roboto Serif"/>
              </a:rPr>
              <a:t>Status:</a:t>
            </a:r>
            <a:r>
              <a:rPr lang="en">
                <a:solidFill>
                  <a:schemeClr val="lt1"/>
                </a:solidFill>
                <a:latin typeface="Roboto Serif"/>
                <a:ea typeface="Roboto Serif"/>
                <a:cs typeface="Roboto Serif"/>
                <a:sym typeface="Roboto Serif"/>
              </a:rPr>
              <a:t> 90% Complete</a:t>
            </a:r>
            <a:endParaRPr>
              <a:solidFill>
                <a:schemeClr val="lt1"/>
              </a:solidFill>
              <a:latin typeface="Roboto Serif"/>
              <a:ea typeface="Roboto Serif"/>
              <a:cs typeface="Roboto Serif"/>
              <a:sym typeface="Roboto Serif"/>
            </a:endParaRPr>
          </a:p>
          <a:p>
            <a:pPr marL="457200" lvl="0" indent="-317500" algn="l" rtl="0">
              <a:lnSpc>
                <a:spcPct val="115000"/>
              </a:lnSpc>
              <a:spcBef>
                <a:spcPts val="0"/>
              </a:spcBef>
              <a:spcAft>
                <a:spcPts val="0"/>
              </a:spcAft>
              <a:buClr>
                <a:schemeClr val="lt1"/>
              </a:buClr>
              <a:buSzPts val="1400"/>
              <a:buFont typeface="Roboto Serif"/>
              <a:buChar char="●"/>
            </a:pPr>
            <a:r>
              <a:rPr lang="en">
                <a:solidFill>
                  <a:schemeClr val="lt1"/>
                </a:solidFill>
                <a:latin typeface="Roboto Serif"/>
                <a:ea typeface="Roboto Serif"/>
                <a:cs typeface="Roboto Serif"/>
                <a:sym typeface="Roboto Serif"/>
              </a:rPr>
              <a:t>Demonstrated mobility and pushing power with 4 printed wheels in SVD </a:t>
            </a:r>
            <a:endParaRPr>
              <a:solidFill>
                <a:schemeClr val="lt1"/>
              </a:solidFill>
              <a:latin typeface="Roboto Serif"/>
              <a:ea typeface="Roboto Serif"/>
              <a:cs typeface="Roboto Serif"/>
              <a:sym typeface="Roboto Serif"/>
            </a:endParaRPr>
          </a:p>
          <a:p>
            <a:pPr marL="457200" lvl="0" indent="-317500" algn="l" rtl="0">
              <a:lnSpc>
                <a:spcPct val="115000"/>
              </a:lnSpc>
              <a:spcBef>
                <a:spcPts val="0"/>
              </a:spcBef>
              <a:spcAft>
                <a:spcPts val="0"/>
              </a:spcAft>
              <a:buClr>
                <a:schemeClr val="lt1"/>
              </a:buClr>
              <a:buSzPts val="1400"/>
              <a:buFont typeface="Roboto Serif"/>
              <a:buChar char="●"/>
            </a:pPr>
            <a:r>
              <a:rPr lang="en">
                <a:solidFill>
                  <a:schemeClr val="lt1"/>
                </a:solidFill>
                <a:latin typeface="Roboto Serif"/>
                <a:ea typeface="Roboto Serif"/>
                <a:cs typeface="Roboto Serif"/>
                <a:sym typeface="Roboto Serif"/>
              </a:rPr>
              <a:t>Next iteration in Fall to make the design lighter.</a:t>
            </a:r>
            <a:endParaRPr>
              <a:solidFill>
                <a:schemeClr val="lt1"/>
              </a:solidFill>
              <a:latin typeface="Roboto Serif"/>
              <a:ea typeface="Roboto Serif"/>
              <a:cs typeface="Roboto Serif"/>
              <a:sym typeface="Roboto Serif"/>
            </a:endParaRPr>
          </a:p>
          <a:p>
            <a:pPr marL="457200" lvl="0" indent="-317500" algn="l" rtl="0">
              <a:lnSpc>
                <a:spcPct val="115000"/>
              </a:lnSpc>
              <a:spcBef>
                <a:spcPts val="0"/>
              </a:spcBef>
              <a:spcAft>
                <a:spcPts val="0"/>
              </a:spcAft>
              <a:buClr>
                <a:schemeClr val="lt1"/>
              </a:buClr>
              <a:buSzPts val="1400"/>
              <a:buFont typeface="Roboto Serif"/>
              <a:buChar char="●"/>
            </a:pPr>
            <a:r>
              <a:rPr lang="en">
                <a:solidFill>
                  <a:schemeClr val="lt1"/>
                </a:solidFill>
                <a:latin typeface="Roboto Serif"/>
                <a:ea typeface="Roboto Serif"/>
                <a:cs typeface="Roboto Serif"/>
                <a:sym typeface="Roboto Serif"/>
              </a:rPr>
              <a:t>Integration of current sensing to measure wheel torque.</a:t>
            </a:r>
            <a:endParaRPr>
              <a:solidFill>
                <a:schemeClr val="lt1"/>
              </a:solidFill>
              <a:latin typeface="Roboto Serif"/>
              <a:ea typeface="Roboto Serif"/>
              <a:cs typeface="Roboto Serif"/>
              <a:sym typeface="Roboto Serif"/>
            </a:endParaRPr>
          </a:p>
        </p:txBody>
      </p:sp>
      <p:sp>
        <p:nvSpPr>
          <p:cNvPr id="604" name="Google Shape;604;p74"/>
          <p:cNvSpPr txBox="1">
            <a:spLocks noGrp="1"/>
          </p:cNvSpPr>
          <p:nvPr>
            <p:ph type="title"/>
          </p:nvPr>
        </p:nvSpPr>
        <p:spPr>
          <a:xfrm>
            <a:off x="354475" y="-31850"/>
            <a:ext cx="8520600" cy="572700"/>
          </a:xfrm>
          <a:prstGeom prst="rect">
            <a:avLst/>
          </a:prstGeom>
        </p:spPr>
        <p:txBody>
          <a:bodyPr spcFirstLastPara="1" wrap="square" lIns="91425" tIns="91425" rIns="91425" bIns="91425" anchor="t" anchorCtr="0">
            <a:normAutofit fontScale="90000"/>
          </a:bodyPr>
          <a:lstStyle/>
          <a:p>
            <a:pPr marL="0" marR="0" lvl="0" indent="0" algn="ctr" rtl="0">
              <a:lnSpc>
                <a:spcPct val="100000"/>
              </a:lnSpc>
              <a:spcBef>
                <a:spcPts val="0"/>
              </a:spcBef>
              <a:spcAft>
                <a:spcPts val="0"/>
              </a:spcAft>
              <a:buNone/>
            </a:pPr>
            <a:r>
              <a:rPr lang="en" b="1">
                <a:solidFill>
                  <a:srgbClr val="FFD700"/>
                </a:solidFill>
                <a:latin typeface="Roboto Serif"/>
                <a:ea typeface="Roboto Serif"/>
                <a:cs typeface="Roboto Serif"/>
                <a:sym typeface="Roboto Serif"/>
              </a:rPr>
              <a:t>Status: </a:t>
            </a:r>
            <a:r>
              <a:rPr lang="en" b="1">
                <a:solidFill>
                  <a:schemeClr val="lt1"/>
                </a:solidFill>
                <a:latin typeface="Roboto Serif"/>
                <a:ea typeface="Roboto Serif"/>
                <a:cs typeface="Roboto Serif"/>
                <a:sym typeface="Roboto Serif"/>
              </a:rPr>
              <a:t>Wheel Assembly Unit</a:t>
            </a:r>
            <a:endParaRPr b="1">
              <a:solidFill>
                <a:schemeClr val="lt1"/>
              </a:solidFill>
              <a:latin typeface="Roboto Serif"/>
              <a:ea typeface="Roboto Serif"/>
              <a:cs typeface="Roboto Serif"/>
              <a:sym typeface="Roboto Serif"/>
            </a:endParaRPr>
          </a:p>
          <a:p>
            <a:pPr marL="0" lvl="0" indent="0" algn="ctr" rtl="0">
              <a:spcBef>
                <a:spcPts val="0"/>
              </a:spcBef>
              <a:spcAft>
                <a:spcPts val="0"/>
              </a:spcAft>
              <a:buNone/>
            </a:pPr>
            <a:endParaRPr b="1">
              <a:solidFill>
                <a:schemeClr val="lt1"/>
              </a:solidFill>
              <a:latin typeface="Roboto Serif"/>
              <a:ea typeface="Roboto Serif"/>
              <a:cs typeface="Roboto Serif"/>
              <a:sym typeface="Roboto Serif"/>
            </a:endParaRPr>
          </a:p>
        </p:txBody>
      </p:sp>
      <p:pic>
        <p:nvPicPr>
          <p:cNvPr id="605" name="Google Shape;605;p74"/>
          <p:cNvPicPr preferRelativeResize="0"/>
          <p:nvPr/>
        </p:nvPicPr>
        <p:blipFill rotWithShape="1">
          <a:blip r:embed="rId3">
            <a:alphaModFix/>
          </a:blip>
          <a:srcRect t="9185" b="34147"/>
          <a:stretch/>
        </p:blipFill>
        <p:spPr>
          <a:xfrm>
            <a:off x="354475" y="540850"/>
            <a:ext cx="3165051" cy="2391439"/>
          </a:xfrm>
          <a:prstGeom prst="rect">
            <a:avLst/>
          </a:prstGeom>
          <a:noFill/>
          <a:ln>
            <a:noFill/>
          </a:ln>
        </p:spPr>
      </p:pic>
      <p:pic>
        <p:nvPicPr>
          <p:cNvPr id="606" name="Google Shape;606;p74"/>
          <p:cNvPicPr preferRelativeResize="0"/>
          <p:nvPr/>
        </p:nvPicPr>
        <p:blipFill rotWithShape="1">
          <a:blip r:embed="rId4">
            <a:alphaModFix/>
          </a:blip>
          <a:srcRect t="27966" b="23549"/>
          <a:stretch/>
        </p:blipFill>
        <p:spPr>
          <a:xfrm>
            <a:off x="354475" y="3010651"/>
            <a:ext cx="3165051" cy="2046172"/>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610"/>
        <p:cNvGrpSpPr/>
        <p:nvPr/>
      </p:nvGrpSpPr>
      <p:grpSpPr>
        <a:xfrm>
          <a:off x="0" y="0"/>
          <a:ext cx="0" cy="0"/>
          <a:chOff x="0" y="0"/>
          <a:chExt cx="0" cy="0"/>
        </a:xfrm>
      </p:grpSpPr>
      <p:sp>
        <p:nvSpPr>
          <p:cNvPr id="611" name="Google Shape;611;p7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lt1"/>
                </a:solidFill>
              </a:rPr>
              <a:t>51</a:t>
            </a:fld>
            <a:endParaRPr>
              <a:solidFill>
                <a:schemeClr val="lt1"/>
              </a:solidFill>
            </a:endParaRPr>
          </a:p>
        </p:txBody>
      </p:sp>
      <p:sp>
        <p:nvSpPr>
          <p:cNvPr id="612" name="Google Shape;612;p75"/>
          <p:cNvSpPr txBox="1">
            <a:spLocks noGrp="1"/>
          </p:cNvSpPr>
          <p:nvPr>
            <p:ph type="title"/>
          </p:nvPr>
        </p:nvSpPr>
        <p:spPr>
          <a:xfrm>
            <a:off x="354475" y="-31850"/>
            <a:ext cx="8520600" cy="572700"/>
          </a:xfrm>
          <a:prstGeom prst="rect">
            <a:avLst/>
          </a:prstGeom>
        </p:spPr>
        <p:txBody>
          <a:bodyPr spcFirstLastPara="1" wrap="square" lIns="91425" tIns="91425" rIns="91425" bIns="91425" anchor="t" anchorCtr="0">
            <a:normAutofit fontScale="90000"/>
          </a:bodyPr>
          <a:lstStyle/>
          <a:p>
            <a:pPr marL="0" marR="0" lvl="0" indent="0" algn="ctr" rtl="0">
              <a:lnSpc>
                <a:spcPct val="100000"/>
              </a:lnSpc>
              <a:spcBef>
                <a:spcPts val="0"/>
              </a:spcBef>
              <a:spcAft>
                <a:spcPts val="0"/>
              </a:spcAft>
              <a:buNone/>
            </a:pPr>
            <a:r>
              <a:rPr lang="en" b="1">
                <a:solidFill>
                  <a:srgbClr val="FFD700"/>
                </a:solidFill>
                <a:latin typeface="Roboto Serif"/>
                <a:ea typeface="Roboto Serif"/>
                <a:cs typeface="Roboto Serif"/>
                <a:sym typeface="Roboto Serif"/>
              </a:rPr>
              <a:t>Evaluation: </a:t>
            </a:r>
            <a:r>
              <a:rPr lang="en" b="1">
                <a:solidFill>
                  <a:schemeClr val="lt1"/>
                </a:solidFill>
                <a:latin typeface="Roboto Serif"/>
                <a:ea typeface="Roboto Serif"/>
                <a:cs typeface="Roboto Serif"/>
                <a:sym typeface="Roboto Serif"/>
              </a:rPr>
              <a:t>Wheel Assembly Unit</a:t>
            </a:r>
            <a:endParaRPr b="1">
              <a:solidFill>
                <a:schemeClr val="lt1"/>
              </a:solidFill>
              <a:latin typeface="Roboto Serif"/>
              <a:ea typeface="Roboto Serif"/>
              <a:cs typeface="Roboto Serif"/>
              <a:sym typeface="Roboto Serif"/>
            </a:endParaRPr>
          </a:p>
          <a:p>
            <a:pPr marL="0" lvl="0" indent="0" algn="ctr" rtl="0">
              <a:spcBef>
                <a:spcPts val="0"/>
              </a:spcBef>
              <a:spcAft>
                <a:spcPts val="0"/>
              </a:spcAft>
              <a:buNone/>
            </a:pPr>
            <a:endParaRPr b="1">
              <a:solidFill>
                <a:schemeClr val="lt1"/>
              </a:solidFill>
              <a:latin typeface="Roboto Serif"/>
              <a:ea typeface="Roboto Serif"/>
              <a:cs typeface="Roboto Serif"/>
              <a:sym typeface="Roboto Serif"/>
            </a:endParaRPr>
          </a:p>
        </p:txBody>
      </p:sp>
      <p:pic>
        <p:nvPicPr>
          <p:cNvPr id="613" name="Google Shape;613;p75" title="Autograding">
            <a:hlinkClick r:id="rId3"/>
          </p:cNvPr>
          <p:cNvPicPr preferRelativeResize="0"/>
          <p:nvPr/>
        </p:nvPicPr>
        <p:blipFill>
          <a:blip r:embed="rId4">
            <a:alphaModFix/>
          </a:blip>
          <a:stretch>
            <a:fillRect/>
          </a:stretch>
        </p:blipFill>
        <p:spPr>
          <a:xfrm>
            <a:off x="422525" y="540850"/>
            <a:ext cx="4149475" cy="3112125"/>
          </a:xfrm>
          <a:prstGeom prst="rect">
            <a:avLst/>
          </a:prstGeom>
          <a:noFill/>
          <a:ln>
            <a:noFill/>
          </a:ln>
        </p:spPr>
      </p:pic>
      <p:pic>
        <p:nvPicPr>
          <p:cNvPr id="614" name="Google Shape;614;p75" title="Autograding">
            <a:hlinkClick r:id="rId3"/>
          </p:cNvPr>
          <p:cNvPicPr preferRelativeResize="0"/>
          <p:nvPr/>
        </p:nvPicPr>
        <p:blipFill>
          <a:blip r:embed="rId4">
            <a:alphaModFix/>
          </a:blip>
          <a:stretch>
            <a:fillRect/>
          </a:stretch>
        </p:blipFill>
        <p:spPr>
          <a:xfrm>
            <a:off x="4871675" y="540850"/>
            <a:ext cx="4149475" cy="3112125"/>
          </a:xfrm>
          <a:prstGeom prst="rect">
            <a:avLst/>
          </a:prstGeom>
          <a:noFill/>
          <a:ln>
            <a:noFill/>
          </a:ln>
        </p:spPr>
      </p:pic>
      <p:sp>
        <p:nvSpPr>
          <p:cNvPr id="615" name="Google Shape;615;p75"/>
          <p:cNvSpPr txBox="1"/>
          <p:nvPr/>
        </p:nvSpPr>
        <p:spPr>
          <a:xfrm>
            <a:off x="675825" y="3912650"/>
            <a:ext cx="7731300" cy="513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500">
                <a:solidFill>
                  <a:srgbClr val="00FF00"/>
                </a:solidFill>
                <a:latin typeface="Roboto Serif"/>
                <a:ea typeface="Roboto Serif"/>
                <a:cs typeface="Roboto Serif"/>
                <a:sym typeface="Roboto Serif"/>
              </a:rPr>
              <a:t>Great performance in traction and generating pushing power in all tests</a:t>
            </a:r>
            <a:br>
              <a:rPr lang="en" sz="1500">
                <a:solidFill>
                  <a:schemeClr val="dk2"/>
                </a:solidFill>
                <a:latin typeface="Roboto Serif"/>
                <a:ea typeface="Roboto Serif"/>
                <a:cs typeface="Roboto Serif"/>
                <a:sym typeface="Roboto Serif"/>
              </a:rPr>
            </a:br>
            <a:r>
              <a:rPr lang="en" sz="1500">
                <a:solidFill>
                  <a:srgbClr val="FF9900"/>
                </a:solidFill>
                <a:latin typeface="Roboto Serif"/>
                <a:ea typeface="Roboto Serif"/>
                <a:cs typeface="Roboto Serif"/>
                <a:sym typeface="Roboto Serif"/>
              </a:rPr>
              <a:t>Torque feedback to be integrated in the Fall to estimate traction and slip </a:t>
            </a:r>
            <a:br>
              <a:rPr lang="en" sz="1500">
                <a:solidFill>
                  <a:schemeClr val="dk2"/>
                </a:solidFill>
                <a:latin typeface="Roboto Serif"/>
                <a:ea typeface="Roboto Serif"/>
                <a:cs typeface="Roboto Serif"/>
                <a:sym typeface="Roboto Serif"/>
              </a:rPr>
            </a:br>
            <a:r>
              <a:rPr lang="en" sz="1500">
                <a:solidFill>
                  <a:srgbClr val="FF0000"/>
                </a:solidFill>
                <a:latin typeface="Roboto Serif"/>
                <a:ea typeface="Roboto Serif"/>
                <a:cs typeface="Roboto Serif"/>
                <a:sym typeface="Roboto Serif"/>
              </a:rPr>
              <a:t>Design can be optimized to be lighter </a:t>
            </a:r>
            <a:r>
              <a:rPr lang="en" sz="1500">
                <a:solidFill>
                  <a:schemeClr val="lt1"/>
                </a:solidFill>
                <a:latin typeface="Roboto Serif"/>
                <a:ea typeface="Roboto Serif"/>
                <a:cs typeface="Roboto Serif"/>
                <a:sym typeface="Roboto Serif"/>
              </a:rPr>
              <a:t>- Fall goal</a:t>
            </a:r>
            <a:endParaRPr sz="1500">
              <a:solidFill>
                <a:schemeClr val="lt1"/>
              </a:solidFill>
              <a:latin typeface="Roboto Serif"/>
              <a:ea typeface="Roboto Serif"/>
              <a:cs typeface="Roboto Serif"/>
              <a:sym typeface="Roboto Serif"/>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13"/>
                                        </p:tgtEl>
                                        <p:attrNameLst>
                                          <p:attrName>style.visibility</p:attrName>
                                        </p:attrNameLst>
                                      </p:cBhvr>
                                      <p:to>
                                        <p:strVal val="visible"/>
                                      </p:to>
                                    </p:set>
                                    <p:animEffect transition="in" filter="fade">
                                      <p:cBhvr>
                                        <p:cTn id="7" dur="1000"/>
                                        <p:tgtEl>
                                          <p:spTgt spid="613"/>
                                        </p:tgtEl>
                                      </p:cBhvr>
                                    </p:animEffect>
                                  </p:childTnLst>
                                </p:cTn>
                              </p:par>
                              <p:par>
                                <p:cTn id="8" presetID="10" presetClass="entr" presetSubtype="0" fill="hold" nodeType="withEffect">
                                  <p:stCondLst>
                                    <p:cond delay="0"/>
                                  </p:stCondLst>
                                  <p:childTnLst>
                                    <p:set>
                                      <p:cBhvr>
                                        <p:cTn id="9" dur="1" fill="hold">
                                          <p:stCondLst>
                                            <p:cond delay="0"/>
                                          </p:stCondLst>
                                        </p:cTn>
                                        <p:tgtEl>
                                          <p:spTgt spid="614"/>
                                        </p:tgtEl>
                                        <p:attrNameLst>
                                          <p:attrName>style.visibility</p:attrName>
                                        </p:attrNameLst>
                                      </p:cBhvr>
                                      <p:to>
                                        <p:strVal val="visible"/>
                                      </p:to>
                                    </p:set>
                                    <p:animEffect transition="in" filter="fade">
                                      <p:cBhvr>
                                        <p:cTn id="10" dur="1000"/>
                                        <p:tgtEl>
                                          <p:spTgt spid="6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619"/>
        <p:cNvGrpSpPr/>
        <p:nvPr/>
      </p:nvGrpSpPr>
      <p:grpSpPr>
        <a:xfrm>
          <a:off x="0" y="0"/>
          <a:ext cx="0" cy="0"/>
          <a:chOff x="0" y="0"/>
          <a:chExt cx="0" cy="0"/>
        </a:xfrm>
      </p:grpSpPr>
      <p:sp>
        <p:nvSpPr>
          <p:cNvPr id="620" name="Google Shape;620;p7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lt1"/>
                </a:solidFill>
              </a:rPr>
              <a:t>52</a:t>
            </a:fld>
            <a:endParaRPr>
              <a:solidFill>
                <a:schemeClr val="lt1"/>
              </a:solidFill>
            </a:endParaRPr>
          </a:p>
        </p:txBody>
      </p:sp>
      <p:sp>
        <p:nvSpPr>
          <p:cNvPr id="621" name="Google Shape;621;p76"/>
          <p:cNvSpPr txBox="1"/>
          <p:nvPr/>
        </p:nvSpPr>
        <p:spPr>
          <a:xfrm>
            <a:off x="3783475" y="921875"/>
            <a:ext cx="4901100" cy="422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500" b="1">
                <a:solidFill>
                  <a:srgbClr val="FFD700"/>
                </a:solidFill>
                <a:latin typeface="Roboto Serif"/>
                <a:ea typeface="Roboto Serif"/>
                <a:cs typeface="Roboto Serif"/>
                <a:sym typeface="Roboto Serif"/>
              </a:rPr>
              <a:t>Description:</a:t>
            </a:r>
            <a:r>
              <a:rPr lang="en" sz="1500">
                <a:solidFill>
                  <a:schemeClr val="lt1"/>
                </a:solidFill>
                <a:latin typeface="Roboto Serif"/>
                <a:ea typeface="Roboto Serif"/>
                <a:cs typeface="Roboto Serif"/>
                <a:sym typeface="Roboto Serif"/>
              </a:rPr>
              <a:t> Power transfer methodologies for rover mechanisms. </a:t>
            </a:r>
            <a:endParaRPr sz="1500">
              <a:solidFill>
                <a:schemeClr val="lt1"/>
              </a:solidFill>
              <a:latin typeface="Roboto Serif"/>
              <a:ea typeface="Roboto Serif"/>
              <a:cs typeface="Roboto Serif"/>
              <a:sym typeface="Roboto Serif"/>
            </a:endParaRPr>
          </a:p>
          <a:p>
            <a:pPr marL="0" lvl="0" indent="0" algn="l" rtl="0">
              <a:spcBef>
                <a:spcPts val="0"/>
              </a:spcBef>
              <a:spcAft>
                <a:spcPts val="0"/>
              </a:spcAft>
              <a:buNone/>
            </a:pPr>
            <a:endParaRPr sz="1500">
              <a:solidFill>
                <a:schemeClr val="lt1"/>
              </a:solidFill>
              <a:latin typeface="Roboto Serif"/>
              <a:ea typeface="Roboto Serif"/>
              <a:cs typeface="Roboto Serif"/>
              <a:sym typeface="Roboto Serif"/>
            </a:endParaRPr>
          </a:p>
          <a:p>
            <a:pPr marL="0" lvl="0" indent="0" algn="l" rtl="0">
              <a:spcBef>
                <a:spcPts val="0"/>
              </a:spcBef>
              <a:spcAft>
                <a:spcPts val="0"/>
              </a:spcAft>
              <a:buNone/>
            </a:pPr>
            <a:r>
              <a:rPr lang="en" sz="1500" b="1">
                <a:solidFill>
                  <a:srgbClr val="FFD700"/>
                </a:solidFill>
                <a:latin typeface="Roboto Serif"/>
                <a:ea typeface="Roboto Serif"/>
                <a:cs typeface="Roboto Serif"/>
                <a:sym typeface="Roboto Serif"/>
              </a:rPr>
              <a:t>Requirements:</a:t>
            </a:r>
            <a:r>
              <a:rPr lang="en" sz="1500">
                <a:solidFill>
                  <a:schemeClr val="lt1"/>
                </a:solidFill>
                <a:latin typeface="Roboto Serif"/>
                <a:ea typeface="Roboto Serif"/>
                <a:cs typeface="Roboto Serif"/>
                <a:sym typeface="Roboto Serif"/>
              </a:rPr>
              <a:t> </a:t>
            </a:r>
            <a:endParaRPr sz="1500">
              <a:solidFill>
                <a:schemeClr val="lt1"/>
              </a:solidFill>
              <a:latin typeface="Roboto Serif"/>
              <a:ea typeface="Roboto Serif"/>
              <a:cs typeface="Roboto Serif"/>
              <a:sym typeface="Roboto Serif"/>
            </a:endParaRPr>
          </a:p>
          <a:p>
            <a:pPr marL="457200" lvl="0" indent="-323850" algn="l" rtl="0">
              <a:spcBef>
                <a:spcPts val="0"/>
              </a:spcBef>
              <a:spcAft>
                <a:spcPts val="0"/>
              </a:spcAft>
              <a:buClr>
                <a:schemeClr val="lt1"/>
              </a:buClr>
              <a:buSzPts val="1500"/>
              <a:buFont typeface="Roboto Serif"/>
              <a:buChar char="●"/>
            </a:pPr>
            <a:r>
              <a:rPr lang="en" sz="1500">
                <a:solidFill>
                  <a:schemeClr val="lt1"/>
                </a:solidFill>
                <a:latin typeface="Roboto Serif"/>
                <a:ea typeface="Roboto Serif"/>
                <a:cs typeface="Roboto Serif"/>
                <a:sym typeface="Roboto Serif"/>
              </a:rPr>
              <a:t>DC Motors with Encoders (x4)</a:t>
            </a:r>
            <a:endParaRPr sz="1500">
              <a:solidFill>
                <a:schemeClr val="lt1"/>
              </a:solidFill>
              <a:latin typeface="Roboto Serif"/>
              <a:ea typeface="Roboto Serif"/>
              <a:cs typeface="Roboto Serif"/>
              <a:sym typeface="Roboto Serif"/>
            </a:endParaRPr>
          </a:p>
          <a:p>
            <a:pPr marL="457200" lvl="0" indent="-323850" algn="l" rtl="0">
              <a:spcBef>
                <a:spcPts val="0"/>
              </a:spcBef>
              <a:spcAft>
                <a:spcPts val="0"/>
              </a:spcAft>
              <a:buClr>
                <a:schemeClr val="lt1"/>
              </a:buClr>
              <a:buSzPts val="1500"/>
              <a:buFont typeface="Roboto Serif"/>
              <a:buChar char="●"/>
            </a:pPr>
            <a:r>
              <a:rPr lang="en" sz="1500">
                <a:solidFill>
                  <a:schemeClr val="lt1"/>
                </a:solidFill>
                <a:latin typeface="Roboto Serif"/>
                <a:ea typeface="Roboto Serif"/>
                <a:cs typeface="Roboto Serif"/>
                <a:sym typeface="Roboto Serif"/>
              </a:rPr>
              <a:t>Linear Actuator (with feedback)</a:t>
            </a:r>
            <a:endParaRPr sz="1500">
              <a:solidFill>
                <a:schemeClr val="lt1"/>
              </a:solidFill>
              <a:latin typeface="Roboto Serif"/>
              <a:ea typeface="Roboto Serif"/>
              <a:cs typeface="Roboto Serif"/>
              <a:sym typeface="Roboto Serif"/>
            </a:endParaRPr>
          </a:p>
          <a:p>
            <a:pPr marL="457200" lvl="0" indent="0" algn="l" rtl="0">
              <a:spcBef>
                <a:spcPts val="0"/>
              </a:spcBef>
              <a:spcAft>
                <a:spcPts val="0"/>
              </a:spcAft>
              <a:buNone/>
            </a:pPr>
            <a:endParaRPr sz="1500">
              <a:solidFill>
                <a:schemeClr val="lt1"/>
              </a:solidFill>
              <a:latin typeface="Roboto Serif"/>
              <a:ea typeface="Roboto Serif"/>
              <a:cs typeface="Roboto Serif"/>
              <a:sym typeface="Roboto Serif"/>
            </a:endParaRPr>
          </a:p>
          <a:p>
            <a:pPr marL="0" lvl="0" indent="0" algn="l" rtl="0">
              <a:spcBef>
                <a:spcPts val="0"/>
              </a:spcBef>
              <a:spcAft>
                <a:spcPts val="0"/>
              </a:spcAft>
              <a:buNone/>
            </a:pPr>
            <a:r>
              <a:rPr lang="en" sz="1500" b="1">
                <a:solidFill>
                  <a:srgbClr val="FFD700"/>
                </a:solidFill>
                <a:latin typeface="Roboto Serif"/>
                <a:ea typeface="Roboto Serif"/>
                <a:cs typeface="Roboto Serif"/>
                <a:sym typeface="Roboto Serif"/>
              </a:rPr>
              <a:t>Expected Functionality: </a:t>
            </a:r>
            <a:endParaRPr sz="1500" b="1">
              <a:solidFill>
                <a:srgbClr val="FFD700"/>
              </a:solidFill>
              <a:latin typeface="Roboto Serif"/>
              <a:ea typeface="Roboto Serif"/>
              <a:cs typeface="Roboto Serif"/>
              <a:sym typeface="Roboto Serif"/>
            </a:endParaRPr>
          </a:p>
          <a:p>
            <a:pPr marL="457200" lvl="0" indent="-323850" algn="l" rtl="0">
              <a:spcBef>
                <a:spcPts val="0"/>
              </a:spcBef>
              <a:spcAft>
                <a:spcPts val="0"/>
              </a:spcAft>
              <a:buClr>
                <a:schemeClr val="lt1"/>
              </a:buClr>
              <a:buSzPts val="1500"/>
              <a:buFont typeface="Roboto Serif"/>
              <a:buChar char="●"/>
            </a:pPr>
            <a:r>
              <a:rPr lang="en" sz="1500">
                <a:solidFill>
                  <a:schemeClr val="lt1"/>
                </a:solidFill>
                <a:latin typeface="Roboto Serif"/>
                <a:ea typeface="Roboto Serif"/>
                <a:cs typeface="Roboto Serif"/>
                <a:sym typeface="Roboto Serif"/>
              </a:rPr>
              <a:t>Deliver power to wheels for mobility</a:t>
            </a:r>
            <a:endParaRPr sz="1500">
              <a:solidFill>
                <a:schemeClr val="lt1"/>
              </a:solidFill>
              <a:latin typeface="Roboto Serif"/>
              <a:ea typeface="Roboto Serif"/>
              <a:cs typeface="Roboto Serif"/>
              <a:sym typeface="Roboto Serif"/>
            </a:endParaRPr>
          </a:p>
          <a:p>
            <a:pPr marL="457200" lvl="0" indent="-323850" algn="l" rtl="0">
              <a:spcBef>
                <a:spcPts val="0"/>
              </a:spcBef>
              <a:spcAft>
                <a:spcPts val="0"/>
              </a:spcAft>
              <a:buClr>
                <a:schemeClr val="lt1"/>
              </a:buClr>
              <a:buSzPts val="1500"/>
              <a:buFont typeface="Roboto Serif"/>
              <a:buChar char="●"/>
            </a:pPr>
            <a:r>
              <a:rPr lang="en" sz="1500">
                <a:solidFill>
                  <a:schemeClr val="lt1"/>
                </a:solidFill>
                <a:latin typeface="Roboto Serif"/>
                <a:ea typeface="Roboto Serif"/>
                <a:cs typeface="Roboto Serif"/>
                <a:sym typeface="Roboto Serif"/>
              </a:rPr>
              <a:t>Steer the front and rear wheels</a:t>
            </a:r>
            <a:endParaRPr sz="1500">
              <a:solidFill>
                <a:schemeClr val="lt1"/>
              </a:solidFill>
              <a:latin typeface="Roboto Serif"/>
              <a:ea typeface="Roboto Serif"/>
              <a:cs typeface="Roboto Serif"/>
              <a:sym typeface="Roboto Serif"/>
            </a:endParaRPr>
          </a:p>
          <a:p>
            <a:pPr marL="457200" lvl="0" indent="-323850" algn="l" rtl="0">
              <a:spcBef>
                <a:spcPts val="0"/>
              </a:spcBef>
              <a:spcAft>
                <a:spcPts val="0"/>
              </a:spcAft>
              <a:buClr>
                <a:schemeClr val="lt1"/>
              </a:buClr>
              <a:buSzPts val="1500"/>
              <a:buFont typeface="Roboto Serif"/>
              <a:buChar char="●"/>
            </a:pPr>
            <a:r>
              <a:rPr lang="en" sz="1500">
                <a:solidFill>
                  <a:schemeClr val="lt1"/>
                </a:solidFill>
                <a:latin typeface="Roboto Serif"/>
                <a:ea typeface="Roboto Serif"/>
                <a:cs typeface="Roboto Serif"/>
                <a:sym typeface="Roboto Serif"/>
              </a:rPr>
              <a:t>Actuate the dozer assembly to facilitate mobility and dozing</a:t>
            </a:r>
            <a:endParaRPr sz="1500">
              <a:solidFill>
                <a:schemeClr val="lt1"/>
              </a:solidFill>
              <a:latin typeface="Roboto Serif"/>
              <a:ea typeface="Roboto Serif"/>
              <a:cs typeface="Roboto Serif"/>
              <a:sym typeface="Roboto Serif"/>
            </a:endParaRPr>
          </a:p>
        </p:txBody>
      </p:sp>
      <p:sp>
        <p:nvSpPr>
          <p:cNvPr id="622" name="Google Shape;622;p76"/>
          <p:cNvSpPr txBox="1">
            <a:spLocks noGrp="1"/>
          </p:cNvSpPr>
          <p:nvPr>
            <p:ph type="title"/>
          </p:nvPr>
        </p:nvSpPr>
        <p:spPr>
          <a:xfrm>
            <a:off x="354475" y="44350"/>
            <a:ext cx="8520600" cy="572700"/>
          </a:xfrm>
          <a:prstGeom prst="rect">
            <a:avLst/>
          </a:prstGeom>
        </p:spPr>
        <p:txBody>
          <a:bodyPr spcFirstLastPara="1" wrap="square" lIns="91425" tIns="91425" rIns="91425" bIns="91425" anchor="t" anchorCtr="0">
            <a:normAutofit fontScale="90000"/>
          </a:bodyPr>
          <a:lstStyle/>
          <a:p>
            <a:pPr marL="0" marR="0" lvl="0" indent="0" algn="ctr" rtl="0">
              <a:lnSpc>
                <a:spcPct val="100000"/>
              </a:lnSpc>
              <a:spcBef>
                <a:spcPts val="0"/>
              </a:spcBef>
              <a:spcAft>
                <a:spcPts val="0"/>
              </a:spcAft>
              <a:buNone/>
            </a:pPr>
            <a:r>
              <a:rPr lang="en" b="1">
                <a:solidFill>
                  <a:srgbClr val="FFD700"/>
                </a:solidFill>
                <a:latin typeface="Roboto Serif"/>
                <a:ea typeface="Roboto Serif"/>
                <a:cs typeface="Roboto Serif"/>
                <a:sym typeface="Roboto Serif"/>
              </a:rPr>
              <a:t>Description: </a:t>
            </a:r>
            <a:r>
              <a:rPr lang="en" b="1">
                <a:solidFill>
                  <a:schemeClr val="lt1"/>
                </a:solidFill>
                <a:latin typeface="Roboto Serif"/>
                <a:ea typeface="Roboto Serif"/>
                <a:cs typeface="Roboto Serif"/>
                <a:sym typeface="Roboto Serif"/>
              </a:rPr>
              <a:t>Actuation Subsystem</a:t>
            </a:r>
            <a:endParaRPr b="1">
              <a:solidFill>
                <a:schemeClr val="lt1"/>
              </a:solidFill>
              <a:latin typeface="Roboto Serif"/>
              <a:ea typeface="Roboto Serif"/>
              <a:cs typeface="Roboto Serif"/>
              <a:sym typeface="Roboto Serif"/>
            </a:endParaRPr>
          </a:p>
        </p:txBody>
      </p:sp>
      <p:pic>
        <p:nvPicPr>
          <p:cNvPr id="623" name="Google Shape;623;p76"/>
          <p:cNvPicPr preferRelativeResize="0"/>
          <p:nvPr/>
        </p:nvPicPr>
        <p:blipFill>
          <a:blip r:embed="rId3">
            <a:alphaModFix/>
          </a:blip>
          <a:stretch>
            <a:fillRect/>
          </a:stretch>
        </p:blipFill>
        <p:spPr>
          <a:xfrm>
            <a:off x="1219425" y="2607525"/>
            <a:ext cx="1962425" cy="1962425"/>
          </a:xfrm>
          <a:prstGeom prst="rect">
            <a:avLst/>
          </a:prstGeom>
          <a:noFill/>
          <a:ln>
            <a:noFill/>
          </a:ln>
        </p:spPr>
      </p:pic>
      <p:pic>
        <p:nvPicPr>
          <p:cNvPr id="624" name="Google Shape;624;p76"/>
          <p:cNvPicPr preferRelativeResize="0"/>
          <p:nvPr/>
        </p:nvPicPr>
        <p:blipFill>
          <a:blip r:embed="rId4">
            <a:alphaModFix/>
          </a:blip>
          <a:stretch>
            <a:fillRect/>
          </a:stretch>
        </p:blipFill>
        <p:spPr>
          <a:xfrm rot="5400000">
            <a:off x="1296088" y="707738"/>
            <a:ext cx="1809100" cy="180910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628"/>
        <p:cNvGrpSpPr/>
        <p:nvPr/>
      </p:nvGrpSpPr>
      <p:grpSpPr>
        <a:xfrm>
          <a:off x="0" y="0"/>
          <a:ext cx="0" cy="0"/>
          <a:chOff x="0" y="0"/>
          <a:chExt cx="0" cy="0"/>
        </a:xfrm>
      </p:grpSpPr>
      <p:sp>
        <p:nvSpPr>
          <p:cNvPr id="629" name="Google Shape;629;p7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lt1"/>
                </a:solidFill>
              </a:rPr>
              <a:t>53</a:t>
            </a:fld>
            <a:endParaRPr>
              <a:solidFill>
                <a:schemeClr val="lt1"/>
              </a:solidFill>
            </a:endParaRPr>
          </a:p>
        </p:txBody>
      </p:sp>
      <p:sp>
        <p:nvSpPr>
          <p:cNvPr id="630" name="Google Shape;630;p77"/>
          <p:cNvSpPr txBox="1"/>
          <p:nvPr/>
        </p:nvSpPr>
        <p:spPr>
          <a:xfrm>
            <a:off x="4083250" y="875425"/>
            <a:ext cx="4795500" cy="394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300" b="1">
                <a:solidFill>
                  <a:srgbClr val="FFD700"/>
                </a:solidFill>
                <a:latin typeface="Roboto Serif"/>
                <a:ea typeface="Roboto Serif"/>
                <a:cs typeface="Roboto Serif"/>
                <a:sym typeface="Roboto Serif"/>
              </a:rPr>
              <a:t>Implementation:</a:t>
            </a:r>
            <a:endParaRPr sz="1300">
              <a:solidFill>
                <a:schemeClr val="lt1"/>
              </a:solidFill>
              <a:latin typeface="Roboto Serif"/>
              <a:ea typeface="Roboto Serif"/>
              <a:cs typeface="Roboto Serif"/>
              <a:sym typeface="Roboto Serif"/>
            </a:endParaRPr>
          </a:p>
          <a:p>
            <a:pPr marL="457200" lvl="0" indent="-311150" algn="l" rtl="0">
              <a:spcBef>
                <a:spcPts val="0"/>
              </a:spcBef>
              <a:spcAft>
                <a:spcPts val="0"/>
              </a:spcAft>
              <a:buClr>
                <a:schemeClr val="lt1"/>
              </a:buClr>
              <a:buSzPts val="1300"/>
              <a:buFont typeface="Roboto Serif"/>
              <a:buChar char="●"/>
            </a:pPr>
            <a:r>
              <a:rPr lang="en" sz="1300">
                <a:solidFill>
                  <a:schemeClr val="lt1"/>
                </a:solidFill>
                <a:latin typeface="Roboto Serif"/>
                <a:ea typeface="Roboto Serif"/>
                <a:cs typeface="Roboto Serif"/>
                <a:sym typeface="Roboto Serif"/>
              </a:rPr>
              <a:t>Selected drive motors with higher torque for better traction and mobility</a:t>
            </a:r>
            <a:endParaRPr sz="1300">
              <a:solidFill>
                <a:schemeClr val="lt1"/>
              </a:solidFill>
              <a:latin typeface="Roboto Serif"/>
              <a:ea typeface="Roboto Serif"/>
              <a:cs typeface="Roboto Serif"/>
              <a:sym typeface="Roboto Serif"/>
            </a:endParaRPr>
          </a:p>
          <a:p>
            <a:pPr marL="457200" lvl="0" indent="-311150" algn="l" rtl="0">
              <a:spcBef>
                <a:spcPts val="0"/>
              </a:spcBef>
              <a:spcAft>
                <a:spcPts val="0"/>
              </a:spcAft>
              <a:buClr>
                <a:schemeClr val="lt1"/>
              </a:buClr>
              <a:buSzPts val="1300"/>
              <a:buFont typeface="Roboto Serif"/>
              <a:buChar char="●"/>
            </a:pPr>
            <a:r>
              <a:rPr lang="en" sz="1300">
                <a:solidFill>
                  <a:schemeClr val="lt1"/>
                </a:solidFill>
                <a:latin typeface="Roboto Serif"/>
                <a:ea typeface="Roboto Serif"/>
                <a:cs typeface="Roboto Serif"/>
                <a:sym typeface="Roboto Serif"/>
              </a:rPr>
              <a:t>Selected linear actuator for dozer assembly</a:t>
            </a:r>
            <a:endParaRPr sz="1300">
              <a:solidFill>
                <a:schemeClr val="lt1"/>
              </a:solidFill>
              <a:latin typeface="Roboto Serif"/>
              <a:ea typeface="Roboto Serif"/>
              <a:cs typeface="Roboto Serif"/>
              <a:sym typeface="Roboto Serif"/>
            </a:endParaRPr>
          </a:p>
          <a:p>
            <a:pPr marL="457200" lvl="0" indent="-311150" algn="l" rtl="0">
              <a:spcBef>
                <a:spcPts val="0"/>
              </a:spcBef>
              <a:spcAft>
                <a:spcPts val="0"/>
              </a:spcAft>
              <a:buClr>
                <a:schemeClr val="lt1"/>
              </a:buClr>
              <a:buSzPts val="1300"/>
              <a:buFont typeface="Roboto Serif"/>
              <a:buChar char="●"/>
            </a:pPr>
            <a:r>
              <a:rPr lang="en" sz="1300">
                <a:solidFill>
                  <a:schemeClr val="lt1"/>
                </a:solidFill>
                <a:latin typeface="Roboto Serif"/>
                <a:ea typeface="Roboto Serif"/>
                <a:cs typeface="Roboto Serif"/>
                <a:sym typeface="Roboto Serif"/>
              </a:rPr>
              <a:t>Interfaced drive motors and steering motors with Roboclaw motor controller</a:t>
            </a:r>
            <a:endParaRPr sz="1300">
              <a:solidFill>
                <a:schemeClr val="lt1"/>
              </a:solidFill>
              <a:latin typeface="Roboto Serif"/>
              <a:ea typeface="Roboto Serif"/>
              <a:cs typeface="Roboto Serif"/>
              <a:sym typeface="Roboto Serif"/>
            </a:endParaRPr>
          </a:p>
          <a:p>
            <a:pPr marL="457200" lvl="0" indent="-311150" algn="l" rtl="0">
              <a:spcBef>
                <a:spcPts val="0"/>
              </a:spcBef>
              <a:spcAft>
                <a:spcPts val="0"/>
              </a:spcAft>
              <a:buClr>
                <a:schemeClr val="lt1"/>
              </a:buClr>
              <a:buSzPts val="1300"/>
              <a:buFont typeface="Roboto Serif"/>
              <a:buChar char="●"/>
            </a:pPr>
            <a:r>
              <a:rPr lang="en" sz="1300">
                <a:solidFill>
                  <a:schemeClr val="lt1"/>
                </a:solidFill>
                <a:latin typeface="Roboto Serif"/>
                <a:ea typeface="Roboto Serif"/>
                <a:cs typeface="Roboto Serif"/>
                <a:sym typeface="Roboto Serif"/>
              </a:rPr>
              <a:t>Interfaced Actuator with Linear Actuator Controller Board and Arduino Due </a:t>
            </a:r>
            <a:endParaRPr sz="1300">
              <a:solidFill>
                <a:schemeClr val="lt1"/>
              </a:solidFill>
              <a:latin typeface="Roboto Serif"/>
              <a:ea typeface="Roboto Serif"/>
              <a:cs typeface="Roboto Serif"/>
              <a:sym typeface="Roboto Serif"/>
            </a:endParaRPr>
          </a:p>
          <a:p>
            <a:pPr marL="457200" lvl="0" indent="0" algn="l" rtl="0">
              <a:spcBef>
                <a:spcPts val="0"/>
              </a:spcBef>
              <a:spcAft>
                <a:spcPts val="0"/>
              </a:spcAft>
              <a:buNone/>
            </a:pPr>
            <a:endParaRPr sz="1300">
              <a:solidFill>
                <a:schemeClr val="lt1"/>
              </a:solidFill>
              <a:latin typeface="Roboto Serif"/>
              <a:ea typeface="Roboto Serif"/>
              <a:cs typeface="Roboto Serif"/>
              <a:sym typeface="Roboto Serif"/>
            </a:endParaRPr>
          </a:p>
          <a:p>
            <a:pPr marL="0" lvl="0" indent="0" algn="l" rtl="0">
              <a:spcBef>
                <a:spcPts val="0"/>
              </a:spcBef>
              <a:spcAft>
                <a:spcPts val="0"/>
              </a:spcAft>
              <a:buNone/>
            </a:pPr>
            <a:r>
              <a:rPr lang="en" sz="1300" b="1">
                <a:solidFill>
                  <a:srgbClr val="FFD700"/>
                </a:solidFill>
                <a:latin typeface="Roboto Serif"/>
                <a:ea typeface="Roboto Serif"/>
                <a:cs typeface="Roboto Serif"/>
                <a:sym typeface="Roboto Serif"/>
              </a:rPr>
              <a:t>Challenges:</a:t>
            </a:r>
            <a:endParaRPr sz="1300">
              <a:solidFill>
                <a:schemeClr val="lt1"/>
              </a:solidFill>
              <a:latin typeface="Roboto Serif"/>
              <a:ea typeface="Roboto Serif"/>
              <a:cs typeface="Roboto Serif"/>
              <a:sym typeface="Roboto Serif"/>
            </a:endParaRPr>
          </a:p>
          <a:p>
            <a:pPr marL="457200" lvl="0" indent="-311150" algn="l" rtl="0">
              <a:spcBef>
                <a:spcPts val="0"/>
              </a:spcBef>
              <a:spcAft>
                <a:spcPts val="0"/>
              </a:spcAft>
              <a:buClr>
                <a:schemeClr val="lt1"/>
              </a:buClr>
              <a:buSzPts val="1300"/>
              <a:buFont typeface="Roboto Serif"/>
              <a:buChar char="●"/>
            </a:pPr>
            <a:r>
              <a:rPr lang="en" sz="1300">
                <a:solidFill>
                  <a:schemeClr val="lt1"/>
                </a:solidFill>
                <a:latin typeface="Roboto Serif"/>
                <a:ea typeface="Roboto Serif"/>
                <a:cs typeface="Roboto Serif"/>
                <a:sym typeface="Roboto Serif"/>
              </a:rPr>
              <a:t>Mismatched gearing in motors caused non-uniform steering in front and rear</a:t>
            </a:r>
            <a:endParaRPr sz="1300">
              <a:solidFill>
                <a:schemeClr val="lt1"/>
              </a:solidFill>
              <a:latin typeface="Roboto Serif"/>
              <a:ea typeface="Roboto Serif"/>
              <a:cs typeface="Roboto Serif"/>
              <a:sym typeface="Roboto Serif"/>
            </a:endParaRPr>
          </a:p>
          <a:p>
            <a:pPr marL="457200" lvl="0" indent="-311150" algn="l" rtl="0">
              <a:spcBef>
                <a:spcPts val="0"/>
              </a:spcBef>
              <a:spcAft>
                <a:spcPts val="0"/>
              </a:spcAft>
              <a:buClr>
                <a:schemeClr val="lt1"/>
              </a:buClr>
              <a:buSzPts val="1300"/>
              <a:buFont typeface="Roboto Serif"/>
              <a:buChar char="●"/>
            </a:pPr>
            <a:r>
              <a:rPr lang="en" sz="1300">
                <a:solidFill>
                  <a:schemeClr val="lt1"/>
                </a:solidFill>
                <a:latin typeface="Roboto Serif"/>
                <a:ea typeface="Roboto Serif"/>
                <a:cs typeface="Roboto Serif"/>
                <a:sym typeface="Roboto Serif"/>
              </a:rPr>
              <a:t>Worn-out pinion gears</a:t>
            </a:r>
            <a:endParaRPr sz="1300">
              <a:solidFill>
                <a:schemeClr val="lt1"/>
              </a:solidFill>
              <a:latin typeface="Roboto Serif"/>
              <a:ea typeface="Roboto Serif"/>
              <a:cs typeface="Roboto Serif"/>
              <a:sym typeface="Roboto Serif"/>
            </a:endParaRPr>
          </a:p>
          <a:p>
            <a:pPr marL="457200" lvl="0" indent="-311150" algn="l" rtl="0">
              <a:spcBef>
                <a:spcPts val="0"/>
              </a:spcBef>
              <a:spcAft>
                <a:spcPts val="0"/>
              </a:spcAft>
              <a:buClr>
                <a:schemeClr val="lt1"/>
              </a:buClr>
              <a:buSzPts val="1300"/>
              <a:buFont typeface="Roboto Serif"/>
              <a:buChar char="●"/>
            </a:pPr>
            <a:r>
              <a:rPr lang="en" sz="1300">
                <a:solidFill>
                  <a:schemeClr val="lt1"/>
                </a:solidFill>
                <a:latin typeface="Roboto Serif"/>
                <a:ea typeface="Roboto Serif"/>
                <a:cs typeface="Roboto Serif"/>
                <a:sym typeface="Roboto Serif"/>
              </a:rPr>
              <a:t>Oscillations near setpoint of linear actuator under load.</a:t>
            </a:r>
            <a:endParaRPr sz="1300">
              <a:solidFill>
                <a:schemeClr val="lt1"/>
              </a:solidFill>
              <a:latin typeface="Roboto Serif"/>
              <a:ea typeface="Roboto Serif"/>
              <a:cs typeface="Roboto Serif"/>
              <a:sym typeface="Roboto Serif"/>
            </a:endParaRPr>
          </a:p>
          <a:p>
            <a:pPr marL="0" lvl="0" indent="0" algn="l" rtl="0">
              <a:spcBef>
                <a:spcPts val="0"/>
              </a:spcBef>
              <a:spcAft>
                <a:spcPts val="0"/>
              </a:spcAft>
              <a:buNone/>
            </a:pPr>
            <a:endParaRPr sz="1300">
              <a:solidFill>
                <a:schemeClr val="lt1"/>
              </a:solidFill>
              <a:latin typeface="Roboto Serif"/>
              <a:ea typeface="Roboto Serif"/>
              <a:cs typeface="Roboto Serif"/>
              <a:sym typeface="Roboto Serif"/>
            </a:endParaRPr>
          </a:p>
          <a:p>
            <a:pPr marL="0" lvl="0" indent="0" algn="l" rtl="0">
              <a:spcBef>
                <a:spcPts val="0"/>
              </a:spcBef>
              <a:spcAft>
                <a:spcPts val="0"/>
              </a:spcAft>
              <a:buNone/>
            </a:pPr>
            <a:r>
              <a:rPr lang="en" sz="1300" b="1">
                <a:solidFill>
                  <a:srgbClr val="FFD700"/>
                </a:solidFill>
                <a:latin typeface="Roboto Serif"/>
                <a:ea typeface="Roboto Serif"/>
                <a:cs typeface="Roboto Serif"/>
                <a:sym typeface="Roboto Serif"/>
              </a:rPr>
              <a:t>Status:</a:t>
            </a:r>
            <a:r>
              <a:rPr lang="en" sz="1300">
                <a:solidFill>
                  <a:schemeClr val="lt1"/>
                </a:solidFill>
                <a:latin typeface="Roboto Serif"/>
                <a:ea typeface="Roboto Serif"/>
                <a:cs typeface="Roboto Serif"/>
                <a:sym typeface="Roboto Serif"/>
              </a:rPr>
              <a:t> 90% Complete</a:t>
            </a:r>
            <a:endParaRPr sz="1300">
              <a:solidFill>
                <a:schemeClr val="lt1"/>
              </a:solidFill>
              <a:latin typeface="Roboto Serif"/>
              <a:ea typeface="Roboto Serif"/>
              <a:cs typeface="Roboto Serif"/>
              <a:sym typeface="Roboto Serif"/>
            </a:endParaRPr>
          </a:p>
          <a:p>
            <a:pPr marL="457200" lvl="0" indent="-311150" algn="l" rtl="0">
              <a:spcBef>
                <a:spcPts val="0"/>
              </a:spcBef>
              <a:spcAft>
                <a:spcPts val="0"/>
              </a:spcAft>
              <a:buClr>
                <a:schemeClr val="lt1"/>
              </a:buClr>
              <a:buSzPts val="1300"/>
              <a:buFont typeface="Roboto Serif"/>
              <a:buChar char="●"/>
            </a:pPr>
            <a:r>
              <a:rPr lang="en" sz="1300">
                <a:solidFill>
                  <a:schemeClr val="lt1"/>
                </a:solidFill>
                <a:latin typeface="Roboto Serif"/>
                <a:ea typeface="Roboto Serif"/>
                <a:cs typeface="Roboto Serif"/>
                <a:sym typeface="Roboto Serif"/>
              </a:rPr>
              <a:t>Demonstrated enhanced steering and driving in SVD</a:t>
            </a:r>
            <a:endParaRPr sz="1300">
              <a:solidFill>
                <a:schemeClr val="lt1"/>
              </a:solidFill>
              <a:latin typeface="Roboto Serif"/>
              <a:ea typeface="Roboto Serif"/>
              <a:cs typeface="Roboto Serif"/>
              <a:sym typeface="Roboto Serif"/>
            </a:endParaRPr>
          </a:p>
          <a:p>
            <a:pPr marL="457200" lvl="0" indent="-311150" algn="l" rtl="0">
              <a:spcBef>
                <a:spcPts val="0"/>
              </a:spcBef>
              <a:spcAft>
                <a:spcPts val="0"/>
              </a:spcAft>
              <a:buClr>
                <a:schemeClr val="lt1"/>
              </a:buClr>
              <a:buSzPts val="1300"/>
              <a:buFont typeface="Roboto Serif"/>
              <a:buChar char="●"/>
            </a:pPr>
            <a:r>
              <a:rPr lang="en" sz="1300">
                <a:solidFill>
                  <a:schemeClr val="lt1"/>
                </a:solidFill>
                <a:latin typeface="Roboto Serif"/>
                <a:ea typeface="Roboto Serif"/>
                <a:cs typeface="Roboto Serif"/>
                <a:sym typeface="Roboto Serif"/>
              </a:rPr>
              <a:t>Upgrade/tune linear actuator</a:t>
            </a:r>
            <a:endParaRPr sz="1300">
              <a:solidFill>
                <a:schemeClr val="lt1"/>
              </a:solidFill>
              <a:latin typeface="Roboto Serif"/>
              <a:ea typeface="Roboto Serif"/>
              <a:cs typeface="Roboto Serif"/>
              <a:sym typeface="Roboto Serif"/>
            </a:endParaRPr>
          </a:p>
        </p:txBody>
      </p:sp>
      <p:sp>
        <p:nvSpPr>
          <p:cNvPr id="631" name="Google Shape;631;p77"/>
          <p:cNvSpPr txBox="1">
            <a:spLocks noGrp="1"/>
          </p:cNvSpPr>
          <p:nvPr>
            <p:ph type="title"/>
          </p:nvPr>
        </p:nvSpPr>
        <p:spPr>
          <a:xfrm>
            <a:off x="354475" y="44350"/>
            <a:ext cx="8520600" cy="572700"/>
          </a:xfrm>
          <a:prstGeom prst="rect">
            <a:avLst/>
          </a:prstGeom>
        </p:spPr>
        <p:txBody>
          <a:bodyPr spcFirstLastPara="1" wrap="square" lIns="91425" tIns="91425" rIns="91425" bIns="91425" anchor="t" anchorCtr="0">
            <a:normAutofit fontScale="90000"/>
          </a:bodyPr>
          <a:lstStyle/>
          <a:p>
            <a:pPr marL="0" marR="0" lvl="0" indent="0" algn="ctr" rtl="0">
              <a:lnSpc>
                <a:spcPct val="100000"/>
              </a:lnSpc>
              <a:spcBef>
                <a:spcPts val="0"/>
              </a:spcBef>
              <a:spcAft>
                <a:spcPts val="0"/>
              </a:spcAft>
              <a:buNone/>
            </a:pPr>
            <a:r>
              <a:rPr lang="en" b="1">
                <a:solidFill>
                  <a:srgbClr val="FFD700"/>
                </a:solidFill>
                <a:latin typeface="Roboto Serif"/>
                <a:ea typeface="Roboto Serif"/>
                <a:cs typeface="Roboto Serif"/>
                <a:sym typeface="Roboto Serif"/>
              </a:rPr>
              <a:t>Status: </a:t>
            </a:r>
            <a:r>
              <a:rPr lang="en" b="1">
                <a:solidFill>
                  <a:schemeClr val="lt1"/>
                </a:solidFill>
                <a:latin typeface="Roboto Serif"/>
                <a:ea typeface="Roboto Serif"/>
                <a:cs typeface="Roboto Serif"/>
                <a:sym typeface="Roboto Serif"/>
              </a:rPr>
              <a:t>Actuation Subsystem</a:t>
            </a:r>
            <a:endParaRPr b="1">
              <a:solidFill>
                <a:schemeClr val="lt1"/>
              </a:solidFill>
              <a:latin typeface="Roboto Serif"/>
              <a:ea typeface="Roboto Serif"/>
              <a:cs typeface="Roboto Serif"/>
              <a:sym typeface="Roboto Serif"/>
            </a:endParaRPr>
          </a:p>
        </p:txBody>
      </p:sp>
      <p:pic>
        <p:nvPicPr>
          <p:cNvPr id="632" name="Google Shape;632;p77"/>
          <p:cNvPicPr preferRelativeResize="0"/>
          <p:nvPr/>
        </p:nvPicPr>
        <p:blipFill>
          <a:blip r:embed="rId3">
            <a:alphaModFix/>
          </a:blip>
          <a:stretch>
            <a:fillRect/>
          </a:stretch>
        </p:blipFill>
        <p:spPr>
          <a:xfrm>
            <a:off x="1089050" y="2824427"/>
            <a:ext cx="2496075" cy="1938625"/>
          </a:xfrm>
          <a:prstGeom prst="rect">
            <a:avLst/>
          </a:prstGeom>
          <a:noFill/>
          <a:ln>
            <a:noFill/>
          </a:ln>
        </p:spPr>
      </p:pic>
      <p:pic>
        <p:nvPicPr>
          <p:cNvPr id="633" name="Google Shape;633;p77"/>
          <p:cNvPicPr preferRelativeResize="0"/>
          <p:nvPr/>
        </p:nvPicPr>
        <p:blipFill>
          <a:blip r:embed="rId4">
            <a:alphaModFix/>
          </a:blip>
          <a:stretch>
            <a:fillRect/>
          </a:stretch>
        </p:blipFill>
        <p:spPr>
          <a:xfrm>
            <a:off x="935838" y="769450"/>
            <a:ext cx="2802488" cy="1902578"/>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637"/>
        <p:cNvGrpSpPr/>
        <p:nvPr/>
      </p:nvGrpSpPr>
      <p:grpSpPr>
        <a:xfrm>
          <a:off x="0" y="0"/>
          <a:ext cx="0" cy="0"/>
          <a:chOff x="0" y="0"/>
          <a:chExt cx="0" cy="0"/>
        </a:xfrm>
      </p:grpSpPr>
      <p:sp>
        <p:nvSpPr>
          <p:cNvPr id="638" name="Google Shape;638;p7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lt1"/>
                </a:solidFill>
              </a:rPr>
              <a:t>54</a:t>
            </a:fld>
            <a:endParaRPr>
              <a:solidFill>
                <a:schemeClr val="lt1"/>
              </a:solidFill>
            </a:endParaRPr>
          </a:p>
        </p:txBody>
      </p:sp>
      <p:sp>
        <p:nvSpPr>
          <p:cNvPr id="639" name="Google Shape;639;p78"/>
          <p:cNvSpPr txBox="1">
            <a:spLocks noGrp="1"/>
          </p:cNvSpPr>
          <p:nvPr>
            <p:ph type="title"/>
          </p:nvPr>
        </p:nvSpPr>
        <p:spPr>
          <a:xfrm>
            <a:off x="354475" y="44350"/>
            <a:ext cx="8520600" cy="572700"/>
          </a:xfrm>
          <a:prstGeom prst="rect">
            <a:avLst/>
          </a:prstGeom>
        </p:spPr>
        <p:txBody>
          <a:bodyPr spcFirstLastPara="1" wrap="square" lIns="91425" tIns="91425" rIns="91425" bIns="91425" anchor="t" anchorCtr="0">
            <a:normAutofit fontScale="90000"/>
          </a:bodyPr>
          <a:lstStyle/>
          <a:p>
            <a:pPr marL="0" marR="0" lvl="0" indent="0" algn="ctr" rtl="0">
              <a:lnSpc>
                <a:spcPct val="100000"/>
              </a:lnSpc>
              <a:spcBef>
                <a:spcPts val="0"/>
              </a:spcBef>
              <a:spcAft>
                <a:spcPts val="0"/>
              </a:spcAft>
              <a:buNone/>
            </a:pPr>
            <a:r>
              <a:rPr lang="en" b="1">
                <a:solidFill>
                  <a:srgbClr val="FFD700"/>
                </a:solidFill>
                <a:latin typeface="Roboto Serif"/>
                <a:ea typeface="Roboto Serif"/>
                <a:cs typeface="Roboto Serif"/>
                <a:sym typeface="Roboto Serif"/>
              </a:rPr>
              <a:t>Evaluation: </a:t>
            </a:r>
            <a:r>
              <a:rPr lang="en" b="1">
                <a:solidFill>
                  <a:schemeClr val="lt1"/>
                </a:solidFill>
                <a:latin typeface="Roboto Serif"/>
                <a:ea typeface="Roboto Serif"/>
                <a:cs typeface="Roboto Serif"/>
                <a:sym typeface="Roboto Serif"/>
              </a:rPr>
              <a:t>Actuation Subsystem </a:t>
            </a:r>
            <a:endParaRPr b="1">
              <a:solidFill>
                <a:schemeClr val="lt1"/>
              </a:solidFill>
              <a:latin typeface="Roboto Serif"/>
              <a:ea typeface="Roboto Serif"/>
              <a:cs typeface="Roboto Serif"/>
              <a:sym typeface="Roboto Serif"/>
            </a:endParaRPr>
          </a:p>
          <a:p>
            <a:pPr marL="0" lvl="0" indent="0" algn="l" rtl="0">
              <a:spcBef>
                <a:spcPts val="0"/>
              </a:spcBef>
              <a:spcAft>
                <a:spcPts val="0"/>
              </a:spcAft>
              <a:buClr>
                <a:schemeClr val="dk1"/>
              </a:buClr>
              <a:buSzPct val="39285"/>
              <a:buFont typeface="Arial"/>
              <a:buNone/>
            </a:pPr>
            <a:endParaRPr b="1">
              <a:solidFill>
                <a:schemeClr val="lt1"/>
              </a:solidFill>
              <a:latin typeface="Roboto Serif"/>
              <a:ea typeface="Roboto Serif"/>
              <a:cs typeface="Roboto Serif"/>
              <a:sym typeface="Roboto Serif"/>
            </a:endParaRPr>
          </a:p>
        </p:txBody>
      </p:sp>
      <p:pic>
        <p:nvPicPr>
          <p:cNvPr id="640" name="Google Shape;640;p78" title="MP5">
            <a:hlinkClick r:id="rId3"/>
          </p:cNvPr>
          <p:cNvPicPr preferRelativeResize="0"/>
          <p:nvPr/>
        </p:nvPicPr>
        <p:blipFill>
          <a:blip r:embed="rId4">
            <a:alphaModFix/>
          </a:blip>
          <a:stretch>
            <a:fillRect/>
          </a:stretch>
        </p:blipFill>
        <p:spPr>
          <a:xfrm>
            <a:off x="2032725" y="1033575"/>
            <a:ext cx="5078554" cy="2856676"/>
          </a:xfrm>
          <a:prstGeom prst="rect">
            <a:avLst/>
          </a:prstGeom>
          <a:noFill/>
          <a:ln>
            <a:noFill/>
          </a:ln>
        </p:spPr>
      </p:pic>
      <p:sp>
        <p:nvSpPr>
          <p:cNvPr id="641" name="Google Shape;641;p78"/>
          <p:cNvSpPr txBox="1"/>
          <p:nvPr/>
        </p:nvSpPr>
        <p:spPr>
          <a:xfrm>
            <a:off x="675825" y="3912650"/>
            <a:ext cx="7731300" cy="920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solidFill>
                  <a:srgbClr val="00FF00"/>
                </a:solidFill>
                <a:latin typeface="Roboto Serif"/>
                <a:ea typeface="Roboto Serif"/>
                <a:cs typeface="Roboto Serif"/>
                <a:sym typeface="Roboto Serif"/>
              </a:rPr>
              <a:t>Improved motors provide better motion in the Moonyard. Actuator has the capability to lift the rover, as demonstrated in SVD.</a:t>
            </a:r>
            <a:br>
              <a:rPr lang="en">
                <a:solidFill>
                  <a:schemeClr val="dk2"/>
                </a:solidFill>
                <a:latin typeface="Roboto Serif"/>
                <a:ea typeface="Roboto Serif"/>
                <a:cs typeface="Roboto Serif"/>
                <a:sym typeface="Roboto Serif"/>
              </a:rPr>
            </a:br>
            <a:r>
              <a:rPr lang="en">
                <a:solidFill>
                  <a:srgbClr val="FF0000"/>
                </a:solidFill>
                <a:latin typeface="Roboto Serif"/>
                <a:ea typeface="Roboto Serif"/>
                <a:cs typeface="Roboto Serif"/>
                <a:sym typeface="Roboto Serif"/>
              </a:rPr>
              <a:t>Replace actuator for better and smoother performance </a:t>
            </a:r>
            <a:r>
              <a:rPr lang="en">
                <a:solidFill>
                  <a:schemeClr val="lt1"/>
                </a:solidFill>
                <a:latin typeface="Roboto Serif"/>
                <a:ea typeface="Roboto Serif"/>
                <a:cs typeface="Roboto Serif"/>
                <a:sym typeface="Roboto Serif"/>
              </a:rPr>
              <a:t>- Fall goal</a:t>
            </a:r>
            <a:endParaRPr>
              <a:solidFill>
                <a:schemeClr val="lt1"/>
              </a:solidFill>
              <a:latin typeface="Roboto Serif"/>
              <a:ea typeface="Roboto Serif"/>
              <a:cs typeface="Roboto Serif"/>
              <a:sym typeface="Roboto Serif"/>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40"/>
                                        </p:tgtEl>
                                        <p:attrNameLst>
                                          <p:attrName>style.visibility</p:attrName>
                                        </p:attrNameLst>
                                      </p:cBhvr>
                                      <p:to>
                                        <p:strVal val="visible"/>
                                      </p:to>
                                    </p:set>
                                    <p:animEffect transition="in" filter="fade">
                                      <p:cBhvr>
                                        <p:cTn id="7" dur="1000"/>
                                        <p:tgtEl>
                                          <p:spTgt spid="6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sp>
        <p:nvSpPr>
          <p:cNvPr id="646" name="Google Shape;646;p7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lt1"/>
                </a:solidFill>
              </a:rPr>
              <a:t>55</a:t>
            </a:fld>
            <a:endParaRPr>
              <a:solidFill>
                <a:schemeClr val="lt1"/>
              </a:solidFill>
            </a:endParaRPr>
          </a:p>
        </p:txBody>
      </p:sp>
      <p:sp>
        <p:nvSpPr>
          <p:cNvPr id="647" name="Google Shape;647;p79"/>
          <p:cNvSpPr txBox="1"/>
          <p:nvPr/>
        </p:nvSpPr>
        <p:spPr>
          <a:xfrm>
            <a:off x="4240675" y="645925"/>
            <a:ext cx="4634400" cy="422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solidFill>
                  <a:srgbClr val="FFD700"/>
                </a:solidFill>
                <a:latin typeface="Roboto Serif"/>
                <a:ea typeface="Roboto Serif"/>
                <a:cs typeface="Roboto Serif"/>
                <a:sym typeface="Roboto Serif"/>
              </a:rPr>
              <a:t>Description:</a:t>
            </a:r>
            <a:r>
              <a:rPr lang="en" sz="1200">
                <a:solidFill>
                  <a:schemeClr val="lt1"/>
                </a:solidFill>
                <a:latin typeface="Roboto Serif"/>
                <a:ea typeface="Roboto Serif"/>
                <a:cs typeface="Roboto Serif"/>
                <a:sym typeface="Roboto Serif"/>
              </a:rPr>
              <a:t> Rover’s power and logic circuitry.</a:t>
            </a:r>
            <a:endParaRPr sz="1200">
              <a:solidFill>
                <a:schemeClr val="lt1"/>
              </a:solidFill>
              <a:latin typeface="Roboto Serif"/>
              <a:ea typeface="Roboto Serif"/>
              <a:cs typeface="Roboto Serif"/>
              <a:sym typeface="Roboto Serif"/>
            </a:endParaRPr>
          </a:p>
          <a:p>
            <a:pPr marL="0" lvl="0" indent="0" algn="l" rtl="0">
              <a:spcBef>
                <a:spcPts val="0"/>
              </a:spcBef>
              <a:spcAft>
                <a:spcPts val="0"/>
              </a:spcAft>
              <a:buNone/>
            </a:pPr>
            <a:endParaRPr sz="1200">
              <a:solidFill>
                <a:schemeClr val="lt1"/>
              </a:solidFill>
              <a:latin typeface="Roboto Serif"/>
              <a:ea typeface="Roboto Serif"/>
              <a:cs typeface="Roboto Serif"/>
              <a:sym typeface="Roboto Serif"/>
            </a:endParaRPr>
          </a:p>
          <a:p>
            <a:pPr marL="0" lvl="0" indent="0" algn="l" rtl="0">
              <a:spcBef>
                <a:spcPts val="0"/>
              </a:spcBef>
              <a:spcAft>
                <a:spcPts val="0"/>
              </a:spcAft>
              <a:buNone/>
            </a:pPr>
            <a:r>
              <a:rPr lang="en" sz="1200" b="1">
                <a:solidFill>
                  <a:srgbClr val="FFD700"/>
                </a:solidFill>
                <a:latin typeface="Roboto Serif"/>
                <a:ea typeface="Roboto Serif"/>
                <a:cs typeface="Roboto Serif"/>
                <a:sym typeface="Roboto Serif"/>
              </a:rPr>
              <a:t>Requirements:</a:t>
            </a:r>
            <a:r>
              <a:rPr lang="en" sz="1200">
                <a:solidFill>
                  <a:schemeClr val="lt1"/>
                </a:solidFill>
                <a:latin typeface="Roboto Serif"/>
                <a:ea typeface="Roboto Serif"/>
                <a:cs typeface="Roboto Serif"/>
                <a:sym typeface="Roboto Serif"/>
              </a:rPr>
              <a:t> </a:t>
            </a:r>
            <a:endParaRPr sz="1200">
              <a:solidFill>
                <a:schemeClr val="lt1"/>
              </a:solidFill>
              <a:latin typeface="Roboto Serif"/>
              <a:ea typeface="Roboto Serif"/>
              <a:cs typeface="Roboto Serif"/>
              <a:sym typeface="Roboto Serif"/>
            </a:endParaRPr>
          </a:p>
          <a:p>
            <a:pPr marL="457200" lvl="0" indent="-304800" algn="l" rtl="0">
              <a:spcBef>
                <a:spcPts val="0"/>
              </a:spcBef>
              <a:spcAft>
                <a:spcPts val="0"/>
              </a:spcAft>
              <a:buClr>
                <a:schemeClr val="lt1"/>
              </a:buClr>
              <a:buSzPts val="1200"/>
              <a:buFont typeface="Roboto Serif"/>
              <a:buChar char="●"/>
            </a:pPr>
            <a:r>
              <a:rPr lang="en" sz="1200">
                <a:solidFill>
                  <a:schemeClr val="lt1"/>
                </a:solidFill>
                <a:latin typeface="Roboto Serif"/>
                <a:ea typeface="Roboto Serif"/>
                <a:cs typeface="Roboto Serif"/>
                <a:sym typeface="Roboto Serif"/>
              </a:rPr>
              <a:t>Buck Converter (20 V -&gt; 12 V)</a:t>
            </a:r>
            <a:endParaRPr sz="1200">
              <a:solidFill>
                <a:schemeClr val="lt1"/>
              </a:solidFill>
              <a:latin typeface="Roboto Serif"/>
              <a:ea typeface="Roboto Serif"/>
              <a:cs typeface="Roboto Serif"/>
              <a:sym typeface="Roboto Serif"/>
            </a:endParaRPr>
          </a:p>
          <a:p>
            <a:pPr marL="457200" lvl="0" indent="-304800" algn="l" rtl="0">
              <a:spcBef>
                <a:spcPts val="0"/>
              </a:spcBef>
              <a:spcAft>
                <a:spcPts val="0"/>
              </a:spcAft>
              <a:buClr>
                <a:schemeClr val="lt1"/>
              </a:buClr>
              <a:buSzPts val="1200"/>
              <a:buFont typeface="Roboto Serif"/>
              <a:buChar char="●"/>
            </a:pPr>
            <a:r>
              <a:rPr lang="en" sz="1200">
                <a:solidFill>
                  <a:schemeClr val="lt1"/>
                </a:solidFill>
                <a:latin typeface="Roboto Serif"/>
                <a:ea typeface="Roboto Serif"/>
                <a:cs typeface="Roboto Serif"/>
                <a:sym typeface="Roboto Serif"/>
              </a:rPr>
              <a:t>Power Distribution Board (PDB)</a:t>
            </a:r>
            <a:endParaRPr sz="1200">
              <a:solidFill>
                <a:schemeClr val="lt1"/>
              </a:solidFill>
              <a:latin typeface="Roboto Serif"/>
              <a:ea typeface="Roboto Serif"/>
              <a:cs typeface="Roboto Serif"/>
              <a:sym typeface="Roboto Serif"/>
            </a:endParaRPr>
          </a:p>
          <a:p>
            <a:pPr marL="457200" lvl="0" indent="-304800" algn="l" rtl="0">
              <a:spcBef>
                <a:spcPts val="0"/>
              </a:spcBef>
              <a:spcAft>
                <a:spcPts val="0"/>
              </a:spcAft>
              <a:buClr>
                <a:schemeClr val="lt1"/>
              </a:buClr>
              <a:buSzPts val="1200"/>
              <a:buFont typeface="Roboto Serif"/>
              <a:buChar char="●"/>
            </a:pPr>
            <a:r>
              <a:rPr lang="en" sz="1200">
                <a:solidFill>
                  <a:schemeClr val="lt1"/>
                </a:solidFill>
                <a:latin typeface="Roboto Serif"/>
                <a:ea typeface="Roboto Serif"/>
                <a:cs typeface="Roboto Serif"/>
                <a:sym typeface="Roboto Serif"/>
              </a:rPr>
              <a:t>RoboClaw Motor Controller - 2</a:t>
            </a:r>
            <a:endParaRPr sz="1200">
              <a:solidFill>
                <a:schemeClr val="lt1"/>
              </a:solidFill>
              <a:latin typeface="Roboto Serif"/>
              <a:ea typeface="Roboto Serif"/>
              <a:cs typeface="Roboto Serif"/>
              <a:sym typeface="Roboto Serif"/>
            </a:endParaRPr>
          </a:p>
          <a:p>
            <a:pPr marL="457200" lvl="0" indent="-304800" algn="l" rtl="0">
              <a:spcBef>
                <a:spcPts val="0"/>
              </a:spcBef>
              <a:spcAft>
                <a:spcPts val="0"/>
              </a:spcAft>
              <a:buClr>
                <a:schemeClr val="lt1"/>
              </a:buClr>
              <a:buSzPts val="1200"/>
              <a:buFont typeface="Roboto Serif"/>
              <a:buChar char="●"/>
            </a:pPr>
            <a:r>
              <a:rPr lang="en" sz="1200">
                <a:solidFill>
                  <a:schemeClr val="lt1"/>
                </a:solidFill>
                <a:latin typeface="Roboto Serif"/>
                <a:ea typeface="Roboto Serif"/>
                <a:cs typeface="Roboto Serif"/>
                <a:sym typeface="Roboto Serif"/>
              </a:rPr>
              <a:t>Linear Actuator Controller</a:t>
            </a:r>
            <a:endParaRPr sz="1200">
              <a:solidFill>
                <a:schemeClr val="lt1"/>
              </a:solidFill>
              <a:latin typeface="Roboto Serif"/>
              <a:ea typeface="Roboto Serif"/>
              <a:cs typeface="Roboto Serif"/>
              <a:sym typeface="Roboto Serif"/>
            </a:endParaRPr>
          </a:p>
          <a:p>
            <a:pPr marL="457200" lvl="0" indent="-304800" algn="l" rtl="0">
              <a:spcBef>
                <a:spcPts val="0"/>
              </a:spcBef>
              <a:spcAft>
                <a:spcPts val="0"/>
              </a:spcAft>
              <a:buClr>
                <a:schemeClr val="lt1"/>
              </a:buClr>
              <a:buSzPts val="1200"/>
              <a:buFont typeface="Roboto Serif"/>
              <a:buChar char="●"/>
            </a:pPr>
            <a:r>
              <a:rPr lang="en" sz="1200">
                <a:solidFill>
                  <a:schemeClr val="lt1"/>
                </a:solidFill>
                <a:latin typeface="Roboto Serif"/>
                <a:ea typeface="Roboto Serif"/>
                <a:cs typeface="Roboto Serif"/>
                <a:sym typeface="Roboto Serif"/>
              </a:rPr>
              <a:t>Linear Actuator</a:t>
            </a:r>
            <a:endParaRPr sz="1200">
              <a:solidFill>
                <a:schemeClr val="lt1"/>
              </a:solidFill>
              <a:latin typeface="Roboto Serif"/>
              <a:ea typeface="Roboto Serif"/>
              <a:cs typeface="Roboto Serif"/>
              <a:sym typeface="Roboto Serif"/>
            </a:endParaRPr>
          </a:p>
          <a:p>
            <a:pPr marL="457200" lvl="0" indent="-304800" algn="l" rtl="0">
              <a:spcBef>
                <a:spcPts val="0"/>
              </a:spcBef>
              <a:spcAft>
                <a:spcPts val="0"/>
              </a:spcAft>
              <a:buClr>
                <a:schemeClr val="lt1"/>
              </a:buClr>
              <a:buSzPts val="1200"/>
              <a:buFont typeface="Roboto Serif"/>
              <a:buChar char="●"/>
            </a:pPr>
            <a:r>
              <a:rPr lang="en" sz="1200">
                <a:solidFill>
                  <a:schemeClr val="lt1"/>
                </a:solidFill>
                <a:latin typeface="Roboto Serif"/>
                <a:ea typeface="Roboto Serif"/>
                <a:cs typeface="Roboto Serif"/>
                <a:sym typeface="Roboto Serif"/>
              </a:rPr>
              <a:t>Zed 2i Depth Camera </a:t>
            </a:r>
            <a:endParaRPr sz="1200">
              <a:solidFill>
                <a:schemeClr val="lt1"/>
              </a:solidFill>
              <a:latin typeface="Roboto Serif"/>
              <a:ea typeface="Roboto Serif"/>
              <a:cs typeface="Roboto Serif"/>
              <a:sym typeface="Roboto Serif"/>
            </a:endParaRPr>
          </a:p>
          <a:p>
            <a:pPr marL="457200" lvl="0" indent="-304800" algn="l" rtl="0">
              <a:spcBef>
                <a:spcPts val="0"/>
              </a:spcBef>
              <a:spcAft>
                <a:spcPts val="0"/>
              </a:spcAft>
              <a:buClr>
                <a:schemeClr val="lt1"/>
              </a:buClr>
              <a:buSzPts val="1200"/>
              <a:buFont typeface="Roboto Serif"/>
              <a:buChar char="●"/>
            </a:pPr>
            <a:r>
              <a:rPr lang="en" sz="1200">
                <a:solidFill>
                  <a:schemeClr val="lt1"/>
                </a:solidFill>
                <a:latin typeface="Roboto Serif"/>
                <a:ea typeface="Roboto Serif"/>
                <a:cs typeface="Roboto Serif"/>
                <a:sym typeface="Roboto Serif"/>
              </a:rPr>
              <a:t>E-Stop </a:t>
            </a:r>
            <a:endParaRPr sz="1200">
              <a:solidFill>
                <a:schemeClr val="lt1"/>
              </a:solidFill>
              <a:latin typeface="Roboto Serif"/>
              <a:ea typeface="Roboto Serif"/>
              <a:cs typeface="Roboto Serif"/>
              <a:sym typeface="Roboto Serif"/>
            </a:endParaRPr>
          </a:p>
          <a:p>
            <a:pPr marL="457200" lvl="0" indent="-304800" algn="l" rtl="0">
              <a:spcBef>
                <a:spcPts val="0"/>
              </a:spcBef>
              <a:spcAft>
                <a:spcPts val="0"/>
              </a:spcAft>
              <a:buClr>
                <a:schemeClr val="lt1"/>
              </a:buClr>
              <a:buSzPts val="1200"/>
              <a:buFont typeface="Roboto Serif"/>
              <a:buChar char="●"/>
            </a:pPr>
            <a:r>
              <a:rPr lang="en" sz="1200">
                <a:solidFill>
                  <a:schemeClr val="lt1"/>
                </a:solidFill>
                <a:latin typeface="Roboto Serif"/>
                <a:ea typeface="Roboto Serif"/>
                <a:cs typeface="Roboto Serif"/>
                <a:sym typeface="Roboto Serif"/>
              </a:rPr>
              <a:t>Wireless Switch </a:t>
            </a:r>
            <a:endParaRPr sz="1200">
              <a:solidFill>
                <a:schemeClr val="lt1"/>
              </a:solidFill>
              <a:latin typeface="Roboto Serif"/>
              <a:ea typeface="Roboto Serif"/>
              <a:cs typeface="Roboto Serif"/>
              <a:sym typeface="Roboto Serif"/>
            </a:endParaRPr>
          </a:p>
          <a:p>
            <a:pPr marL="457200" lvl="0" indent="-304800" algn="l" rtl="0">
              <a:spcBef>
                <a:spcPts val="0"/>
              </a:spcBef>
              <a:spcAft>
                <a:spcPts val="0"/>
              </a:spcAft>
              <a:buClr>
                <a:schemeClr val="lt1"/>
              </a:buClr>
              <a:buSzPts val="1200"/>
              <a:buFont typeface="Roboto Serif"/>
              <a:buChar char="●"/>
            </a:pPr>
            <a:r>
              <a:rPr lang="en" sz="1200">
                <a:solidFill>
                  <a:schemeClr val="lt1"/>
                </a:solidFill>
                <a:latin typeface="Roboto Serif"/>
                <a:ea typeface="Roboto Serif"/>
                <a:cs typeface="Roboto Serif"/>
                <a:sym typeface="Roboto Serif"/>
              </a:rPr>
              <a:t>IMU - VectorNav VN100</a:t>
            </a:r>
            <a:endParaRPr sz="1200">
              <a:solidFill>
                <a:schemeClr val="lt1"/>
              </a:solidFill>
              <a:latin typeface="Roboto Serif"/>
              <a:ea typeface="Roboto Serif"/>
              <a:cs typeface="Roboto Serif"/>
              <a:sym typeface="Roboto Serif"/>
            </a:endParaRPr>
          </a:p>
          <a:p>
            <a:pPr marL="457200" lvl="0" indent="-304800" algn="l" rtl="0">
              <a:spcBef>
                <a:spcPts val="0"/>
              </a:spcBef>
              <a:spcAft>
                <a:spcPts val="0"/>
              </a:spcAft>
              <a:buClr>
                <a:schemeClr val="lt1"/>
              </a:buClr>
              <a:buSzPts val="1200"/>
              <a:buFont typeface="Roboto Serif"/>
              <a:buChar char="●"/>
            </a:pPr>
            <a:r>
              <a:rPr lang="en" sz="1200">
                <a:solidFill>
                  <a:schemeClr val="lt1"/>
                </a:solidFill>
                <a:latin typeface="Roboto Serif"/>
                <a:ea typeface="Roboto Serif"/>
                <a:cs typeface="Roboto Serif"/>
                <a:sym typeface="Roboto Serif"/>
              </a:rPr>
              <a:t>Arduino Due</a:t>
            </a:r>
            <a:endParaRPr sz="1200">
              <a:solidFill>
                <a:schemeClr val="lt1"/>
              </a:solidFill>
              <a:latin typeface="Roboto Serif"/>
              <a:ea typeface="Roboto Serif"/>
              <a:cs typeface="Roboto Serif"/>
              <a:sym typeface="Roboto Serif"/>
            </a:endParaRPr>
          </a:p>
          <a:p>
            <a:pPr marL="457200" lvl="0" indent="-304800" algn="l" rtl="0">
              <a:spcBef>
                <a:spcPts val="0"/>
              </a:spcBef>
              <a:spcAft>
                <a:spcPts val="0"/>
              </a:spcAft>
              <a:buClr>
                <a:schemeClr val="lt1"/>
              </a:buClr>
              <a:buSzPts val="1200"/>
              <a:buFont typeface="Roboto Serif"/>
              <a:buChar char="●"/>
            </a:pPr>
            <a:r>
              <a:rPr lang="en" sz="1200">
                <a:solidFill>
                  <a:schemeClr val="lt1"/>
                </a:solidFill>
                <a:latin typeface="Roboto Serif"/>
                <a:ea typeface="Roboto Serif"/>
                <a:cs typeface="Roboto Serif"/>
                <a:sym typeface="Roboto Serif"/>
              </a:rPr>
              <a:t>Nvidia Jetson Xavier AGX</a:t>
            </a:r>
            <a:endParaRPr sz="1200">
              <a:solidFill>
                <a:schemeClr val="lt1"/>
              </a:solidFill>
              <a:latin typeface="Roboto Serif"/>
              <a:ea typeface="Roboto Serif"/>
              <a:cs typeface="Roboto Serif"/>
              <a:sym typeface="Roboto Serif"/>
            </a:endParaRPr>
          </a:p>
          <a:p>
            <a:pPr marL="457200" lvl="0" indent="-304800" algn="l" rtl="0">
              <a:spcBef>
                <a:spcPts val="0"/>
              </a:spcBef>
              <a:spcAft>
                <a:spcPts val="0"/>
              </a:spcAft>
              <a:buClr>
                <a:schemeClr val="lt1"/>
              </a:buClr>
              <a:buSzPts val="1200"/>
              <a:buFont typeface="Roboto Serif"/>
              <a:buChar char="●"/>
            </a:pPr>
            <a:r>
              <a:rPr lang="en" sz="1200">
                <a:solidFill>
                  <a:schemeClr val="lt1"/>
                </a:solidFill>
                <a:latin typeface="Roboto Serif"/>
                <a:ea typeface="Roboto Serif"/>
                <a:cs typeface="Roboto Serif"/>
                <a:sym typeface="Roboto Serif"/>
              </a:rPr>
              <a:t>Wireless Receiver for Joystick</a:t>
            </a:r>
            <a:endParaRPr sz="1200">
              <a:solidFill>
                <a:schemeClr val="lt1"/>
              </a:solidFill>
              <a:latin typeface="Roboto Serif"/>
              <a:ea typeface="Roboto Serif"/>
              <a:cs typeface="Roboto Serif"/>
              <a:sym typeface="Roboto Serif"/>
            </a:endParaRPr>
          </a:p>
          <a:p>
            <a:pPr marL="457200" lvl="0" indent="-304800" algn="l" rtl="0">
              <a:spcBef>
                <a:spcPts val="0"/>
              </a:spcBef>
              <a:spcAft>
                <a:spcPts val="0"/>
              </a:spcAft>
              <a:buClr>
                <a:schemeClr val="lt1"/>
              </a:buClr>
              <a:buSzPts val="1200"/>
              <a:buFont typeface="Roboto Serif"/>
              <a:buChar char="●"/>
            </a:pPr>
            <a:r>
              <a:rPr lang="en" sz="1200">
                <a:solidFill>
                  <a:schemeClr val="lt1"/>
                </a:solidFill>
                <a:latin typeface="Roboto Serif"/>
                <a:ea typeface="Roboto Serif"/>
                <a:cs typeface="Roboto Serif"/>
                <a:sym typeface="Roboto Serif"/>
              </a:rPr>
              <a:t>DC motors with Encoders</a:t>
            </a:r>
            <a:endParaRPr sz="1200">
              <a:solidFill>
                <a:schemeClr val="lt1"/>
              </a:solidFill>
              <a:latin typeface="Roboto Serif"/>
              <a:ea typeface="Roboto Serif"/>
              <a:cs typeface="Roboto Serif"/>
              <a:sym typeface="Roboto Serif"/>
            </a:endParaRPr>
          </a:p>
          <a:p>
            <a:pPr marL="0" lvl="0" indent="0" algn="l" rtl="0">
              <a:spcBef>
                <a:spcPts val="0"/>
              </a:spcBef>
              <a:spcAft>
                <a:spcPts val="0"/>
              </a:spcAft>
              <a:buNone/>
            </a:pPr>
            <a:endParaRPr sz="1200">
              <a:solidFill>
                <a:schemeClr val="lt1"/>
              </a:solidFill>
              <a:latin typeface="Roboto Serif"/>
              <a:ea typeface="Roboto Serif"/>
              <a:cs typeface="Roboto Serif"/>
              <a:sym typeface="Roboto Serif"/>
            </a:endParaRPr>
          </a:p>
          <a:p>
            <a:pPr marL="0" lvl="0" indent="0" algn="l" rtl="0">
              <a:spcBef>
                <a:spcPts val="0"/>
              </a:spcBef>
              <a:spcAft>
                <a:spcPts val="0"/>
              </a:spcAft>
              <a:buNone/>
            </a:pPr>
            <a:r>
              <a:rPr lang="en" sz="1200" b="1">
                <a:solidFill>
                  <a:srgbClr val="FFD700"/>
                </a:solidFill>
                <a:latin typeface="Roboto Serif"/>
                <a:ea typeface="Roboto Serif"/>
                <a:cs typeface="Roboto Serif"/>
                <a:sym typeface="Roboto Serif"/>
              </a:rPr>
              <a:t>Expected Functionality: </a:t>
            </a:r>
            <a:endParaRPr sz="1200" b="1">
              <a:solidFill>
                <a:srgbClr val="FFD700"/>
              </a:solidFill>
              <a:latin typeface="Roboto Serif"/>
              <a:ea typeface="Roboto Serif"/>
              <a:cs typeface="Roboto Serif"/>
              <a:sym typeface="Roboto Serif"/>
            </a:endParaRPr>
          </a:p>
          <a:p>
            <a:pPr marL="457200" lvl="0" indent="-304800" algn="l" rtl="0">
              <a:spcBef>
                <a:spcPts val="0"/>
              </a:spcBef>
              <a:spcAft>
                <a:spcPts val="0"/>
              </a:spcAft>
              <a:buClr>
                <a:schemeClr val="lt1"/>
              </a:buClr>
              <a:buSzPts val="1200"/>
              <a:buFont typeface="Roboto Serif"/>
              <a:buChar char="●"/>
            </a:pPr>
            <a:r>
              <a:rPr lang="en" sz="1200">
                <a:solidFill>
                  <a:schemeClr val="lt1"/>
                </a:solidFill>
                <a:latin typeface="Roboto Serif"/>
                <a:ea typeface="Roboto Serif"/>
                <a:cs typeface="Roboto Serif"/>
                <a:sym typeface="Roboto Serif"/>
              </a:rPr>
              <a:t>Distribute power efficiently to all rover components</a:t>
            </a:r>
            <a:endParaRPr sz="1200">
              <a:solidFill>
                <a:schemeClr val="lt1"/>
              </a:solidFill>
              <a:latin typeface="Roboto Serif"/>
              <a:ea typeface="Roboto Serif"/>
              <a:cs typeface="Roboto Serif"/>
              <a:sym typeface="Roboto Serif"/>
            </a:endParaRPr>
          </a:p>
          <a:p>
            <a:pPr marL="457200" lvl="0" indent="-304800" algn="l" rtl="0">
              <a:spcBef>
                <a:spcPts val="0"/>
              </a:spcBef>
              <a:spcAft>
                <a:spcPts val="0"/>
              </a:spcAft>
              <a:buClr>
                <a:schemeClr val="lt1"/>
              </a:buClr>
              <a:buSzPts val="1200"/>
              <a:buFont typeface="Roboto Serif"/>
              <a:buChar char="●"/>
            </a:pPr>
            <a:r>
              <a:rPr lang="en" sz="1200">
                <a:solidFill>
                  <a:schemeClr val="lt1"/>
                </a:solidFill>
                <a:latin typeface="Roboto Serif"/>
                <a:ea typeface="Roboto Serif"/>
                <a:cs typeface="Roboto Serif"/>
                <a:sym typeface="Roboto Serif"/>
              </a:rPr>
              <a:t>Ensure stable voltage levels for uninterrupted operation</a:t>
            </a:r>
            <a:endParaRPr sz="1200">
              <a:solidFill>
                <a:schemeClr val="lt1"/>
              </a:solidFill>
              <a:latin typeface="Roboto Serif"/>
              <a:ea typeface="Roboto Serif"/>
              <a:cs typeface="Roboto Serif"/>
              <a:sym typeface="Roboto Serif"/>
            </a:endParaRPr>
          </a:p>
        </p:txBody>
      </p:sp>
      <p:sp>
        <p:nvSpPr>
          <p:cNvPr id="648" name="Google Shape;648;p79"/>
          <p:cNvSpPr txBox="1">
            <a:spLocks noGrp="1"/>
          </p:cNvSpPr>
          <p:nvPr>
            <p:ph type="title"/>
          </p:nvPr>
        </p:nvSpPr>
        <p:spPr>
          <a:xfrm>
            <a:off x="354475" y="44350"/>
            <a:ext cx="8520600" cy="572700"/>
          </a:xfrm>
          <a:prstGeom prst="rect">
            <a:avLst/>
          </a:prstGeom>
        </p:spPr>
        <p:txBody>
          <a:bodyPr spcFirstLastPara="1" wrap="square" lIns="91425" tIns="91425" rIns="91425" bIns="91425" anchor="t" anchorCtr="0">
            <a:normAutofit fontScale="90000"/>
          </a:bodyPr>
          <a:lstStyle/>
          <a:p>
            <a:pPr marL="0" marR="0" lvl="0" indent="0" algn="ctr" rtl="0">
              <a:lnSpc>
                <a:spcPct val="100000"/>
              </a:lnSpc>
              <a:spcBef>
                <a:spcPts val="0"/>
              </a:spcBef>
              <a:spcAft>
                <a:spcPts val="0"/>
              </a:spcAft>
              <a:buNone/>
            </a:pPr>
            <a:r>
              <a:rPr lang="en" b="1">
                <a:solidFill>
                  <a:srgbClr val="FFD700"/>
                </a:solidFill>
                <a:latin typeface="Roboto Serif"/>
                <a:ea typeface="Roboto Serif"/>
                <a:cs typeface="Roboto Serif"/>
                <a:sym typeface="Roboto Serif"/>
              </a:rPr>
              <a:t>Description: </a:t>
            </a:r>
            <a:r>
              <a:rPr lang="en" b="1">
                <a:solidFill>
                  <a:schemeClr val="lt1"/>
                </a:solidFill>
                <a:latin typeface="Roboto Serif"/>
                <a:ea typeface="Roboto Serif"/>
                <a:cs typeface="Roboto Serif"/>
                <a:sym typeface="Roboto Serif"/>
              </a:rPr>
              <a:t>Electrical Subsystem </a:t>
            </a:r>
            <a:endParaRPr b="1">
              <a:solidFill>
                <a:schemeClr val="lt1"/>
              </a:solidFill>
              <a:latin typeface="Roboto Serif"/>
              <a:ea typeface="Roboto Serif"/>
              <a:cs typeface="Roboto Serif"/>
              <a:sym typeface="Roboto Serif"/>
            </a:endParaRPr>
          </a:p>
        </p:txBody>
      </p:sp>
      <p:sp>
        <p:nvSpPr>
          <p:cNvPr id="649" name="Google Shape;649;p79"/>
          <p:cNvSpPr txBox="1">
            <a:spLocks noGrp="1"/>
          </p:cNvSpPr>
          <p:nvPr>
            <p:ph type="body" idx="1"/>
          </p:nvPr>
        </p:nvSpPr>
        <p:spPr>
          <a:xfrm>
            <a:off x="294350" y="4484675"/>
            <a:ext cx="3846600" cy="363600"/>
          </a:xfrm>
          <a:prstGeom prst="rect">
            <a:avLst/>
          </a:prstGeom>
        </p:spPr>
        <p:txBody>
          <a:bodyPr spcFirstLastPara="1" wrap="square" lIns="91425" tIns="91425" rIns="91425" bIns="91425" anchor="t" anchorCtr="0">
            <a:noAutofit/>
          </a:bodyPr>
          <a:lstStyle/>
          <a:p>
            <a:pPr marL="0" lvl="0" indent="0" algn="ctr" rtl="0">
              <a:lnSpc>
                <a:spcPct val="95000"/>
              </a:lnSpc>
              <a:spcBef>
                <a:spcPts val="0"/>
              </a:spcBef>
              <a:spcAft>
                <a:spcPts val="1200"/>
              </a:spcAft>
              <a:buSzPts val="935"/>
              <a:buNone/>
            </a:pPr>
            <a:r>
              <a:rPr lang="en" sz="1690" b="1">
                <a:solidFill>
                  <a:schemeClr val="lt1"/>
                </a:solidFill>
                <a:latin typeface="Roboto Serif"/>
                <a:ea typeface="Roboto Serif"/>
                <a:cs typeface="Roboto Serif"/>
                <a:sym typeface="Roboto Serif"/>
              </a:rPr>
              <a:t>Electrical Circuitry</a:t>
            </a:r>
            <a:endParaRPr sz="1690" b="1">
              <a:solidFill>
                <a:schemeClr val="lt1"/>
              </a:solidFill>
              <a:latin typeface="Roboto Serif"/>
              <a:ea typeface="Roboto Serif"/>
              <a:cs typeface="Roboto Serif"/>
              <a:sym typeface="Roboto Serif"/>
            </a:endParaRPr>
          </a:p>
        </p:txBody>
      </p:sp>
      <p:pic>
        <p:nvPicPr>
          <p:cNvPr id="650" name="Google Shape;650;p79"/>
          <p:cNvPicPr preferRelativeResize="0"/>
          <p:nvPr/>
        </p:nvPicPr>
        <p:blipFill>
          <a:blip r:embed="rId3">
            <a:alphaModFix/>
          </a:blip>
          <a:stretch>
            <a:fillRect/>
          </a:stretch>
        </p:blipFill>
        <p:spPr>
          <a:xfrm>
            <a:off x="294350" y="718825"/>
            <a:ext cx="3846600" cy="3765846"/>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654"/>
        <p:cNvGrpSpPr/>
        <p:nvPr/>
      </p:nvGrpSpPr>
      <p:grpSpPr>
        <a:xfrm>
          <a:off x="0" y="0"/>
          <a:ext cx="0" cy="0"/>
          <a:chOff x="0" y="0"/>
          <a:chExt cx="0" cy="0"/>
        </a:xfrm>
      </p:grpSpPr>
      <p:sp>
        <p:nvSpPr>
          <p:cNvPr id="655" name="Google Shape;655;p8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lt1"/>
                </a:solidFill>
              </a:rPr>
              <a:t>56</a:t>
            </a:fld>
            <a:endParaRPr>
              <a:solidFill>
                <a:schemeClr val="lt1"/>
              </a:solidFill>
            </a:endParaRPr>
          </a:p>
        </p:txBody>
      </p:sp>
      <p:sp>
        <p:nvSpPr>
          <p:cNvPr id="656" name="Google Shape;656;p80"/>
          <p:cNvSpPr txBox="1"/>
          <p:nvPr/>
        </p:nvSpPr>
        <p:spPr>
          <a:xfrm>
            <a:off x="3922800" y="799225"/>
            <a:ext cx="5152500" cy="394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300" b="1">
                <a:solidFill>
                  <a:srgbClr val="FFD700"/>
                </a:solidFill>
                <a:latin typeface="Roboto Serif"/>
                <a:ea typeface="Roboto Serif"/>
                <a:cs typeface="Roboto Serif"/>
                <a:sym typeface="Roboto Serif"/>
              </a:rPr>
              <a:t>Implementation:</a:t>
            </a:r>
            <a:endParaRPr sz="1300">
              <a:solidFill>
                <a:schemeClr val="lt1"/>
              </a:solidFill>
              <a:latin typeface="Roboto Serif"/>
              <a:ea typeface="Roboto Serif"/>
              <a:cs typeface="Roboto Serif"/>
              <a:sym typeface="Roboto Serif"/>
            </a:endParaRPr>
          </a:p>
          <a:p>
            <a:pPr marL="457200" lvl="0" indent="-311150" algn="l" rtl="0">
              <a:spcBef>
                <a:spcPts val="0"/>
              </a:spcBef>
              <a:spcAft>
                <a:spcPts val="0"/>
              </a:spcAft>
              <a:buClr>
                <a:schemeClr val="lt1"/>
              </a:buClr>
              <a:buSzPts val="1300"/>
              <a:buFont typeface="Roboto Serif"/>
              <a:buChar char="●"/>
            </a:pPr>
            <a:r>
              <a:rPr lang="en" sz="1300">
                <a:solidFill>
                  <a:schemeClr val="lt1"/>
                </a:solidFill>
                <a:latin typeface="Roboto Serif"/>
                <a:ea typeface="Roboto Serif"/>
                <a:cs typeface="Roboto Serif"/>
                <a:sym typeface="Roboto Serif"/>
              </a:rPr>
              <a:t>Integrated new electrical components and designed a custom Power Distribution Board (PDB) based on updated power requirements</a:t>
            </a:r>
            <a:endParaRPr sz="1300">
              <a:solidFill>
                <a:schemeClr val="lt1"/>
              </a:solidFill>
              <a:latin typeface="Roboto Serif"/>
              <a:ea typeface="Roboto Serif"/>
              <a:cs typeface="Roboto Serif"/>
              <a:sym typeface="Roboto Serif"/>
            </a:endParaRPr>
          </a:p>
          <a:p>
            <a:pPr marL="457200" lvl="0" indent="-311150" algn="l" rtl="0">
              <a:spcBef>
                <a:spcPts val="0"/>
              </a:spcBef>
              <a:spcAft>
                <a:spcPts val="0"/>
              </a:spcAft>
              <a:buClr>
                <a:schemeClr val="lt1"/>
              </a:buClr>
              <a:buSzPts val="1300"/>
              <a:buFont typeface="Roboto Serif"/>
              <a:buChar char="●"/>
            </a:pPr>
            <a:r>
              <a:rPr lang="en" sz="1300">
                <a:solidFill>
                  <a:schemeClr val="lt1"/>
                </a:solidFill>
                <a:latin typeface="Roboto Serif"/>
                <a:ea typeface="Roboto Serif"/>
                <a:cs typeface="Roboto Serif"/>
                <a:sym typeface="Roboto Serif"/>
              </a:rPr>
              <a:t>Designed a compact and accessible electronic box to streamline the electrical subsystem setup</a:t>
            </a:r>
            <a:endParaRPr sz="1300">
              <a:solidFill>
                <a:schemeClr val="lt1"/>
              </a:solidFill>
              <a:latin typeface="Roboto Serif"/>
              <a:ea typeface="Roboto Serif"/>
              <a:cs typeface="Roboto Serif"/>
              <a:sym typeface="Roboto Serif"/>
            </a:endParaRPr>
          </a:p>
          <a:p>
            <a:pPr marL="457200" lvl="0" indent="-311150" algn="l" rtl="0">
              <a:spcBef>
                <a:spcPts val="0"/>
              </a:spcBef>
              <a:spcAft>
                <a:spcPts val="0"/>
              </a:spcAft>
              <a:buClr>
                <a:schemeClr val="lt1"/>
              </a:buClr>
              <a:buSzPts val="1300"/>
              <a:buFont typeface="Roboto Serif"/>
              <a:buChar char="●"/>
            </a:pPr>
            <a:r>
              <a:rPr lang="en" sz="1300">
                <a:solidFill>
                  <a:schemeClr val="lt1"/>
                </a:solidFill>
                <a:latin typeface="Roboto Serif"/>
                <a:ea typeface="Roboto Serif"/>
                <a:cs typeface="Roboto Serif"/>
                <a:sym typeface="Roboto Serif"/>
              </a:rPr>
              <a:t>Successfully integrated and tested the PDB within the rover’s electrical system</a:t>
            </a:r>
            <a:endParaRPr sz="1300">
              <a:solidFill>
                <a:schemeClr val="lt1"/>
              </a:solidFill>
              <a:latin typeface="Roboto Serif"/>
              <a:ea typeface="Roboto Serif"/>
              <a:cs typeface="Roboto Serif"/>
              <a:sym typeface="Roboto Serif"/>
            </a:endParaRPr>
          </a:p>
          <a:p>
            <a:pPr marL="0" lvl="0" indent="0" algn="l" rtl="0">
              <a:spcBef>
                <a:spcPts val="0"/>
              </a:spcBef>
              <a:spcAft>
                <a:spcPts val="0"/>
              </a:spcAft>
              <a:buNone/>
            </a:pPr>
            <a:endParaRPr sz="1300">
              <a:solidFill>
                <a:schemeClr val="lt1"/>
              </a:solidFill>
              <a:latin typeface="Roboto Serif"/>
              <a:ea typeface="Roboto Serif"/>
              <a:cs typeface="Roboto Serif"/>
              <a:sym typeface="Roboto Serif"/>
            </a:endParaRPr>
          </a:p>
          <a:p>
            <a:pPr marL="0" lvl="0" indent="0" algn="l" rtl="0">
              <a:spcBef>
                <a:spcPts val="0"/>
              </a:spcBef>
              <a:spcAft>
                <a:spcPts val="0"/>
              </a:spcAft>
              <a:buNone/>
            </a:pPr>
            <a:r>
              <a:rPr lang="en" sz="1300" b="1">
                <a:solidFill>
                  <a:srgbClr val="FFD700"/>
                </a:solidFill>
                <a:latin typeface="Roboto Serif"/>
                <a:ea typeface="Roboto Serif"/>
                <a:cs typeface="Roboto Serif"/>
                <a:sym typeface="Roboto Serif"/>
              </a:rPr>
              <a:t>Challenges:</a:t>
            </a:r>
            <a:endParaRPr sz="1300">
              <a:solidFill>
                <a:schemeClr val="lt1"/>
              </a:solidFill>
              <a:latin typeface="Roboto Serif"/>
              <a:ea typeface="Roboto Serif"/>
              <a:cs typeface="Roboto Serif"/>
              <a:sym typeface="Roboto Serif"/>
            </a:endParaRPr>
          </a:p>
          <a:p>
            <a:pPr marL="457200" lvl="0" indent="-311150" algn="l" rtl="0">
              <a:spcBef>
                <a:spcPts val="0"/>
              </a:spcBef>
              <a:spcAft>
                <a:spcPts val="0"/>
              </a:spcAft>
              <a:buClr>
                <a:schemeClr val="lt1"/>
              </a:buClr>
              <a:buSzPts val="1300"/>
              <a:buFont typeface="Roboto Serif"/>
              <a:buChar char="●"/>
            </a:pPr>
            <a:r>
              <a:rPr lang="en" sz="1300">
                <a:solidFill>
                  <a:schemeClr val="lt1"/>
                </a:solidFill>
                <a:latin typeface="Roboto Serif"/>
                <a:ea typeface="Roboto Serif"/>
                <a:cs typeface="Roboto Serif"/>
                <a:sym typeface="Roboto Serif"/>
              </a:rPr>
              <a:t>Understanding and adapting to the existing circuit design and limitations.</a:t>
            </a:r>
            <a:endParaRPr sz="1300">
              <a:solidFill>
                <a:schemeClr val="lt1"/>
              </a:solidFill>
              <a:latin typeface="Roboto Serif"/>
              <a:ea typeface="Roboto Serif"/>
              <a:cs typeface="Roboto Serif"/>
              <a:sym typeface="Roboto Serif"/>
            </a:endParaRPr>
          </a:p>
          <a:p>
            <a:pPr marL="457200" lvl="0" indent="-311150" algn="l" rtl="0">
              <a:spcBef>
                <a:spcPts val="0"/>
              </a:spcBef>
              <a:spcAft>
                <a:spcPts val="0"/>
              </a:spcAft>
              <a:buClr>
                <a:schemeClr val="lt1"/>
              </a:buClr>
              <a:buSzPts val="1300"/>
              <a:buFont typeface="Roboto Serif"/>
              <a:buChar char="●"/>
            </a:pPr>
            <a:r>
              <a:rPr lang="en" sz="1300">
                <a:solidFill>
                  <a:schemeClr val="lt1"/>
                </a:solidFill>
                <a:latin typeface="Roboto Serif"/>
                <a:ea typeface="Roboto Serif"/>
                <a:cs typeface="Roboto Serif"/>
                <a:sym typeface="Roboto Serif"/>
              </a:rPr>
              <a:t>Ensuring the compact design of the electronic box while maintaining accessibility and proper cooling.</a:t>
            </a:r>
            <a:endParaRPr sz="1300">
              <a:solidFill>
                <a:schemeClr val="lt1"/>
              </a:solidFill>
              <a:latin typeface="Roboto Serif"/>
              <a:ea typeface="Roboto Serif"/>
              <a:cs typeface="Roboto Serif"/>
              <a:sym typeface="Roboto Serif"/>
            </a:endParaRPr>
          </a:p>
          <a:p>
            <a:pPr marL="0" lvl="0" indent="0" algn="l" rtl="0">
              <a:spcBef>
                <a:spcPts val="0"/>
              </a:spcBef>
              <a:spcAft>
                <a:spcPts val="0"/>
              </a:spcAft>
              <a:buNone/>
            </a:pPr>
            <a:endParaRPr sz="1300">
              <a:solidFill>
                <a:schemeClr val="lt1"/>
              </a:solidFill>
              <a:latin typeface="Roboto Serif"/>
              <a:ea typeface="Roboto Serif"/>
              <a:cs typeface="Roboto Serif"/>
              <a:sym typeface="Roboto Serif"/>
            </a:endParaRPr>
          </a:p>
          <a:p>
            <a:pPr marL="0" lvl="0" indent="0" algn="l" rtl="0">
              <a:spcBef>
                <a:spcPts val="0"/>
              </a:spcBef>
              <a:spcAft>
                <a:spcPts val="0"/>
              </a:spcAft>
              <a:buNone/>
            </a:pPr>
            <a:r>
              <a:rPr lang="en" sz="1300" b="1">
                <a:solidFill>
                  <a:srgbClr val="FFD700"/>
                </a:solidFill>
                <a:latin typeface="Roboto Serif"/>
                <a:ea typeface="Roboto Serif"/>
                <a:cs typeface="Roboto Serif"/>
                <a:sym typeface="Roboto Serif"/>
              </a:rPr>
              <a:t>Status:</a:t>
            </a:r>
            <a:r>
              <a:rPr lang="en" sz="1300">
                <a:solidFill>
                  <a:schemeClr val="lt1"/>
                </a:solidFill>
                <a:latin typeface="Roboto Serif"/>
                <a:ea typeface="Roboto Serif"/>
                <a:cs typeface="Roboto Serif"/>
                <a:sym typeface="Roboto Serif"/>
              </a:rPr>
              <a:t> 90% </a:t>
            </a:r>
            <a:endParaRPr sz="1300">
              <a:solidFill>
                <a:schemeClr val="lt1"/>
              </a:solidFill>
              <a:latin typeface="Roboto Serif"/>
              <a:ea typeface="Roboto Serif"/>
              <a:cs typeface="Roboto Serif"/>
              <a:sym typeface="Roboto Serif"/>
            </a:endParaRPr>
          </a:p>
          <a:p>
            <a:pPr marL="0" lvl="0" indent="0" algn="l" rtl="0">
              <a:spcBef>
                <a:spcPts val="0"/>
              </a:spcBef>
              <a:spcAft>
                <a:spcPts val="0"/>
              </a:spcAft>
              <a:buClr>
                <a:schemeClr val="dk1"/>
              </a:buClr>
              <a:buSzPts val="1100"/>
              <a:buFont typeface="Arial"/>
              <a:buNone/>
            </a:pPr>
            <a:r>
              <a:rPr lang="en" sz="1300">
                <a:solidFill>
                  <a:srgbClr val="FF0000"/>
                </a:solidFill>
                <a:latin typeface="Roboto Serif"/>
                <a:ea typeface="Roboto Serif"/>
                <a:cs typeface="Roboto Serif"/>
                <a:sym typeface="Roboto Serif"/>
              </a:rPr>
              <a:t>Integrating torque feedback sensing and updating battery position</a:t>
            </a:r>
            <a:r>
              <a:rPr lang="en" sz="1300">
                <a:solidFill>
                  <a:schemeClr val="lt1"/>
                </a:solidFill>
                <a:latin typeface="Roboto Serif"/>
                <a:ea typeface="Roboto Serif"/>
                <a:cs typeface="Roboto Serif"/>
                <a:sym typeface="Roboto Serif"/>
              </a:rPr>
              <a:t> – Fall Goal </a:t>
            </a:r>
            <a:endParaRPr sz="1300">
              <a:solidFill>
                <a:schemeClr val="lt1"/>
              </a:solidFill>
              <a:latin typeface="Roboto Serif"/>
              <a:ea typeface="Roboto Serif"/>
              <a:cs typeface="Roboto Serif"/>
              <a:sym typeface="Roboto Serif"/>
            </a:endParaRPr>
          </a:p>
          <a:p>
            <a:pPr marL="0" lvl="0" indent="0" algn="l" rtl="0">
              <a:spcBef>
                <a:spcPts val="0"/>
              </a:spcBef>
              <a:spcAft>
                <a:spcPts val="0"/>
              </a:spcAft>
              <a:buNone/>
            </a:pPr>
            <a:endParaRPr sz="1300">
              <a:solidFill>
                <a:schemeClr val="lt1"/>
              </a:solidFill>
              <a:latin typeface="Roboto Serif"/>
              <a:ea typeface="Roboto Serif"/>
              <a:cs typeface="Roboto Serif"/>
              <a:sym typeface="Roboto Serif"/>
            </a:endParaRPr>
          </a:p>
        </p:txBody>
      </p:sp>
      <p:sp>
        <p:nvSpPr>
          <p:cNvPr id="657" name="Google Shape;657;p80"/>
          <p:cNvSpPr txBox="1">
            <a:spLocks noGrp="1"/>
          </p:cNvSpPr>
          <p:nvPr>
            <p:ph type="title"/>
          </p:nvPr>
        </p:nvSpPr>
        <p:spPr>
          <a:xfrm>
            <a:off x="354475" y="44350"/>
            <a:ext cx="8520600" cy="572700"/>
          </a:xfrm>
          <a:prstGeom prst="rect">
            <a:avLst/>
          </a:prstGeom>
        </p:spPr>
        <p:txBody>
          <a:bodyPr spcFirstLastPara="1" wrap="square" lIns="91425" tIns="91425" rIns="91425" bIns="91425" anchor="t" anchorCtr="0">
            <a:normAutofit fontScale="90000"/>
          </a:bodyPr>
          <a:lstStyle/>
          <a:p>
            <a:pPr marL="0" marR="0" lvl="0" indent="0" algn="ctr" rtl="0">
              <a:lnSpc>
                <a:spcPct val="100000"/>
              </a:lnSpc>
              <a:spcBef>
                <a:spcPts val="0"/>
              </a:spcBef>
              <a:spcAft>
                <a:spcPts val="0"/>
              </a:spcAft>
              <a:buNone/>
            </a:pPr>
            <a:r>
              <a:rPr lang="en" b="1">
                <a:solidFill>
                  <a:srgbClr val="FFD700"/>
                </a:solidFill>
                <a:latin typeface="Roboto Serif"/>
                <a:ea typeface="Roboto Serif"/>
                <a:cs typeface="Roboto Serif"/>
                <a:sym typeface="Roboto Serif"/>
              </a:rPr>
              <a:t>Status: </a:t>
            </a:r>
            <a:r>
              <a:rPr lang="en" b="1">
                <a:solidFill>
                  <a:schemeClr val="lt1"/>
                </a:solidFill>
                <a:latin typeface="Roboto Serif"/>
                <a:ea typeface="Roboto Serif"/>
                <a:cs typeface="Roboto Serif"/>
                <a:sym typeface="Roboto Serif"/>
              </a:rPr>
              <a:t>Electrical Subsystem </a:t>
            </a:r>
            <a:endParaRPr b="1">
              <a:solidFill>
                <a:schemeClr val="lt1"/>
              </a:solidFill>
              <a:latin typeface="Roboto Serif"/>
              <a:ea typeface="Roboto Serif"/>
              <a:cs typeface="Roboto Serif"/>
              <a:sym typeface="Roboto Serif"/>
            </a:endParaRPr>
          </a:p>
        </p:txBody>
      </p:sp>
      <p:pic>
        <p:nvPicPr>
          <p:cNvPr id="658" name="Google Shape;658;p80"/>
          <p:cNvPicPr preferRelativeResize="0"/>
          <p:nvPr/>
        </p:nvPicPr>
        <p:blipFill>
          <a:blip r:embed="rId3">
            <a:alphaModFix/>
          </a:blip>
          <a:stretch>
            <a:fillRect/>
          </a:stretch>
        </p:blipFill>
        <p:spPr>
          <a:xfrm>
            <a:off x="517175" y="752700"/>
            <a:ext cx="3108077" cy="4144077"/>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662"/>
        <p:cNvGrpSpPr/>
        <p:nvPr/>
      </p:nvGrpSpPr>
      <p:grpSpPr>
        <a:xfrm>
          <a:off x="0" y="0"/>
          <a:ext cx="0" cy="0"/>
          <a:chOff x="0" y="0"/>
          <a:chExt cx="0" cy="0"/>
        </a:xfrm>
      </p:grpSpPr>
      <p:sp>
        <p:nvSpPr>
          <p:cNvPr id="663" name="Google Shape;663;p8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lt1"/>
                </a:solidFill>
              </a:rPr>
              <a:t>57</a:t>
            </a:fld>
            <a:endParaRPr>
              <a:solidFill>
                <a:schemeClr val="lt1"/>
              </a:solidFill>
            </a:endParaRPr>
          </a:p>
        </p:txBody>
      </p:sp>
      <p:sp>
        <p:nvSpPr>
          <p:cNvPr id="664" name="Google Shape;664;p81"/>
          <p:cNvSpPr txBox="1"/>
          <p:nvPr/>
        </p:nvSpPr>
        <p:spPr>
          <a:xfrm>
            <a:off x="4123431" y="829300"/>
            <a:ext cx="4897800" cy="413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300" b="1">
                <a:solidFill>
                  <a:srgbClr val="FFD700"/>
                </a:solidFill>
                <a:latin typeface="Roboto Serif"/>
                <a:ea typeface="Roboto Serif"/>
                <a:cs typeface="Roboto Serif"/>
                <a:sym typeface="Roboto Serif"/>
              </a:rPr>
              <a:t>Modeling:</a:t>
            </a:r>
            <a:endParaRPr sz="1300">
              <a:solidFill>
                <a:schemeClr val="lt1"/>
              </a:solidFill>
              <a:latin typeface="Roboto Serif"/>
              <a:ea typeface="Roboto Serif"/>
              <a:cs typeface="Roboto Serif"/>
              <a:sym typeface="Roboto Serif"/>
            </a:endParaRPr>
          </a:p>
          <a:p>
            <a:pPr marL="457200" lvl="0" indent="-311150" algn="l" rtl="0">
              <a:spcBef>
                <a:spcPts val="0"/>
              </a:spcBef>
              <a:spcAft>
                <a:spcPts val="0"/>
              </a:spcAft>
              <a:buClr>
                <a:schemeClr val="lt1"/>
              </a:buClr>
              <a:buSzPts val="1300"/>
              <a:buFont typeface="Roboto Serif"/>
              <a:buChar char="●"/>
            </a:pPr>
            <a:r>
              <a:rPr lang="en" sz="1300">
                <a:solidFill>
                  <a:schemeClr val="lt1"/>
                </a:solidFill>
                <a:latin typeface="Roboto Serif"/>
                <a:ea typeface="Roboto Serif"/>
                <a:cs typeface="Roboto Serif"/>
                <a:sym typeface="Roboto Serif"/>
              </a:rPr>
              <a:t>Developed detailed circuit diagram integrating existing and new electrical components</a:t>
            </a:r>
            <a:endParaRPr sz="1300">
              <a:solidFill>
                <a:schemeClr val="lt1"/>
              </a:solidFill>
              <a:latin typeface="Roboto Serif"/>
              <a:ea typeface="Roboto Serif"/>
              <a:cs typeface="Roboto Serif"/>
              <a:sym typeface="Roboto Serif"/>
            </a:endParaRPr>
          </a:p>
          <a:p>
            <a:pPr marL="457200" lvl="0" indent="-311150" algn="l" rtl="0">
              <a:spcBef>
                <a:spcPts val="0"/>
              </a:spcBef>
              <a:spcAft>
                <a:spcPts val="0"/>
              </a:spcAft>
              <a:buClr>
                <a:schemeClr val="lt1"/>
              </a:buClr>
              <a:buSzPts val="1300"/>
              <a:buFont typeface="Roboto Serif"/>
              <a:buChar char="●"/>
            </a:pPr>
            <a:r>
              <a:rPr lang="en" sz="1300">
                <a:solidFill>
                  <a:schemeClr val="lt1"/>
                </a:solidFill>
                <a:latin typeface="Roboto Serif"/>
                <a:ea typeface="Roboto Serif"/>
                <a:cs typeface="Roboto Serif"/>
                <a:sym typeface="Roboto Serif"/>
              </a:rPr>
              <a:t>Modeled custom PDB with over-current, reverse-voltage, and power indication features</a:t>
            </a:r>
            <a:endParaRPr sz="1300">
              <a:solidFill>
                <a:schemeClr val="lt1"/>
              </a:solidFill>
              <a:latin typeface="Roboto Serif"/>
              <a:ea typeface="Roboto Serif"/>
              <a:cs typeface="Roboto Serif"/>
              <a:sym typeface="Roboto Serif"/>
            </a:endParaRPr>
          </a:p>
          <a:p>
            <a:pPr marL="457200" lvl="0" indent="-311150" algn="l" rtl="0">
              <a:spcBef>
                <a:spcPts val="0"/>
              </a:spcBef>
              <a:spcAft>
                <a:spcPts val="0"/>
              </a:spcAft>
              <a:buClr>
                <a:schemeClr val="lt1"/>
              </a:buClr>
              <a:buSzPts val="1300"/>
              <a:buFont typeface="Roboto Serif"/>
              <a:buChar char="●"/>
            </a:pPr>
            <a:r>
              <a:rPr lang="en" sz="1300">
                <a:solidFill>
                  <a:schemeClr val="lt1"/>
                </a:solidFill>
                <a:latin typeface="Roboto Serif"/>
                <a:ea typeface="Roboto Serif"/>
                <a:cs typeface="Roboto Serif"/>
                <a:sym typeface="Roboto Serif"/>
              </a:rPr>
              <a:t>Designed electronics box for minimal footprint, cooling, and accessibility</a:t>
            </a:r>
            <a:endParaRPr sz="1300">
              <a:solidFill>
                <a:schemeClr val="lt1"/>
              </a:solidFill>
              <a:latin typeface="Roboto Serif"/>
              <a:ea typeface="Roboto Serif"/>
              <a:cs typeface="Roboto Serif"/>
              <a:sym typeface="Roboto Serif"/>
            </a:endParaRPr>
          </a:p>
          <a:p>
            <a:pPr marL="0" lvl="0" indent="0" algn="l" rtl="0">
              <a:spcBef>
                <a:spcPts val="0"/>
              </a:spcBef>
              <a:spcAft>
                <a:spcPts val="0"/>
              </a:spcAft>
              <a:buNone/>
            </a:pPr>
            <a:endParaRPr sz="1300">
              <a:solidFill>
                <a:schemeClr val="lt1"/>
              </a:solidFill>
              <a:latin typeface="Roboto Serif"/>
              <a:ea typeface="Roboto Serif"/>
              <a:cs typeface="Roboto Serif"/>
              <a:sym typeface="Roboto Serif"/>
            </a:endParaRPr>
          </a:p>
          <a:p>
            <a:pPr marL="0" lvl="0" indent="0" algn="l" rtl="0">
              <a:spcBef>
                <a:spcPts val="0"/>
              </a:spcBef>
              <a:spcAft>
                <a:spcPts val="0"/>
              </a:spcAft>
              <a:buNone/>
            </a:pPr>
            <a:r>
              <a:rPr lang="en" sz="1300" b="1">
                <a:solidFill>
                  <a:srgbClr val="FFD700"/>
                </a:solidFill>
                <a:latin typeface="Roboto Serif"/>
                <a:ea typeface="Roboto Serif"/>
                <a:cs typeface="Roboto Serif"/>
                <a:sym typeface="Roboto Serif"/>
              </a:rPr>
              <a:t>Analysis:</a:t>
            </a:r>
            <a:endParaRPr sz="1300">
              <a:solidFill>
                <a:schemeClr val="lt1"/>
              </a:solidFill>
              <a:latin typeface="Roboto Serif"/>
              <a:ea typeface="Roboto Serif"/>
              <a:cs typeface="Roboto Serif"/>
              <a:sym typeface="Roboto Serif"/>
            </a:endParaRPr>
          </a:p>
          <a:p>
            <a:pPr marL="457200" lvl="0" indent="-311150" algn="l" rtl="0">
              <a:spcBef>
                <a:spcPts val="0"/>
              </a:spcBef>
              <a:spcAft>
                <a:spcPts val="0"/>
              </a:spcAft>
              <a:buClr>
                <a:schemeClr val="lt1"/>
              </a:buClr>
              <a:buSzPts val="1300"/>
              <a:buFont typeface="Roboto Serif"/>
              <a:buChar char="●"/>
            </a:pPr>
            <a:r>
              <a:rPr lang="en" sz="1300">
                <a:solidFill>
                  <a:schemeClr val="lt1"/>
                </a:solidFill>
                <a:latin typeface="Roboto Serif"/>
                <a:ea typeface="Roboto Serif"/>
                <a:cs typeface="Roboto Serif"/>
                <a:sym typeface="Roboto Serif"/>
              </a:rPr>
              <a:t>Verified voltage and current demands for each subsystem component to ensure PDB output stability</a:t>
            </a:r>
            <a:endParaRPr sz="1300">
              <a:solidFill>
                <a:schemeClr val="lt1"/>
              </a:solidFill>
              <a:latin typeface="Roboto Serif"/>
              <a:ea typeface="Roboto Serif"/>
              <a:cs typeface="Roboto Serif"/>
              <a:sym typeface="Roboto Serif"/>
            </a:endParaRPr>
          </a:p>
          <a:p>
            <a:pPr marL="457200" lvl="0" indent="-311150" algn="l" rtl="0">
              <a:spcBef>
                <a:spcPts val="0"/>
              </a:spcBef>
              <a:spcAft>
                <a:spcPts val="0"/>
              </a:spcAft>
              <a:buClr>
                <a:schemeClr val="lt1"/>
              </a:buClr>
              <a:buSzPts val="1300"/>
              <a:buFont typeface="Roboto Serif"/>
              <a:buChar char="●"/>
            </a:pPr>
            <a:r>
              <a:rPr lang="en" sz="1300">
                <a:solidFill>
                  <a:schemeClr val="lt1"/>
                </a:solidFill>
                <a:latin typeface="Roboto Serif"/>
                <a:ea typeface="Roboto Serif"/>
                <a:cs typeface="Roboto Serif"/>
                <a:sym typeface="Roboto Serif"/>
              </a:rPr>
              <a:t>Assessed cable routing and hardware quality assurance</a:t>
            </a:r>
            <a:endParaRPr sz="1300">
              <a:solidFill>
                <a:schemeClr val="lt1"/>
              </a:solidFill>
              <a:latin typeface="Roboto Serif"/>
              <a:ea typeface="Roboto Serif"/>
              <a:cs typeface="Roboto Serif"/>
              <a:sym typeface="Roboto Serif"/>
            </a:endParaRPr>
          </a:p>
          <a:p>
            <a:pPr marL="0" lvl="0" indent="0" algn="l" rtl="0">
              <a:spcBef>
                <a:spcPts val="0"/>
              </a:spcBef>
              <a:spcAft>
                <a:spcPts val="0"/>
              </a:spcAft>
              <a:buNone/>
            </a:pPr>
            <a:endParaRPr sz="1300">
              <a:solidFill>
                <a:schemeClr val="lt1"/>
              </a:solidFill>
              <a:latin typeface="Roboto Serif"/>
              <a:ea typeface="Roboto Serif"/>
              <a:cs typeface="Roboto Serif"/>
              <a:sym typeface="Roboto Serif"/>
            </a:endParaRPr>
          </a:p>
          <a:p>
            <a:pPr marL="0" lvl="0" indent="0" algn="l" rtl="0">
              <a:spcBef>
                <a:spcPts val="0"/>
              </a:spcBef>
              <a:spcAft>
                <a:spcPts val="0"/>
              </a:spcAft>
              <a:buNone/>
            </a:pPr>
            <a:r>
              <a:rPr lang="en" sz="1300" b="1">
                <a:solidFill>
                  <a:srgbClr val="FFD700"/>
                </a:solidFill>
                <a:latin typeface="Roboto Serif"/>
                <a:ea typeface="Roboto Serif"/>
                <a:cs typeface="Roboto Serif"/>
                <a:sym typeface="Roboto Serif"/>
              </a:rPr>
              <a:t>Testing:</a:t>
            </a:r>
            <a:r>
              <a:rPr lang="en" sz="1300">
                <a:solidFill>
                  <a:schemeClr val="lt1"/>
                </a:solidFill>
                <a:latin typeface="Roboto Serif"/>
                <a:ea typeface="Roboto Serif"/>
                <a:cs typeface="Roboto Serif"/>
                <a:sym typeface="Roboto Serif"/>
              </a:rPr>
              <a:t> </a:t>
            </a:r>
            <a:endParaRPr sz="1300">
              <a:solidFill>
                <a:schemeClr val="lt1"/>
              </a:solidFill>
              <a:latin typeface="Roboto Serif"/>
              <a:ea typeface="Roboto Serif"/>
              <a:cs typeface="Roboto Serif"/>
              <a:sym typeface="Roboto Serif"/>
            </a:endParaRPr>
          </a:p>
          <a:p>
            <a:pPr marL="457200" lvl="0" indent="-311150" algn="l" rtl="0">
              <a:spcBef>
                <a:spcPts val="0"/>
              </a:spcBef>
              <a:spcAft>
                <a:spcPts val="0"/>
              </a:spcAft>
              <a:buClr>
                <a:schemeClr val="lt1"/>
              </a:buClr>
              <a:buSzPts val="1300"/>
              <a:buFont typeface="Roboto Serif"/>
              <a:buChar char="●"/>
            </a:pPr>
            <a:r>
              <a:rPr lang="en" sz="1300">
                <a:solidFill>
                  <a:schemeClr val="lt1"/>
                </a:solidFill>
                <a:latin typeface="Roboto Serif"/>
                <a:ea typeface="Roboto Serif"/>
                <a:cs typeface="Roboto Serif"/>
                <a:sym typeface="Roboto Serif"/>
              </a:rPr>
              <a:t>T07: Complete Hardware Test</a:t>
            </a:r>
            <a:endParaRPr sz="1300">
              <a:solidFill>
                <a:schemeClr val="lt1"/>
              </a:solidFill>
              <a:latin typeface="Roboto Serif"/>
              <a:ea typeface="Roboto Serif"/>
              <a:cs typeface="Roboto Serif"/>
              <a:sym typeface="Roboto Serif"/>
            </a:endParaRPr>
          </a:p>
          <a:p>
            <a:pPr marL="0" lvl="0" indent="0" algn="l" rtl="0">
              <a:spcBef>
                <a:spcPts val="0"/>
              </a:spcBef>
              <a:spcAft>
                <a:spcPts val="0"/>
              </a:spcAft>
              <a:buNone/>
            </a:pPr>
            <a:endParaRPr sz="1300">
              <a:solidFill>
                <a:schemeClr val="lt1"/>
              </a:solidFill>
              <a:latin typeface="Roboto Serif"/>
              <a:ea typeface="Roboto Serif"/>
              <a:cs typeface="Roboto Serif"/>
              <a:sym typeface="Roboto Serif"/>
            </a:endParaRPr>
          </a:p>
        </p:txBody>
      </p:sp>
      <p:sp>
        <p:nvSpPr>
          <p:cNvPr id="665" name="Google Shape;665;p81"/>
          <p:cNvSpPr txBox="1">
            <a:spLocks noGrp="1"/>
          </p:cNvSpPr>
          <p:nvPr>
            <p:ph type="title"/>
          </p:nvPr>
        </p:nvSpPr>
        <p:spPr>
          <a:xfrm>
            <a:off x="354475" y="44350"/>
            <a:ext cx="8520600" cy="572700"/>
          </a:xfrm>
          <a:prstGeom prst="rect">
            <a:avLst/>
          </a:prstGeom>
        </p:spPr>
        <p:txBody>
          <a:bodyPr spcFirstLastPara="1" wrap="square" lIns="91425" tIns="91425" rIns="91425" bIns="91425" anchor="t" anchorCtr="0">
            <a:normAutofit fontScale="90000"/>
          </a:bodyPr>
          <a:lstStyle/>
          <a:p>
            <a:pPr marL="0" marR="0" lvl="0" indent="0" algn="ctr" rtl="0">
              <a:lnSpc>
                <a:spcPct val="100000"/>
              </a:lnSpc>
              <a:spcBef>
                <a:spcPts val="0"/>
              </a:spcBef>
              <a:spcAft>
                <a:spcPts val="0"/>
              </a:spcAft>
              <a:buNone/>
            </a:pPr>
            <a:r>
              <a:rPr lang="en" b="1">
                <a:solidFill>
                  <a:srgbClr val="FFD700"/>
                </a:solidFill>
                <a:latin typeface="Roboto Serif"/>
                <a:ea typeface="Roboto Serif"/>
                <a:cs typeface="Roboto Serif"/>
                <a:sym typeface="Roboto Serif"/>
              </a:rPr>
              <a:t>Evaluation: </a:t>
            </a:r>
            <a:r>
              <a:rPr lang="en" b="1">
                <a:solidFill>
                  <a:schemeClr val="lt1"/>
                </a:solidFill>
                <a:latin typeface="Roboto Serif"/>
                <a:ea typeface="Roboto Serif"/>
                <a:cs typeface="Roboto Serif"/>
                <a:sym typeface="Roboto Serif"/>
              </a:rPr>
              <a:t>Electrical Subsystem </a:t>
            </a:r>
            <a:endParaRPr b="1">
              <a:solidFill>
                <a:schemeClr val="lt1"/>
              </a:solidFill>
              <a:latin typeface="Roboto Serif"/>
              <a:ea typeface="Roboto Serif"/>
              <a:cs typeface="Roboto Serif"/>
              <a:sym typeface="Roboto Serif"/>
            </a:endParaRPr>
          </a:p>
        </p:txBody>
      </p:sp>
      <p:pic>
        <p:nvPicPr>
          <p:cNvPr id="666" name="Google Shape;666;p81"/>
          <p:cNvPicPr preferRelativeResize="0"/>
          <p:nvPr/>
        </p:nvPicPr>
        <p:blipFill>
          <a:blip r:embed="rId3">
            <a:alphaModFix/>
          </a:blip>
          <a:stretch>
            <a:fillRect/>
          </a:stretch>
        </p:blipFill>
        <p:spPr>
          <a:xfrm>
            <a:off x="104825" y="802871"/>
            <a:ext cx="3780869" cy="2190828"/>
          </a:xfrm>
          <a:prstGeom prst="rect">
            <a:avLst/>
          </a:prstGeom>
          <a:noFill/>
          <a:ln>
            <a:noFill/>
          </a:ln>
        </p:spPr>
      </p:pic>
      <p:pic>
        <p:nvPicPr>
          <p:cNvPr id="667" name="Google Shape;667;p81"/>
          <p:cNvPicPr preferRelativeResize="0"/>
          <p:nvPr/>
        </p:nvPicPr>
        <p:blipFill rotWithShape="1">
          <a:blip r:embed="rId4">
            <a:alphaModFix/>
          </a:blip>
          <a:srcRect b="48429"/>
          <a:stretch/>
        </p:blipFill>
        <p:spPr>
          <a:xfrm>
            <a:off x="658325" y="3162395"/>
            <a:ext cx="2858762" cy="1846281"/>
          </a:xfrm>
          <a:prstGeom prst="rect">
            <a:avLst/>
          </a:prstGeom>
          <a:noFill/>
          <a:ln w="38100" cap="flat" cmpd="sng">
            <a:solidFill>
              <a:srgbClr val="000000"/>
            </a:solidFill>
            <a:prstDash val="solid"/>
            <a:round/>
            <a:headEnd type="none" w="sm" len="sm"/>
            <a:tailEnd type="none" w="sm" len="sm"/>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671"/>
        <p:cNvGrpSpPr/>
        <p:nvPr/>
      </p:nvGrpSpPr>
      <p:grpSpPr>
        <a:xfrm>
          <a:off x="0" y="0"/>
          <a:ext cx="0" cy="0"/>
          <a:chOff x="0" y="0"/>
          <a:chExt cx="0" cy="0"/>
        </a:xfrm>
      </p:grpSpPr>
      <p:sp>
        <p:nvSpPr>
          <p:cNvPr id="672" name="Google Shape;672;p82"/>
          <p:cNvSpPr txBox="1">
            <a:spLocks noGrp="1"/>
          </p:cNvSpPr>
          <p:nvPr>
            <p:ph type="title"/>
          </p:nvPr>
        </p:nvSpPr>
        <p:spPr>
          <a:xfrm>
            <a:off x="311700" y="151800"/>
            <a:ext cx="8520600" cy="572700"/>
          </a:xfrm>
          <a:prstGeom prst="rect">
            <a:avLst/>
          </a:prstGeom>
        </p:spPr>
        <p:txBody>
          <a:bodyPr spcFirstLastPara="1" wrap="square" lIns="91425" tIns="91425" rIns="91425" bIns="91425" anchor="t" anchorCtr="0">
            <a:noAutofit/>
          </a:bodyPr>
          <a:lstStyle/>
          <a:p>
            <a:pPr marL="0" marR="0" lvl="0" indent="0" algn="ctr" rtl="0">
              <a:lnSpc>
                <a:spcPct val="100000"/>
              </a:lnSpc>
              <a:spcBef>
                <a:spcPts val="0"/>
              </a:spcBef>
              <a:spcAft>
                <a:spcPts val="0"/>
              </a:spcAft>
              <a:buSzPts val="990"/>
              <a:buNone/>
            </a:pPr>
            <a:r>
              <a:rPr lang="en" sz="2920" b="1">
                <a:solidFill>
                  <a:schemeClr val="lt1"/>
                </a:solidFill>
                <a:latin typeface="Roboto Serif"/>
                <a:ea typeface="Roboto Serif"/>
                <a:cs typeface="Roboto Serif"/>
                <a:sym typeface="Roboto Serif"/>
              </a:rPr>
              <a:t>Performance Evaluation in SVD</a:t>
            </a:r>
            <a:endParaRPr sz="2920" b="1">
              <a:solidFill>
                <a:schemeClr val="lt1"/>
              </a:solidFill>
              <a:latin typeface="Roboto Serif"/>
              <a:ea typeface="Roboto Serif"/>
              <a:cs typeface="Roboto Serif"/>
              <a:sym typeface="Roboto Serif"/>
            </a:endParaRPr>
          </a:p>
        </p:txBody>
      </p:sp>
      <p:sp>
        <p:nvSpPr>
          <p:cNvPr id="673" name="Google Shape;673;p8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lt1"/>
                </a:solidFill>
              </a:rPr>
              <a:t>58</a:t>
            </a:fld>
            <a:endParaRPr>
              <a:solidFill>
                <a:schemeClr val="lt1"/>
              </a:solidFill>
            </a:endParaRPr>
          </a:p>
        </p:txBody>
      </p:sp>
      <p:sp>
        <p:nvSpPr>
          <p:cNvPr id="674" name="Google Shape;674;p82"/>
          <p:cNvSpPr/>
          <p:nvPr/>
        </p:nvSpPr>
        <p:spPr>
          <a:xfrm>
            <a:off x="384400" y="945300"/>
            <a:ext cx="2684100" cy="3849600"/>
          </a:xfrm>
          <a:prstGeom prst="roundRect">
            <a:avLst>
              <a:gd name="adj" fmla="val 16667"/>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75" name="Google Shape;675;p82"/>
          <p:cNvSpPr/>
          <p:nvPr/>
        </p:nvSpPr>
        <p:spPr>
          <a:xfrm>
            <a:off x="6075500" y="945300"/>
            <a:ext cx="2684100" cy="3849600"/>
          </a:xfrm>
          <a:prstGeom prst="roundRect">
            <a:avLst>
              <a:gd name="adj" fmla="val 16667"/>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76" name="Google Shape;676;p82"/>
          <p:cNvSpPr/>
          <p:nvPr/>
        </p:nvSpPr>
        <p:spPr>
          <a:xfrm>
            <a:off x="3229950" y="945300"/>
            <a:ext cx="2684100" cy="3849600"/>
          </a:xfrm>
          <a:prstGeom prst="roundRect">
            <a:avLst>
              <a:gd name="adj" fmla="val 16667"/>
            </a:avLst>
          </a:prstGeom>
          <a:solidFill>
            <a:srgbClr val="EA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77" name="Google Shape;677;p82"/>
          <p:cNvSpPr txBox="1"/>
          <p:nvPr/>
        </p:nvSpPr>
        <p:spPr>
          <a:xfrm>
            <a:off x="571600" y="1097700"/>
            <a:ext cx="2309700" cy="224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rgbClr val="274E13"/>
                </a:solidFill>
                <a:latin typeface="Roboto Serif"/>
                <a:ea typeface="Roboto Serif"/>
                <a:cs typeface="Roboto Serif"/>
                <a:sym typeface="Roboto Serif"/>
              </a:rPr>
              <a:t>What went well?</a:t>
            </a:r>
            <a:endParaRPr sz="1800" b="1">
              <a:solidFill>
                <a:srgbClr val="274E13"/>
              </a:solidFill>
              <a:latin typeface="Roboto Serif"/>
              <a:ea typeface="Roboto Serif"/>
              <a:cs typeface="Roboto Serif"/>
              <a:sym typeface="Roboto Serif"/>
            </a:endParaRPr>
          </a:p>
        </p:txBody>
      </p:sp>
      <p:sp>
        <p:nvSpPr>
          <p:cNvPr id="678" name="Google Shape;678;p82"/>
          <p:cNvSpPr txBox="1"/>
          <p:nvPr/>
        </p:nvSpPr>
        <p:spPr>
          <a:xfrm>
            <a:off x="3417150" y="1018950"/>
            <a:ext cx="2309700" cy="224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rgbClr val="990000"/>
                </a:solidFill>
                <a:latin typeface="Roboto Serif"/>
                <a:ea typeface="Roboto Serif"/>
                <a:cs typeface="Roboto Serif"/>
                <a:sym typeface="Roboto Serif"/>
              </a:rPr>
              <a:t>What didn’t go well?</a:t>
            </a:r>
            <a:endParaRPr sz="1800" b="1">
              <a:solidFill>
                <a:srgbClr val="990000"/>
              </a:solidFill>
              <a:latin typeface="Roboto Serif"/>
              <a:ea typeface="Roboto Serif"/>
              <a:cs typeface="Roboto Serif"/>
              <a:sym typeface="Roboto Serif"/>
            </a:endParaRPr>
          </a:p>
        </p:txBody>
      </p:sp>
      <p:sp>
        <p:nvSpPr>
          <p:cNvPr id="679" name="Google Shape;679;p82"/>
          <p:cNvSpPr txBox="1"/>
          <p:nvPr/>
        </p:nvSpPr>
        <p:spPr>
          <a:xfrm>
            <a:off x="6228200" y="996200"/>
            <a:ext cx="2378700" cy="224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rgbClr val="0942A1"/>
                </a:solidFill>
                <a:latin typeface="Roboto Serif"/>
                <a:ea typeface="Roboto Serif"/>
                <a:cs typeface="Roboto Serif"/>
                <a:sym typeface="Roboto Serif"/>
              </a:rPr>
              <a:t>What needs to improve?</a:t>
            </a:r>
            <a:endParaRPr sz="1800" b="1">
              <a:solidFill>
                <a:srgbClr val="0942A1"/>
              </a:solidFill>
              <a:latin typeface="Roboto Serif"/>
              <a:ea typeface="Roboto Serif"/>
              <a:cs typeface="Roboto Serif"/>
              <a:sym typeface="Roboto Serif"/>
            </a:endParaRPr>
          </a:p>
        </p:txBody>
      </p:sp>
      <p:sp>
        <p:nvSpPr>
          <p:cNvPr id="680" name="Google Shape;680;p82"/>
          <p:cNvSpPr txBox="1"/>
          <p:nvPr/>
        </p:nvSpPr>
        <p:spPr>
          <a:xfrm>
            <a:off x="3365700" y="1660400"/>
            <a:ext cx="2427900" cy="2630700"/>
          </a:xfrm>
          <a:prstGeom prst="rect">
            <a:avLst/>
          </a:prstGeom>
          <a:noFill/>
          <a:ln>
            <a:noFill/>
          </a:ln>
        </p:spPr>
        <p:txBody>
          <a:bodyPr spcFirstLastPara="1" wrap="square" lIns="91425" tIns="91425" rIns="91425" bIns="91425" anchor="t" anchorCtr="0">
            <a:noAutofit/>
          </a:bodyPr>
          <a:lstStyle/>
          <a:p>
            <a:pPr marL="457200" lvl="0" indent="-336550" algn="l" rtl="0">
              <a:lnSpc>
                <a:spcPct val="115000"/>
              </a:lnSpc>
              <a:spcBef>
                <a:spcPts val="0"/>
              </a:spcBef>
              <a:spcAft>
                <a:spcPts val="0"/>
              </a:spcAft>
              <a:buClr>
                <a:srgbClr val="660000"/>
              </a:buClr>
              <a:buSzPts val="1700"/>
              <a:buFont typeface="Roboto Serif"/>
              <a:buAutoNum type="arabicPeriod"/>
            </a:pPr>
            <a:r>
              <a:rPr lang="en" sz="1700">
                <a:solidFill>
                  <a:srgbClr val="660000"/>
                </a:solidFill>
                <a:latin typeface="Roboto Serif"/>
                <a:ea typeface="Roboto Serif"/>
                <a:cs typeface="Roboto Serif"/>
                <a:sym typeface="Roboto Serif"/>
              </a:rPr>
              <a:t>Reliability of Autonomy </a:t>
            </a:r>
            <a:endParaRPr sz="1700">
              <a:solidFill>
                <a:srgbClr val="660000"/>
              </a:solidFill>
              <a:latin typeface="Roboto Serif"/>
              <a:ea typeface="Roboto Serif"/>
              <a:cs typeface="Roboto Serif"/>
              <a:sym typeface="Roboto Serif"/>
            </a:endParaRPr>
          </a:p>
          <a:p>
            <a:pPr marL="457200" lvl="0" indent="-336550" algn="l" rtl="0">
              <a:lnSpc>
                <a:spcPct val="115000"/>
              </a:lnSpc>
              <a:spcBef>
                <a:spcPts val="0"/>
              </a:spcBef>
              <a:spcAft>
                <a:spcPts val="0"/>
              </a:spcAft>
              <a:buClr>
                <a:srgbClr val="660000"/>
              </a:buClr>
              <a:buSzPts val="1700"/>
              <a:buFont typeface="Roboto Serif"/>
              <a:buAutoNum type="arabicPeriod"/>
            </a:pPr>
            <a:r>
              <a:rPr lang="en" sz="1700">
                <a:solidFill>
                  <a:srgbClr val="660000"/>
                </a:solidFill>
                <a:latin typeface="Roboto Serif"/>
                <a:ea typeface="Roboto Serif"/>
                <a:cs typeface="Roboto Serif"/>
                <a:sym typeface="Roboto Serif"/>
              </a:rPr>
              <a:t>Demonstrating Performance Metrics </a:t>
            </a:r>
            <a:endParaRPr sz="1700">
              <a:solidFill>
                <a:srgbClr val="660000"/>
              </a:solidFill>
              <a:latin typeface="Roboto Serif"/>
              <a:ea typeface="Roboto Serif"/>
              <a:cs typeface="Roboto Serif"/>
              <a:sym typeface="Roboto Serif"/>
            </a:endParaRPr>
          </a:p>
          <a:p>
            <a:pPr marL="457200" lvl="0" indent="-336550" algn="l" rtl="0">
              <a:lnSpc>
                <a:spcPct val="115000"/>
              </a:lnSpc>
              <a:spcBef>
                <a:spcPts val="0"/>
              </a:spcBef>
              <a:spcAft>
                <a:spcPts val="0"/>
              </a:spcAft>
              <a:buClr>
                <a:srgbClr val="660000"/>
              </a:buClr>
              <a:buSzPts val="1700"/>
              <a:buFont typeface="Roboto Serif"/>
              <a:buAutoNum type="arabicPeriod"/>
            </a:pPr>
            <a:r>
              <a:rPr lang="en" sz="1700">
                <a:solidFill>
                  <a:srgbClr val="660000"/>
                </a:solidFill>
                <a:latin typeface="Roboto Serif"/>
                <a:ea typeface="Roboto Serif"/>
                <a:cs typeface="Roboto Serif"/>
                <a:sym typeface="Roboto Serif"/>
              </a:rPr>
              <a:t>System Improvement for Encore</a:t>
            </a:r>
            <a:endParaRPr sz="1700">
              <a:solidFill>
                <a:srgbClr val="660000"/>
              </a:solidFill>
              <a:latin typeface="Roboto Serif"/>
              <a:ea typeface="Roboto Serif"/>
              <a:cs typeface="Roboto Serif"/>
              <a:sym typeface="Roboto Serif"/>
            </a:endParaRPr>
          </a:p>
        </p:txBody>
      </p:sp>
      <p:sp>
        <p:nvSpPr>
          <p:cNvPr id="681" name="Google Shape;681;p82"/>
          <p:cNvSpPr txBox="1"/>
          <p:nvPr/>
        </p:nvSpPr>
        <p:spPr>
          <a:xfrm>
            <a:off x="599050" y="1562800"/>
            <a:ext cx="2254800" cy="2630700"/>
          </a:xfrm>
          <a:prstGeom prst="rect">
            <a:avLst/>
          </a:prstGeom>
          <a:noFill/>
          <a:ln>
            <a:noFill/>
          </a:ln>
        </p:spPr>
        <p:txBody>
          <a:bodyPr spcFirstLastPara="1" wrap="square" lIns="91425" tIns="91425" rIns="91425" bIns="91425" anchor="t" anchorCtr="0">
            <a:noAutofit/>
          </a:bodyPr>
          <a:lstStyle/>
          <a:p>
            <a:pPr marL="457200" lvl="0" indent="-336550" algn="l" rtl="0">
              <a:lnSpc>
                <a:spcPct val="115000"/>
              </a:lnSpc>
              <a:spcBef>
                <a:spcPts val="0"/>
              </a:spcBef>
              <a:spcAft>
                <a:spcPts val="0"/>
              </a:spcAft>
              <a:buClr>
                <a:srgbClr val="274E13"/>
              </a:buClr>
              <a:buSzPts val="1700"/>
              <a:buFont typeface="Roboto Serif"/>
              <a:buAutoNum type="arabicPeriod"/>
            </a:pPr>
            <a:r>
              <a:rPr lang="en" sz="1700">
                <a:solidFill>
                  <a:srgbClr val="274E13"/>
                </a:solidFill>
                <a:latin typeface="Roboto Serif"/>
                <a:ea typeface="Roboto Serif"/>
                <a:cs typeface="Roboto Serif"/>
                <a:sym typeface="Roboto Serif"/>
              </a:rPr>
              <a:t>Mechanical Design</a:t>
            </a:r>
            <a:endParaRPr sz="1700">
              <a:solidFill>
                <a:srgbClr val="274E13"/>
              </a:solidFill>
              <a:latin typeface="Roboto Serif"/>
              <a:ea typeface="Roboto Serif"/>
              <a:cs typeface="Roboto Serif"/>
              <a:sym typeface="Roboto Serif"/>
            </a:endParaRPr>
          </a:p>
          <a:p>
            <a:pPr marL="457200" lvl="0" indent="-336550" algn="l" rtl="0">
              <a:lnSpc>
                <a:spcPct val="115000"/>
              </a:lnSpc>
              <a:spcBef>
                <a:spcPts val="0"/>
              </a:spcBef>
              <a:spcAft>
                <a:spcPts val="0"/>
              </a:spcAft>
              <a:buClr>
                <a:srgbClr val="274E13"/>
              </a:buClr>
              <a:buSzPts val="1700"/>
              <a:buFont typeface="Roboto Serif"/>
              <a:buAutoNum type="arabicPeriod"/>
            </a:pPr>
            <a:r>
              <a:rPr lang="en" sz="1700">
                <a:solidFill>
                  <a:srgbClr val="274E13"/>
                </a:solidFill>
                <a:latin typeface="Roboto Serif"/>
                <a:ea typeface="Roboto Serif"/>
                <a:cs typeface="Roboto Serif"/>
                <a:sym typeface="Roboto Serif"/>
              </a:rPr>
              <a:t>Electronics Box Design </a:t>
            </a:r>
            <a:endParaRPr sz="1700">
              <a:solidFill>
                <a:srgbClr val="274E13"/>
              </a:solidFill>
              <a:latin typeface="Roboto Serif"/>
              <a:ea typeface="Roboto Serif"/>
              <a:cs typeface="Roboto Serif"/>
              <a:sym typeface="Roboto Serif"/>
            </a:endParaRPr>
          </a:p>
          <a:p>
            <a:pPr marL="457200" lvl="0" indent="-336550" algn="l" rtl="0">
              <a:lnSpc>
                <a:spcPct val="115000"/>
              </a:lnSpc>
              <a:spcBef>
                <a:spcPts val="0"/>
              </a:spcBef>
              <a:spcAft>
                <a:spcPts val="0"/>
              </a:spcAft>
              <a:buClr>
                <a:srgbClr val="274E13"/>
              </a:buClr>
              <a:buSzPts val="1700"/>
              <a:buFont typeface="Roboto Serif"/>
              <a:buAutoNum type="arabicPeriod"/>
            </a:pPr>
            <a:r>
              <a:rPr lang="en" sz="1700">
                <a:solidFill>
                  <a:srgbClr val="274E13"/>
                </a:solidFill>
                <a:latin typeface="Roboto Serif"/>
                <a:ea typeface="Roboto Serif"/>
                <a:cs typeface="Roboto Serif"/>
                <a:sym typeface="Roboto Serif"/>
              </a:rPr>
              <a:t>Transport Planner </a:t>
            </a:r>
            <a:endParaRPr sz="1700">
              <a:solidFill>
                <a:srgbClr val="274E13"/>
              </a:solidFill>
              <a:latin typeface="Roboto Serif"/>
              <a:ea typeface="Roboto Serif"/>
              <a:cs typeface="Roboto Serif"/>
              <a:sym typeface="Roboto Serif"/>
            </a:endParaRPr>
          </a:p>
          <a:p>
            <a:pPr marL="457200" lvl="0" indent="-336550" algn="l" rtl="0">
              <a:lnSpc>
                <a:spcPct val="115000"/>
              </a:lnSpc>
              <a:spcBef>
                <a:spcPts val="0"/>
              </a:spcBef>
              <a:spcAft>
                <a:spcPts val="0"/>
              </a:spcAft>
              <a:buClr>
                <a:srgbClr val="274E13"/>
              </a:buClr>
              <a:buSzPts val="1700"/>
              <a:buFont typeface="Roboto Serif"/>
              <a:buAutoNum type="arabicPeriod"/>
            </a:pPr>
            <a:r>
              <a:rPr lang="en" sz="1700">
                <a:solidFill>
                  <a:srgbClr val="274E13"/>
                </a:solidFill>
                <a:latin typeface="Roboto Serif"/>
                <a:ea typeface="Roboto Serif"/>
                <a:cs typeface="Roboto Serif"/>
                <a:sym typeface="Roboto Serif"/>
              </a:rPr>
              <a:t>Navigation Planner</a:t>
            </a:r>
            <a:endParaRPr sz="1700">
              <a:solidFill>
                <a:srgbClr val="274E13"/>
              </a:solidFill>
              <a:latin typeface="Roboto Serif"/>
              <a:ea typeface="Roboto Serif"/>
              <a:cs typeface="Roboto Serif"/>
              <a:sym typeface="Roboto Serif"/>
            </a:endParaRPr>
          </a:p>
          <a:p>
            <a:pPr marL="457200" lvl="0" indent="-336550" algn="l" rtl="0">
              <a:lnSpc>
                <a:spcPct val="115000"/>
              </a:lnSpc>
              <a:spcBef>
                <a:spcPts val="0"/>
              </a:spcBef>
              <a:spcAft>
                <a:spcPts val="0"/>
              </a:spcAft>
              <a:buClr>
                <a:srgbClr val="274E13"/>
              </a:buClr>
              <a:buSzPts val="1700"/>
              <a:buFont typeface="Roboto Serif"/>
              <a:buAutoNum type="arabicPeriod"/>
            </a:pPr>
            <a:r>
              <a:rPr lang="en" sz="1700">
                <a:solidFill>
                  <a:srgbClr val="274E13"/>
                </a:solidFill>
                <a:latin typeface="Roboto Serif"/>
                <a:ea typeface="Roboto Serif"/>
                <a:cs typeface="Roboto Serif"/>
                <a:sym typeface="Roboto Serif"/>
              </a:rPr>
              <a:t>Finite State Machine</a:t>
            </a:r>
            <a:endParaRPr sz="1700">
              <a:solidFill>
                <a:srgbClr val="274E13"/>
              </a:solidFill>
              <a:latin typeface="Roboto Serif"/>
              <a:ea typeface="Roboto Serif"/>
              <a:cs typeface="Roboto Serif"/>
              <a:sym typeface="Roboto Serif"/>
            </a:endParaRPr>
          </a:p>
        </p:txBody>
      </p:sp>
      <p:sp>
        <p:nvSpPr>
          <p:cNvPr id="682" name="Google Shape;682;p82"/>
          <p:cNvSpPr txBox="1"/>
          <p:nvPr/>
        </p:nvSpPr>
        <p:spPr>
          <a:xfrm>
            <a:off x="6213950" y="1629650"/>
            <a:ext cx="2378700" cy="2630700"/>
          </a:xfrm>
          <a:prstGeom prst="rect">
            <a:avLst/>
          </a:prstGeom>
          <a:noFill/>
          <a:ln>
            <a:noFill/>
          </a:ln>
        </p:spPr>
        <p:txBody>
          <a:bodyPr spcFirstLastPara="1" wrap="square" lIns="91425" tIns="91425" rIns="91425" bIns="91425" anchor="t" anchorCtr="0">
            <a:noAutofit/>
          </a:bodyPr>
          <a:lstStyle/>
          <a:p>
            <a:pPr marL="457200" lvl="0" indent="-336550" algn="l" rtl="0">
              <a:lnSpc>
                <a:spcPct val="115000"/>
              </a:lnSpc>
              <a:spcBef>
                <a:spcPts val="0"/>
              </a:spcBef>
              <a:spcAft>
                <a:spcPts val="0"/>
              </a:spcAft>
              <a:buClr>
                <a:srgbClr val="1C4587"/>
              </a:buClr>
              <a:buSzPts val="1700"/>
              <a:buFont typeface="Roboto Serif"/>
              <a:buAutoNum type="arabicPeriod"/>
            </a:pPr>
            <a:r>
              <a:rPr lang="en" sz="1700">
                <a:solidFill>
                  <a:srgbClr val="1C4587"/>
                </a:solidFill>
                <a:latin typeface="Roboto Serif"/>
                <a:ea typeface="Roboto Serif"/>
                <a:cs typeface="Roboto Serif"/>
                <a:sym typeface="Roboto Serif"/>
              </a:rPr>
              <a:t>Codebase (Bloated, heavy compute)</a:t>
            </a:r>
            <a:endParaRPr sz="1700">
              <a:solidFill>
                <a:srgbClr val="1C4587"/>
              </a:solidFill>
              <a:latin typeface="Roboto Serif"/>
              <a:ea typeface="Roboto Serif"/>
              <a:cs typeface="Roboto Serif"/>
              <a:sym typeface="Roboto Serif"/>
            </a:endParaRPr>
          </a:p>
          <a:p>
            <a:pPr marL="457200" lvl="0" indent="-336550" algn="l" rtl="0">
              <a:lnSpc>
                <a:spcPct val="115000"/>
              </a:lnSpc>
              <a:spcBef>
                <a:spcPts val="0"/>
              </a:spcBef>
              <a:spcAft>
                <a:spcPts val="0"/>
              </a:spcAft>
              <a:buClr>
                <a:srgbClr val="1C4587"/>
              </a:buClr>
              <a:buSzPts val="1700"/>
              <a:buFont typeface="Roboto Serif"/>
              <a:buAutoNum type="arabicPeriod"/>
            </a:pPr>
            <a:r>
              <a:rPr lang="en" sz="1700">
                <a:solidFill>
                  <a:srgbClr val="1C4587"/>
                </a:solidFill>
                <a:latin typeface="Roboto Serif"/>
                <a:ea typeface="Roboto Serif"/>
                <a:cs typeface="Roboto Serif"/>
                <a:sym typeface="Roboto Serif"/>
              </a:rPr>
              <a:t>Localization Accuracy </a:t>
            </a:r>
            <a:endParaRPr sz="1700">
              <a:solidFill>
                <a:srgbClr val="1C4587"/>
              </a:solidFill>
              <a:latin typeface="Roboto Serif"/>
              <a:ea typeface="Roboto Serif"/>
              <a:cs typeface="Roboto Serif"/>
              <a:sym typeface="Roboto Serif"/>
            </a:endParaRPr>
          </a:p>
          <a:p>
            <a:pPr marL="457200" lvl="0" indent="-336550" algn="l" rtl="0">
              <a:lnSpc>
                <a:spcPct val="115000"/>
              </a:lnSpc>
              <a:spcBef>
                <a:spcPts val="0"/>
              </a:spcBef>
              <a:spcAft>
                <a:spcPts val="0"/>
              </a:spcAft>
              <a:buClr>
                <a:srgbClr val="1C4587"/>
              </a:buClr>
              <a:buSzPts val="1700"/>
              <a:buFont typeface="Roboto Serif"/>
              <a:buAutoNum type="arabicPeriod"/>
            </a:pPr>
            <a:r>
              <a:rPr lang="en" sz="1700">
                <a:solidFill>
                  <a:srgbClr val="1C4587"/>
                </a:solidFill>
                <a:latin typeface="Roboto Serif"/>
                <a:ea typeface="Roboto Serif"/>
                <a:cs typeface="Roboto Serif"/>
                <a:sym typeface="Roboto Serif"/>
              </a:rPr>
              <a:t>Wiring</a:t>
            </a:r>
            <a:endParaRPr sz="1700">
              <a:solidFill>
                <a:srgbClr val="1C4587"/>
              </a:solidFill>
              <a:latin typeface="Roboto Serif"/>
              <a:ea typeface="Roboto Serif"/>
              <a:cs typeface="Roboto Serif"/>
              <a:sym typeface="Roboto Serif"/>
            </a:endParaRPr>
          </a:p>
          <a:p>
            <a:pPr marL="457200" lvl="0" indent="-336550" algn="l" rtl="0">
              <a:lnSpc>
                <a:spcPct val="115000"/>
              </a:lnSpc>
              <a:spcBef>
                <a:spcPts val="0"/>
              </a:spcBef>
              <a:spcAft>
                <a:spcPts val="0"/>
              </a:spcAft>
              <a:buClr>
                <a:srgbClr val="1C4587"/>
              </a:buClr>
              <a:buSzPts val="1700"/>
              <a:buFont typeface="Roboto Serif"/>
              <a:buAutoNum type="arabicPeriod"/>
            </a:pPr>
            <a:r>
              <a:rPr lang="en" sz="1700">
                <a:solidFill>
                  <a:srgbClr val="1C4587"/>
                </a:solidFill>
                <a:latin typeface="Roboto Serif"/>
                <a:ea typeface="Roboto Serif"/>
                <a:cs typeface="Roboto Serif"/>
                <a:sym typeface="Roboto Serif"/>
              </a:rPr>
              <a:t>Pre-demo setup methodology</a:t>
            </a:r>
            <a:endParaRPr sz="1700">
              <a:solidFill>
                <a:srgbClr val="1C4587"/>
              </a:solidFill>
              <a:latin typeface="Roboto Serif"/>
              <a:ea typeface="Roboto Serif"/>
              <a:cs typeface="Roboto Serif"/>
              <a:sym typeface="Roboto Serif"/>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686"/>
        <p:cNvGrpSpPr/>
        <p:nvPr/>
      </p:nvGrpSpPr>
      <p:grpSpPr>
        <a:xfrm>
          <a:off x="0" y="0"/>
          <a:ext cx="0" cy="0"/>
          <a:chOff x="0" y="0"/>
          <a:chExt cx="0" cy="0"/>
        </a:xfrm>
      </p:grpSpPr>
      <p:sp>
        <p:nvSpPr>
          <p:cNvPr id="687" name="Google Shape;687;p8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59</a:t>
            </a:fld>
            <a:endParaRPr/>
          </a:p>
        </p:txBody>
      </p:sp>
      <p:sp>
        <p:nvSpPr>
          <p:cNvPr id="688" name="Google Shape;688;p83"/>
          <p:cNvSpPr txBox="1">
            <a:spLocks noGrp="1"/>
          </p:cNvSpPr>
          <p:nvPr>
            <p:ph type="title"/>
          </p:nvPr>
        </p:nvSpPr>
        <p:spPr>
          <a:xfrm>
            <a:off x="311700" y="-600"/>
            <a:ext cx="8520600" cy="572700"/>
          </a:xfrm>
          <a:prstGeom prst="rect">
            <a:avLst/>
          </a:prstGeom>
        </p:spPr>
        <p:txBody>
          <a:bodyPr spcFirstLastPara="1" wrap="square" lIns="91425" tIns="91425" rIns="91425" bIns="91425" anchor="t" anchorCtr="0">
            <a:noAutofit/>
          </a:bodyPr>
          <a:lstStyle/>
          <a:p>
            <a:pPr marL="0" marR="0" lvl="0" indent="0" algn="ctr" rtl="0">
              <a:lnSpc>
                <a:spcPct val="100000"/>
              </a:lnSpc>
              <a:spcBef>
                <a:spcPts val="0"/>
              </a:spcBef>
              <a:spcAft>
                <a:spcPts val="0"/>
              </a:spcAft>
              <a:buSzPts val="990"/>
              <a:buNone/>
            </a:pPr>
            <a:r>
              <a:rPr lang="en" sz="2920" b="1">
                <a:solidFill>
                  <a:schemeClr val="lt1"/>
                </a:solidFill>
                <a:latin typeface="Roboto Serif"/>
                <a:ea typeface="Roboto Serif"/>
                <a:cs typeface="Roboto Serif"/>
                <a:sym typeface="Roboto Serif"/>
              </a:rPr>
              <a:t>Performance Evaluation in SVD</a:t>
            </a:r>
            <a:endParaRPr sz="2920" b="1">
              <a:solidFill>
                <a:schemeClr val="lt1"/>
              </a:solidFill>
              <a:latin typeface="Roboto Serif"/>
              <a:ea typeface="Roboto Serif"/>
              <a:cs typeface="Roboto Serif"/>
              <a:sym typeface="Roboto Serif"/>
            </a:endParaRPr>
          </a:p>
        </p:txBody>
      </p:sp>
      <p:graphicFrame>
        <p:nvGraphicFramePr>
          <p:cNvPr id="689" name="Google Shape;689;p83"/>
          <p:cNvGraphicFramePr/>
          <p:nvPr/>
        </p:nvGraphicFramePr>
        <p:xfrm>
          <a:off x="311700" y="613975"/>
          <a:ext cx="8520575" cy="4172765"/>
        </p:xfrm>
        <a:graphic>
          <a:graphicData uri="http://schemas.openxmlformats.org/drawingml/2006/table">
            <a:tbl>
              <a:tblPr>
                <a:noFill/>
                <a:tableStyleId>{73F11E69-B451-4BF1-B217-0C6D06C35509}</a:tableStyleId>
              </a:tblPr>
              <a:tblGrid>
                <a:gridCol w="1024050">
                  <a:extLst>
                    <a:ext uri="{9D8B030D-6E8A-4147-A177-3AD203B41FA5}">
                      <a16:colId xmlns:a16="http://schemas.microsoft.com/office/drawing/2014/main" val="20000"/>
                    </a:ext>
                  </a:extLst>
                </a:gridCol>
                <a:gridCol w="1980075">
                  <a:extLst>
                    <a:ext uri="{9D8B030D-6E8A-4147-A177-3AD203B41FA5}">
                      <a16:colId xmlns:a16="http://schemas.microsoft.com/office/drawing/2014/main" val="20001"/>
                    </a:ext>
                  </a:extLst>
                </a:gridCol>
                <a:gridCol w="4330150">
                  <a:extLst>
                    <a:ext uri="{9D8B030D-6E8A-4147-A177-3AD203B41FA5}">
                      <a16:colId xmlns:a16="http://schemas.microsoft.com/office/drawing/2014/main" val="20002"/>
                    </a:ext>
                  </a:extLst>
                </a:gridCol>
                <a:gridCol w="1186300">
                  <a:extLst>
                    <a:ext uri="{9D8B030D-6E8A-4147-A177-3AD203B41FA5}">
                      <a16:colId xmlns:a16="http://schemas.microsoft.com/office/drawing/2014/main" val="20003"/>
                    </a:ext>
                  </a:extLst>
                </a:gridCol>
              </a:tblGrid>
              <a:tr h="454325">
                <a:tc>
                  <a:txBody>
                    <a:bodyPr/>
                    <a:lstStyle/>
                    <a:p>
                      <a:pPr marL="0" marR="0" lvl="0" indent="0" algn="ctr" rtl="0">
                        <a:lnSpc>
                          <a:spcPct val="100000"/>
                        </a:lnSpc>
                        <a:spcBef>
                          <a:spcPts val="0"/>
                        </a:spcBef>
                        <a:spcAft>
                          <a:spcPts val="0"/>
                        </a:spcAft>
                        <a:buNone/>
                      </a:pPr>
                      <a:r>
                        <a:rPr lang="en" sz="1300" b="1">
                          <a:solidFill>
                            <a:schemeClr val="lt1"/>
                          </a:solidFill>
                          <a:latin typeface="Roboto Serif"/>
                          <a:ea typeface="Roboto Serif"/>
                          <a:cs typeface="Roboto Serif"/>
                          <a:sym typeface="Roboto Serif"/>
                        </a:rPr>
                        <a:t>Req.</a:t>
                      </a:r>
                      <a:endParaRPr sz="1300" b="1">
                        <a:solidFill>
                          <a:schemeClr val="lt1"/>
                        </a:solidFill>
                        <a:latin typeface="Roboto Serif"/>
                        <a:ea typeface="Roboto Serif"/>
                        <a:cs typeface="Roboto Serif"/>
                        <a:sym typeface="Roboto Serif"/>
                      </a:endParaRPr>
                    </a:p>
                  </a:txBody>
                  <a:tcPr marL="91425" marR="91425" marT="91425" marB="91425" anchor="ctr">
                    <a:solidFill>
                      <a:srgbClr val="4A86E8"/>
                    </a:solidFill>
                  </a:tcPr>
                </a:tc>
                <a:tc>
                  <a:txBody>
                    <a:bodyPr/>
                    <a:lstStyle/>
                    <a:p>
                      <a:pPr marL="0" marR="0" lvl="0" indent="0" algn="ctr" rtl="0">
                        <a:lnSpc>
                          <a:spcPct val="100000"/>
                        </a:lnSpc>
                        <a:spcBef>
                          <a:spcPts val="0"/>
                        </a:spcBef>
                        <a:spcAft>
                          <a:spcPts val="0"/>
                        </a:spcAft>
                        <a:buNone/>
                      </a:pPr>
                      <a:r>
                        <a:rPr lang="en" sz="1300" b="1">
                          <a:solidFill>
                            <a:schemeClr val="lt1"/>
                          </a:solidFill>
                          <a:latin typeface="Roboto Serif"/>
                          <a:ea typeface="Roboto Serif"/>
                          <a:cs typeface="Roboto Serif"/>
                          <a:sym typeface="Roboto Serif"/>
                        </a:rPr>
                        <a:t>Description</a:t>
                      </a:r>
                      <a:endParaRPr sz="1300" b="1">
                        <a:solidFill>
                          <a:schemeClr val="lt1"/>
                        </a:solidFill>
                        <a:latin typeface="Roboto Serif"/>
                        <a:ea typeface="Roboto Serif"/>
                        <a:cs typeface="Roboto Serif"/>
                        <a:sym typeface="Roboto Serif"/>
                      </a:endParaRPr>
                    </a:p>
                  </a:txBody>
                  <a:tcPr marL="91425" marR="91425" marT="91425" marB="91425" anchor="ctr">
                    <a:solidFill>
                      <a:srgbClr val="4A86E8"/>
                    </a:solidFill>
                  </a:tcPr>
                </a:tc>
                <a:tc>
                  <a:txBody>
                    <a:bodyPr/>
                    <a:lstStyle/>
                    <a:p>
                      <a:pPr marL="0" marR="0" lvl="0" indent="0" algn="ctr" rtl="0">
                        <a:lnSpc>
                          <a:spcPct val="100000"/>
                        </a:lnSpc>
                        <a:spcBef>
                          <a:spcPts val="0"/>
                        </a:spcBef>
                        <a:spcAft>
                          <a:spcPts val="0"/>
                        </a:spcAft>
                        <a:buNone/>
                      </a:pPr>
                      <a:r>
                        <a:rPr lang="en" sz="1300" b="1">
                          <a:solidFill>
                            <a:schemeClr val="lt1"/>
                          </a:solidFill>
                          <a:latin typeface="Roboto Serif"/>
                          <a:ea typeface="Roboto Serif"/>
                          <a:cs typeface="Roboto Serif"/>
                          <a:sym typeface="Roboto Serif"/>
                        </a:rPr>
                        <a:t>Status</a:t>
                      </a:r>
                      <a:endParaRPr sz="1300" b="1">
                        <a:solidFill>
                          <a:schemeClr val="lt1"/>
                        </a:solidFill>
                        <a:latin typeface="Roboto Serif"/>
                        <a:ea typeface="Roboto Serif"/>
                        <a:cs typeface="Roboto Serif"/>
                        <a:sym typeface="Roboto Serif"/>
                      </a:endParaRPr>
                    </a:p>
                  </a:txBody>
                  <a:tcPr marL="91425" marR="91425" marT="91425" marB="91425" anchor="ctr">
                    <a:solidFill>
                      <a:srgbClr val="4A86E8"/>
                    </a:solidFill>
                  </a:tcPr>
                </a:tc>
                <a:tc>
                  <a:txBody>
                    <a:bodyPr/>
                    <a:lstStyle/>
                    <a:p>
                      <a:pPr marL="0" marR="0" lvl="0" indent="0" algn="ctr" rtl="0">
                        <a:lnSpc>
                          <a:spcPct val="100000"/>
                        </a:lnSpc>
                        <a:spcBef>
                          <a:spcPts val="0"/>
                        </a:spcBef>
                        <a:spcAft>
                          <a:spcPts val="0"/>
                        </a:spcAft>
                        <a:buNone/>
                      </a:pPr>
                      <a:r>
                        <a:rPr lang="en" sz="1300" b="1">
                          <a:solidFill>
                            <a:schemeClr val="lt1"/>
                          </a:solidFill>
                          <a:latin typeface="Roboto Serif"/>
                          <a:ea typeface="Roboto Serif"/>
                          <a:cs typeface="Roboto Serif"/>
                          <a:sym typeface="Roboto Serif"/>
                        </a:rPr>
                        <a:t>Score</a:t>
                      </a:r>
                      <a:endParaRPr sz="1300" b="1">
                        <a:solidFill>
                          <a:schemeClr val="lt1"/>
                        </a:solidFill>
                        <a:latin typeface="Roboto Serif"/>
                        <a:ea typeface="Roboto Serif"/>
                        <a:cs typeface="Roboto Serif"/>
                        <a:sym typeface="Roboto Serif"/>
                      </a:endParaRPr>
                    </a:p>
                  </a:txBody>
                  <a:tcPr marL="91425" marR="91425" marT="91425" marB="91425" anchor="ctr">
                    <a:solidFill>
                      <a:srgbClr val="4A86E8"/>
                    </a:solidFill>
                  </a:tcPr>
                </a:tc>
                <a:extLst>
                  <a:ext uri="{0D108BD9-81ED-4DB2-BD59-A6C34878D82A}">
                    <a16:rowId xmlns:a16="http://schemas.microsoft.com/office/drawing/2014/main" val="10000"/>
                  </a:ext>
                </a:extLst>
              </a:tr>
              <a:tr h="454325">
                <a:tc>
                  <a:txBody>
                    <a:bodyPr/>
                    <a:lstStyle/>
                    <a:p>
                      <a:pPr marL="0" lvl="0" indent="0" algn="ctr" rtl="0">
                        <a:spcBef>
                          <a:spcPts val="0"/>
                        </a:spcBef>
                        <a:spcAft>
                          <a:spcPts val="0"/>
                        </a:spcAft>
                        <a:buNone/>
                      </a:pPr>
                      <a:r>
                        <a:rPr lang="en" b="1">
                          <a:solidFill>
                            <a:schemeClr val="lt1"/>
                          </a:solidFill>
                          <a:latin typeface="Roboto Serif"/>
                          <a:ea typeface="Roboto Serif"/>
                          <a:cs typeface="Roboto Serif"/>
                          <a:sym typeface="Roboto Serif"/>
                        </a:rPr>
                        <a:t>M.P.1</a:t>
                      </a:r>
                      <a:endParaRPr b="1">
                        <a:solidFill>
                          <a:schemeClr val="lt1"/>
                        </a:solidFill>
                        <a:latin typeface="Roboto Serif"/>
                        <a:ea typeface="Roboto Serif"/>
                        <a:cs typeface="Roboto Serif"/>
                        <a:sym typeface="Roboto Serif"/>
                      </a:endParaRPr>
                    </a:p>
                  </a:txBody>
                  <a:tcPr marL="91425" marR="91425" marT="91425" marB="91425" anchor="ctr"/>
                </a:tc>
                <a:tc>
                  <a:txBody>
                    <a:bodyPr/>
                    <a:lstStyle/>
                    <a:p>
                      <a:pPr marL="0" lvl="0" indent="0" algn="l" rtl="0">
                        <a:spcBef>
                          <a:spcPts val="0"/>
                        </a:spcBef>
                        <a:spcAft>
                          <a:spcPts val="0"/>
                        </a:spcAft>
                        <a:buNone/>
                      </a:pPr>
                      <a:r>
                        <a:rPr lang="en" sz="1500">
                          <a:solidFill>
                            <a:schemeClr val="lt1"/>
                          </a:solidFill>
                          <a:latin typeface="Roboto Serif"/>
                          <a:ea typeface="Roboto Serif"/>
                          <a:cs typeface="Roboto Serif"/>
                          <a:sym typeface="Roboto Serif"/>
                        </a:rPr>
                        <a:t>Cumulative deviation from latitude</a:t>
                      </a:r>
                      <a:endParaRPr sz="1500">
                        <a:solidFill>
                          <a:schemeClr val="lt1"/>
                        </a:solidFill>
                        <a:latin typeface="Roboto Serif"/>
                        <a:ea typeface="Roboto Serif"/>
                        <a:cs typeface="Roboto Serif"/>
                        <a:sym typeface="Roboto Serif"/>
                      </a:endParaRPr>
                    </a:p>
                  </a:txBody>
                  <a:tcPr marL="91425" marR="91425" marT="91425" marB="91425" anchor="ctr"/>
                </a:tc>
                <a:tc>
                  <a:txBody>
                    <a:bodyPr/>
                    <a:lstStyle/>
                    <a:p>
                      <a:pPr marL="0" lvl="0" indent="0" algn="ctr" rtl="0">
                        <a:spcBef>
                          <a:spcPts val="0"/>
                        </a:spcBef>
                        <a:spcAft>
                          <a:spcPts val="0"/>
                        </a:spcAft>
                        <a:buNone/>
                      </a:pPr>
                      <a:r>
                        <a:rPr lang="en">
                          <a:solidFill>
                            <a:srgbClr val="FF9900"/>
                          </a:solidFill>
                          <a:latin typeface="Roboto Serif"/>
                          <a:ea typeface="Roboto Serif"/>
                          <a:cs typeface="Roboto Serif"/>
                          <a:sym typeface="Roboto Serif"/>
                        </a:rPr>
                        <a:t>Achieved  - Global path planning methodology has been set up. We were only able to demonstrate a straight line for a single crater.</a:t>
                      </a:r>
                      <a:endParaRPr>
                        <a:solidFill>
                          <a:srgbClr val="FF9900"/>
                        </a:solidFill>
                        <a:latin typeface="Roboto Serif"/>
                        <a:ea typeface="Roboto Serif"/>
                        <a:cs typeface="Roboto Serif"/>
                        <a:sym typeface="Roboto Serif"/>
                      </a:endParaRPr>
                    </a:p>
                  </a:txBody>
                  <a:tcPr marL="91425" marR="91425" marT="91425" marB="91425" anchor="ctr"/>
                </a:tc>
                <a:tc>
                  <a:txBody>
                    <a:bodyPr/>
                    <a:lstStyle/>
                    <a:p>
                      <a:pPr marL="0" lvl="0" indent="0" algn="ctr" rtl="0">
                        <a:spcBef>
                          <a:spcPts val="0"/>
                        </a:spcBef>
                        <a:spcAft>
                          <a:spcPts val="0"/>
                        </a:spcAft>
                        <a:buNone/>
                      </a:pPr>
                      <a:r>
                        <a:rPr lang="en">
                          <a:solidFill>
                            <a:srgbClr val="FF9900"/>
                          </a:solidFill>
                          <a:latin typeface="Roboto Serif"/>
                          <a:ea typeface="Roboto Serif"/>
                          <a:cs typeface="Roboto Serif"/>
                          <a:sym typeface="Roboto Serif"/>
                        </a:rPr>
                        <a:t>5/10</a:t>
                      </a:r>
                      <a:endParaRPr>
                        <a:solidFill>
                          <a:srgbClr val="FF9900"/>
                        </a:solidFill>
                        <a:latin typeface="Roboto Serif"/>
                        <a:ea typeface="Roboto Serif"/>
                        <a:cs typeface="Roboto Serif"/>
                        <a:sym typeface="Roboto Serif"/>
                      </a:endParaRPr>
                    </a:p>
                  </a:txBody>
                  <a:tcPr marL="91425" marR="91425" marT="91425" marB="91425" anchor="ctr"/>
                </a:tc>
                <a:extLst>
                  <a:ext uri="{0D108BD9-81ED-4DB2-BD59-A6C34878D82A}">
                    <a16:rowId xmlns:a16="http://schemas.microsoft.com/office/drawing/2014/main" val="10001"/>
                  </a:ext>
                </a:extLst>
              </a:tr>
              <a:tr h="454325">
                <a:tc>
                  <a:txBody>
                    <a:bodyPr/>
                    <a:lstStyle/>
                    <a:p>
                      <a:pPr marL="0" lvl="0" indent="0" algn="ctr" rtl="0">
                        <a:spcBef>
                          <a:spcPts val="0"/>
                        </a:spcBef>
                        <a:spcAft>
                          <a:spcPts val="0"/>
                        </a:spcAft>
                        <a:buNone/>
                      </a:pPr>
                      <a:r>
                        <a:rPr lang="en" b="1">
                          <a:solidFill>
                            <a:schemeClr val="lt1"/>
                          </a:solidFill>
                          <a:latin typeface="Roboto Serif"/>
                          <a:ea typeface="Roboto Serif"/>
                          <a:cs typeface="Roboto Serif"/>
                          <a:sym typeface="Roboto Serif"/>
                        </a:rPr>
                        <a:t>M.P.2</a:t>
                      </a:r>
                      <a:endParaRPr b="1">
                        <a:solidFill>
                          <a:schemeClr val="lt1"/>
                        </a:solidFill>
                        <a:latin typeface="Roboto Serif"/>
                        <a:ea typeface="Roboto Serif"/>
                        <a:cs typeface="Roboto Serif"/>
                        <a:sym typeface="Roboto Serif"/>
                      </a:endParaRPr>
                    </a:p>
                  </a:txBody>
                  <a:tcPr marL="91425" marR="91425" marT="91425" marB="91425" anchor="ctr"/>
                </a:tc>
                <a:tc>
                  <a:txBody>
                    <a:bodyPr/>
                    <a:lstStyle/>
                    <a:p>
                      <a:pPr marL="0" lvl="0" indent="0" algn="l" rtl="0">
                        <a:spcBef>
                          <a:spcPts val="0"/>
                        </a:spcBef>
                        <a:spcAft>
                          <a:spcPts val="0"/>
                        </a:spcAft>
                        <a:buNone/>
                      </a:pPr>
                      <a:r>
                        <a:rPr lang="en" sz="1500">
                          <a:solidFill>
                            <a:schemeClr val="lt1"/>
                          </a:solidFill>
                          <a:latin typeface="Roboto Serif"/>
                          <a:ea typeface="Roboto Serif"/>
                          <a:cs typeface="Roboto Serif"/>
                          <a:sym typeface="Roboto Serif"/>
                        </a:rPr>
                        <a:t>Navigation Accuracy</a:t>
                      </a:r>
                      <a:endParaRPr sz="1500">
                        <a:solidFill>
                          <a:schemeClr val="lt1"/>
                        </a:solidFill>
                        <a:latin typeface="Roboto Serif"/>
                        <a:ea typeface="Roboto Serif"/>
                        <a:cs typeface="Roboto Serif"/>
                        <a:sym typeface="Roboto Serif"/>
                      </a:endParaRPr>
                    </a:p>
                  </a:txBody>
                  <a:tcPr marL="91425" marR="91425" marT="91425" marB="91425" anchor="ctr"/>
                </a:tc>
                <a:tc>
                  <a:txBody>
                    <a:bodyPr/>
                    <a:lstStyle/>
                    <a:p>
                      <a:pPr marL="0" lvl="0" indent="0" algn="ctr" rtl="0">
                        <a:spcBef>
                          <a:spcPts val="0"/>
                        </a:spcBef>
                        <a:spcAft>
                          <a:spcPts val="0"/>
                        </a:spcAft>
                        <a:buNone/>
                      </a:pPr>
                      <a:r>
                        <a:rPr lang="en">
                          <a:solidFill>
                            <a:srgbClr val="00FF00"/>
                          </a:solidFill>
                          <a:latin typeface="Roboto Serif"/>
                          <a:ea typeface="Roboto Serif"/>
                          <a:cs typeface="Roboto Serif"/>
                          <a:sym typeface="Roboto Serif"/>
                        </a:rPr>
                        <a:t>Demonstrated - The ROADSTER followed the generated global path to an average deviation of 8.16%. Metric will also improve with localization. </a:t>
                      </a:r>
                      <a:endParaRPr>
                        <a:solidFill>
                          <a:srgbClr val="00FF00"/>
                        </a:solidFill>
                        <a:latin typeface="Roboto Serif"/>
                        <a:ea typeface="Roboto Serif"/>
                        <a:cs typeface="Roboto Serif"/>
                        <a:sym typeface="Roboto Serif"/>
                      </a:endParaRPr>
                    </a:p>
                  </a:txBody>
                  <a:tcPr marL="91425" marR="91425" marT="91425" marB="91425" anchor="ctr"/>
                </a:tc>
                <a:tc>
                  <a:txBody>
                    <a:bodyPr/>
                    <a:lstStyle/>
                    <a:p>
                      <a:pPr marL="0" lvl="0" indent="0" algn="ctr" rtl="0">
                        <a:spcBef>
                          <a:spcPts val="0"/>
                        </a:spcBef>
                        <a:spcAft>
                          <a:spcPts val="0"/>
                        </a:spcAft>
                        <a:buNone/>
                      </a:pPr>
                      <a:r>
                        <a:rPr lang="en">
                          <a:solidFill>
                            <a:srgbClr val="00FF00"/>
                          </a:solidFill>
                          <a:latin typeface="Roboto Serif"/>
                          <a:ea typeface="Roboto Serif"/>
                          <a:cs typeface="Roboto Serif"/>
                          <a:sym typeface="Roboto Serif"/>
                        </a:rPr>
                        <a:t>9/10</a:t>
                      </a:r>
                      <a:endParaRPr>
                        <a:solidFill>
                          <a:srgbClr val="00FF00"/>
                        </a:solidFill>
                        <a:latin typeface="Roboto Serif"/>
                        <a:ea typeface="Roboto Serif"/>
                        <a:cs typeface="Roboto Serif"/>
                        <a:sym typeface="Roboto Serif"/>
                      </a:endParaRPr>
                    </a:p>
                  </a:txBody>
                  <a:tcPr marL="91425" marR="91425" marT="91425" marB="91425" anchor="ctr"/>
                </a:tc>
                <a:extLst>
                  <a:ext uri="{0D108BD9-81ED-4DB2-BD59-A6C34878D82A}">
                    <a16:rowId xmlns:a16="http://schemas.microsoft.com/office/drawing/2014/main" val="10002"/>
                  </a:ext>
                </a:extLst>
              </a:tr>
              <a:tr h="454325">
                <a:tc>
                  <a:txBody>
                    <a:bodyPr/>
                    <a:lstStyle/>
                    <a:p>
                      <a:pPr marL="0" lvl="0" indent="0" algn="ctr" rtl="0">
                        <a:spcBef>
                          <a:spcPts val="0"/>
                        </a:spcBef>
                        <a:spcAft>
                          <a:spcPts val="0"/>
                        </a:spcAft>
                        <a:buNone/>
                      </a:pPr>
                      <a:r>
                        <a:rPr lang="en" b="1">
                          <a:solidFill>
                            <a:schemeClr val="lt1"/>
                          </a:solidFill>
                          <a:latin typeface="Roboto Serif"/>
                          <a:ea typeface="Roboto Serif"/>
                          <a:cs typeface="Roboto Serif"/>
                          <a:sym typeface="Roboto Serif"/>
                        </a:rPr>
                        <a:t>M.P.4 (Part 1)</a:t>
                      </a:r>
                      <a:endParaRPr b="1">
                        <a:solidFill>
                          <a:schemeClr val="lt1"/>
                        </a:solidFill>
                        <a:latin typeface="Roboto Serif"/>
                        <a:ea typeface="Roboto Serif"/>
                        <a:cs typeface="Roboto Serif"/>
                        <a:sym typeface="Roboto Serif"/>
                      </a:endParaRPr>
                    </a:p>
                  </a:txBody>
                  <a:tcPr marL="91425" marR="91425" marT="91425" marB="91425" anchor="ctr"/>
                </a:tc>
                <a:tc>
                  <a:txBody>
                    <a:bodyPr/>
                    <a:lstStyle/>
                    <a:p>
                      <a:pPr marL="0" lvl="0" indent="0" algn="l" rtl="0">
                        <a:spcBef>
                          <a:spcPts val="0"/>
                        </a:spcBef>
                        <a:spcAft>
                          <a:spcPts val="0"/>
                        </a:spcAft>
                        <a:buNone/>
                      </a:pPr>
                      <a:r>
                        <a:rPr lang="en" sz="1500">
                          <a:solidFill>
                            <a:schemeClr val="lt1"/>
                          </a:solidFill>
                          <a:latin typeface="Roboto Serif"/>
                          <a:ea typeface="Roboto Serif"/>
                          <a:cs typeface="Roboto Serif"/>
                          <a:sym typeface="Roboto Serif"/>
                        </a:rPr>
                        <a:t>Crater Avoidance</a:t>
                      </a:r>
                      <a:endParaRPr sz="1500">
                        <a:solidFill>
                          <a:schemeClr val="lt1"/>
                        </a:solidFill>
                        <a:latin typeface="Roboto Serif"/>
                        <a:ea typeface="Roboto Serif"/>
                        <a:cs typeface="Roboto Serif"/>
                        <a:sym typeface="Roboto Serif"/>
                      </a:endParaRPr>
                    </a:p>
                  </a:txBody>
                  <a:tcPr marL="91425" marR="91425" marT="91425" marB="91425" anchor="ctr"/>
                </a:tc>
                <a:tc>
                  <a:txBody>
                    <a:bodyPr/>
                    <a:lstStyle/>
                    <a:p>
                      <a:pPr marL="0" lvl="0" indent="0" algn="ctr" rtl="0">
                        <a:spcBef>
                          <a:spcPts val="0"/>
                        </a:spcBef>
                        <a:spcAft>
                          <a:spcPts val="0"/>
                        </a:spcAft>
                        <a:buNone/>
                      </a:pPr>
                      <a:r>
                        <a:rPr lang="en">
                          <a:solidFill>
                            <a:srgbClr val="00FF00"/>
                          </a:solidFill>
                          <a:latin typeface="Roboto Serif"/>
                          <a:ea typeface="Roboto Serif"/>
                          <a:cs typeface="Roboto Serif"/>
                          <a:sym typeface="Roboto Serif"/>
                        </a:rPr>
                        <a:t>Demonstrated - Methodology for identification of craters to avoid set up. Shown in sim during SVD</a:t>
                      </a:r>
                      <a:endParaRPr>
                        <a:solidFill>
                          <a:schemeClr val="lt1"/>
                        </a:solidFill>
                        <a:latin typeface="Roboto Serif"/>
                        <a:ea typeface="Roboto Serif"/>
                        <a:cs typeface="Roboto Serif"/>
                        <a:sym typeface="Roboto Serif"/>
                      </a:endParaRPr>
                    </a:p>
                  </a:txBody>
                  <a:tcPr marL="91425" marR="91425" marT="91425" marB="91425" anchor="ctr"/>
                </a:tc>
                <a:tc>
                  <a:txBody>
                    <a:bodyPr/>
                    <a:lstStyle/>
                    <a:p>
                      <a:pPr marL="0" lvl="0" indent="0" algn="ctr" rtl="0">
                        <a:spcBef>
                          <a:spcPts val="0"/>
                        </a:spcBef>
                        <a:spcAft>
                          <a:spcPts val="0"/>
                        </a:spcAft>
                        <a:buNone/>
                      </a:pPr>
                      <a:r>
                        <a:rPr lang="en">
                          <a:solidFill>
                            <a:srgbClr val="00FF00"/>
                          </a:solidFill>
                          <a:latin typeface="Roboto Serif"/>
                          <a:ea typeface="Roboto Serif"/>
                          <a:cs typeface="Roboto Serif"/>
                          <a:sym typeface="Roboto Serif"/>
                        </a:rPr>
                        <a:t>8/10</a:t>
                      </a:r>
                      <a:endParaRPr>
                        <a:solidFill>
                          <a:srgbClr val="00FF00"/>
                        </a:solidFill>
                        <a:latin typeface="Roboto Serif"/>
                        <a:ea typeface="Roboto Serif"/>
                        <a:cs typeface="Roboto Serif"/>
                        <a:sym typeface="Roboto Serif"/>
                      </a:endParaRPr>
                    </a:p>
                  </a:txBody>
                  <a:tcPr marL="91425" marR="91425" marT="91425" marB="91425" anchor="ctr"/>
                </a:tc>
                <a:extLst>
                  <a:ext uri="{0D108BD9-81ED-4DB2-BD59-A6C34878D82A}">
                    <a16:rowId xmlns:a16="http://schemas.microsoft.com/office/drawing/2014/main" val="10003"/>
                  </a:ext>
                </a:extLst>
              </a:tr>
              <a:tr h="454325">
                <a:tc>
                  <a:txBody>
                    <a:bodyPr/>
                    <a:lstStyle/>
                    <a:p>
                      <a:pPr marL="0" lvl="0" indent="0" algn="ctr" rtl="0">
                        <a:spcBef>
                          <a:spcPts val="0"/>
                        </a:spcBef>
                        <a:spcAft>
                          <a:spcPts val="0"/>
                        </a:spcAft>
                        <a:buNone/>
                      </a:pPr>
                      <a:r>
                        <a:rPr lang="en" b="1">
                          <a:solidFill>
                            <a:schemeClr val="lt1"/>
                          </a:solidFill>
                          <a:latin typeface="Roboto Serif"/>
                          <a:ea typeface="Roboto Serif"/>
                          <a:cs typeface="Roboto Serif"/>
                          <a:sym typeface="Roboto Serif"/>
                        </a:rPr>
                        <a:t>M.P.5</a:t>
                      </a:r>
                      <a:endParaRPr b="1">
                        <a:solidFill>
                          <a:schemeClr val="lt1"/>
                        </a:solidFill>
                        <a:latin typeface="Roboto Serif"/>
                        <a:ea typeface="Roboto Serif"/>
                        <a:cs typeface="Roboto Serif"/>
                        <a:sym typeface="Roboto Serif"/>
                      </a:endParaRPr>
                    </a:p>
                  </a:txBody>
                  <a:tcPr marL="91425" marR="91425" marT="91425" marB="91425" anchor="ctr"/>
                </a:tc>
                <a:tc>
                  <a:txBody>
                    <a:bodyPr/>
                    <a:lstStyle/>
                    <a:p>
                      <a:pPr marL="0" lvl="0" indent="0" algn="l" rtl="0">
                        <a:spcBef>
                          <a:spcPts val="0"/>
                        </a:spcBef>
                        <a:spcAft>
                          <a:spcPts val="0"/>
                        </a:spcAft>
                        <a:buNone/>
                      </a:pPr>
                      <a:r>
                        <a:rPr lang="en" sz="1500">
                          <a:solidFill>
                            <a:schemeClr val="lt1"/>
                          </a:solidFill>
                          <a:latin typeface="Roboto Serif"/>
                          <a:ea typeface="Roboto Serif"/>
                          <a:cs typeface="Roboto Serif"/>
                          <a:sym typeface="Roboto Serif"/>
                        </a:rPr>
                        <a:t>Crater Grooming</a:t>
                      </a:r>
                      <a:endParaRPr sz="1500">
                        <a:solidFill>
                          <a:schemeClr val="lt1"/>
                        </a:solidFill>
                        <a:latin typeface="Roboto Serif"/>
                        <a:ea typeface="Roboto Serif"/>
                        <a:cs typeface="Roboto Serif"/>
                        <a:sym typeface="Roboto Serif"/>
                      </a:endParaRPr>
                    </a:p>
                  </a:txBody>
                  <a:tcPr marL="91425" marR="91425" marT="91425" marB="91425" anchor="ctr"/>
                </a:tc>
                <a:tc>
                  <a:txBody>
                    <a:bodyPr/>
                    <a:lstStyle/>
                    <a:p>
                      <a:pPr marL="0" lvl="0" indent="0" algn="ctr" rtl="0">
                        <a:spcBef>
                          <a:spcPts val="0"/>
                        </a:spcBef>
                        <a:spcAft>
                          <a:spcPts val="0"/>
                        </a:spcAft>
                        <a:buNone/>
                      </a:pPr>
                      <a:r>
                        <a:rPr lang="en">
                          <a:solidFill>
                            <a:srgbClr val="00FF00"/>
                          </a:solidFill>
                          <a:latin typeface="Roboto Serif"/>
                          <a:ea typeface="Roboto Serif"/>
                          <a:cs typeface="Roboto Serif"/>
                          <a:sym typeface="Roboto Serif"/>
                        </a:rPr>
                        <a:t>Demonstrated - Groomed craters in both autonomous and teleop. Built a strong, capable machine for crater grooming</a:t>
                      </a:r>
                      <a:endParaRPr>
                        <a:solidFill>
                          <a:schemeClr val="lt1"/>
                        </a:solidFill>
                        <a:latin typeface="Roboto Serif"/>
                        <a:ea typeface="Roboto Serif"/>
                        <a:cs typeface="Roboto Serif"/>
                        <a:sym typeface="Roboto Serif"/>
                      </a:endParaRPr>
                    </a:p>
                  </a:txBody>
                  <a:tcPr marL="91425" marR="91425" marT="91425" marB="91425" anchor="ctr"/>
                </a:tc>
                <a:tc>
                  <a:txBody>
                    <a:bodyPr/>
                    <a:lstStyle/>
                    <a:p>
                      <a:pPr marL="0" lvl="0" indent="0" algn="ctr" rtl="0">
                        <a:spcBef>
                          <a:spcPts val="0"/>
                        </a:spcBef>
                        <a:spcAft>
                          <a:spcPts val="0"/>
                        </a:spcAft>
                        <a:buNone/>
                      </a:pPr>
                      <a:r>
                        <a:rPr lang="en">
                          <a:solidFill>
                            <a:srgbClr val="00FF00"/>
                          </a:solidFill>
                          <a:latin typeface="Roboto Serif"/>
                          <a:ea typeface="Roboto Serif"/>
                          <a:cs typeface="Roboto Serif"/>
                          <a:sym typeface="Roboto Serif"/>
                        </a:rPr>
                        <a:t>10/10</a:t>
                      </a:r>
                      <a:endParaRPr>
                        <a:solidFill>
                          <a:srgbClr val="00FF00"/>
                        </a:solidFill>
                        <a:latin typeface="Roboto Serif"/>
                        <a:ea typeface="Roboto Serif"/>
                        <a:cs typeface="Roboto Serif"/>
                        <a:sym typeface="Roboto Serif"/>
                      </a:endParaRPr>
                    </a:p>
                  </a:txBody>
                  <a:tcPr marL="91425" marR="91425" marT="91425" marB="91425" anchor="ctr"/>
                </a:tc>
                <a:extLst>
                  <a:ext uri="{0D108BD9-81ED-4DB2-BD59-A6C34878D82A}">
                    <a16:rowId xmlns:a16="http://schemas.microsoft.com/office/drawing/2014/main" val="10004"/>
                  </a:ext>
                </a:extLst>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3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a:t>
            </a:fld>
            <a:endParaRPr/>
          </a:p>
        </p:txBody>
      </p:sp>
      <p:grpSp>
        <p:nvGrpSpPr>
          <p:cNvPr id="164" name="Google Shape;164;p30"/>
          <p:cNvGrpSpPr/>
          <p:nvPr/>
        </p:nvGrpSpPr>
        <p:grpSpPr>
          <a:xfrm>
            <a:off x="2198589" y="803015"/>
            <a:ext cx="4114045" cy="4054681"/>
            <a:chOff x="2340950" y="285618"/>
            <a:chExt cx="4462088" cy="4572261"/>
          </a:xfrm>
        </p:grpSpPr>
        <p:pic>
          <p:nvPicPr>
            <p:cNvPr id="165" name="Google Shape;165;p30"/>
            <p:cNvPicPr preferRelativeResize="0"/>
            <p:nvPr/>
          </p:nvPicPr>
          <p:blipFill rotWithShape="1">
            <a:blip r:embed="rId3">
              <a:alphaModFix amt="80000"/>
            </a:blip>
            <a:srcRect l="16019" t="9882" r="33187" b="16032"/>
            <a:stretch/>
          </p:blipFill>
          <p:spPr>
            <a:xfrm>
              <a:off x="2340950" y="285618"/>
              <a:ext cx="4462088" cy="4572261"/>
            </a:xfrm>
            <a:prstGeom prst="rect">
              <a:avLst/>
            </a:prstGeom>
            <a:noFill/>
            <a:ln w="28575" cap="flat" cmpd="sng">
              <a:solidFill>
                <a:srgbClr val="595959"/>
              </a:solidFill>
              <a:prstDash val="solid"/>
              <a:round/>
              <a:headEnd type="none" w="sm" len="sm"/>
              <a:tailEnd type="none" w="sm" len="sm"/>
            </a:ln>
          </p:spPr>
        </p:pic>
        <p:sp>
          <p:nvSpPr>
            <p:cNvPr id="166" name="Google Shape;166;p30"/>
            <p:cNvSpPr/>
            <p:nvPr/>
          </p:nvSpPr>
          <p:spPr>
            <a:xfrm>
              <a:off x="2512747" y="383354"/>
              <a:ext cx="4156148" cy="4387590"/>
            </a:xfrm>
            <a:custGeom>
              <a:avLst/>
              <a:gdLst/>
              <a:ahLst/>
              <a:cxnLst/>
              <a:rect l="l" t="t" r="r" b="b"/>
              <a:pathLst>
                <a:path w="170177" h="186270" extrusionOk="0">
                  <a:moveTo>
                    <a:pt x="67858" y="302"/>
                  </a:moveTo>
                  <a:cubicBezTo>
                    <a:pt x="61114" y="1509"/>
                    <a:pt x="54298" y="9744"/>
                    <a:pt x="50393" y="14359"/>
                  </a:cubicBezTo>
                  <a:cubicBezTo>
                    <a:pt x="46488" y="18974"/>
                    <a:pt x="49045" y="24156"/>
                    <a:pt x="44430" y="27990"/>
                  </a:cubicBezTo>
                  <a:cubicBezTo>
                    <a:pt x="39816" y="31824"/>
                    <a:pt x="29806" y="32108"/>
                    <a:pt x="22706" y="37361"/>
                  </a:cubicBezTo>
                  <a:cubicBezTo>
                    <a:pt x="15607" y="42615"/>
                    <a:pt x="5312" y="49785"/>
                    <a:pt x="1833" y="59511"/>
                  </a:cubicBezTo>
                  <a:cubicBezTo>
                    <a:pt x="-1646" y="69237"/>
                    <a:pt x="910" y="85211"/>
                    <a:pt x="1833" y="95718"/>
                  </a:cubicBezTo>
                  <a:cubicBezTo>
                    <a:pt x="2756" y="106225"/>
                    <a:pt x="4176" y="113679"/>
                    <a:pt x="7371" y="122553"/>
                  </a:cubicBezTo>
                  <a:cubicBezTo>
                    <a:pt x="10566" y="131427"/>
                    <a:pt x="14826" y="140231"/>
                    <a:pt x="21002" y="148963"/>
                  </a:cubicBezTo>
                  <a:cubicBezTo>
                    <a:pt x="27179" y="157695"/>
                    <a:pt x="35130" y="168771"/>
                    <a:pt x="44430" y="174947"/>
                  </a:cubicBezTo>
                  <a:cubicBezTo>
                    <a:pt x="53730" y="181124"/>
                    <a:pt x="66367" y="185028"/>
                    <a:pt x="76803" y="186022"/>
                  </a:cubicBezTo>
                  <a:cubicBezTo>
                    <a:pt x="87239" y="187016"/>
                    <a:pt x="101864" y="183892"/>
                    <a:pt x="107046" y="180910"/>
                  </a:cubicBezTo>
                  <a:cubicBezTo>
                    <a:pt x="112229" y="177928"/>
                    <a:pt x="106478" y="171965"/>
                    <a:pt x="107898" y="168131"/>
                  </a:cubicBezTo>
                  <a:cubicBezTo>
                    <a:pt x="109318" y="164297"/>
                    <a:pt x="111803" y="161671"/>
                    <a:pt x="115566" y="157908"/>
                  </a:cubicBezTo>
                  <a:cubicBezTo>
                    <a:pt x="119329" y="154145"/>
                    <a:pt x="126002" y="147685"/>
                    <a:pt x="130474" y="145555"/>
                  </a:cubicBezTo>
                  <a:cubicBezTo>
                    <a:pt x="134947" y="143425"/>
                    <a:pt x="137644" y="147543"/>
                    <a:pt x="142401" y="145129"/>
                  </a:cubicBezTo>
                  <a:cubicBezTo>
                    <a:pt x="147158" y="142715"/>
                    <a:pt x="156032" y="136398"/>
                    <a:pt x="159014" y="131073"/>
                  </a:cubicBezTo>
                  <a:cubicBezTo>
                    <a:pt x="161996" y="125749"/>
                    <a:pt x="160150" y="117584"/>
                    <a:pt x="160292" y="113182"/>
                  </a:cubicBezTo>
                  <a:cubicBezTo>
                    <a:pt x="160434" y="108780"/>
                    <a:pt x="158517" y="107219"/>
                    <a:pt x="159866" y="104663"/>
                  </a:cubicBezTo>
                  <a:cubicBezTo>
                    <a:pt x="161215" y="102107"/>
                    <a:pt x="167604" y="100474"/>
                    <a:pt x="168385" y="97847"/>
                  </a:cubicBezTo>
                  <a:cubicBezTo>
                    <a:pt x="169166" y="95220"/>
                    <a:pt x="164267" y="92381"/>
                    <a:pt x="164551" y="88902"/>
                  </a:cubicBezTo>
                  <a:cubicBezTo>
                    <a:pt x="164835" y="85423"/>
                    <a:pt x="170444" y="82371"/>
                    <a:pt x="170089" y="76975"/>
                  </a:cubicBezTo>
                  <a:cubicBezTo>
                    <a:pt x="169734" y="71580"/>
                    <a:pt x="166326" y="62493"/>
                    <a:pt x="162421" y="56529"/>
                  </a:cubicBezTo>
                  <a:cubicBezTo>
                    <a:pt x="158516" y="50566"/>
                    <a:pt x="152412" y="46022"/>
                    <a:pt x="146661" y="41194"/>
                  </a:cubicBezTo>
                  <a:cubicBezTo>
                    <a:pt x="140911" y="36367"/>
                    <a:pt x="133882" y="31469"/>
                    <a:pt x="127918" y="27564"/>
                  </a:cubicBezTo>
                  <a:cubicBezTo>
                    <a:pt x="121955" y="23659"/>
                    <a:pt x="117056" y="21174"/>
                    <a:pt x="110880" y="17766"/>
                  </a:cubicBezTo>
                  <a:cubicBezTo>
                    <a:pt x="104704" y="14358"/>
                    <a:pt x="98030" y="10028"/>
                    <a:pt x="90860" y="7117"/>
                  </a:cubicBezTo>
                  <a:cubicBezTo>
                    <a:pt x="83690" y="4206"/>
                    <a:pt x="74603" y="-905"/>
                    <a:pt x="67858" y="302"/>
                  </a:cubicBezTo>
                  <a:close/>
                </a:path>
              </a:pathLst>
            </a:custGeom>
            <a:noFill/>
            <a:ln w="38100" cap="flat" cmpd="sng">
              <a:solidFill>
                <a:srgbClr val="00FFFF"/>
              </a:solidFill>
              <a:prstDash val="solid"/>
              <a:round/>
              <a:headEnd type="none" w="med" len="med"/>
              <a:tailEnd type="none" w="med" len="med"/>
            </a:ln>
          </p:spPr>
          <p:txBody>
            <a:bodyPr/>
            <a:lstStyle/>
            <a:p>
              <a:endParaRPr lang="en-US"/>
            </a:p>
          </p:txBody>
        </p:sp>
        <p:cxnSp>
          <p:nvCxnSpPr>
            <p:cNvPr id="167" name="Google Shape;167;p30"/>
            <p:cNvCxnSpPr/>
            <p:nvPr/>
          </p:nvCxnSpPr>
          <p:spPr>
            <a:xfrm rot="10800000" flipH="1">
              <a:off x="5180603" y="3788247"/>
              <a:ext cx="853713" cy="836956"/>
            </a:xfrm>
            <a:prstGeom prst="straightConnector1">
              <a:avLst/>
            </a:prstGeom>
            <a:noFill/>
            <a:ln w="76200" cap="flat" cmpd="sng">
              <a:solidFill>
                <a:srgbClr val="00FF00"/>
              </a:solidFill>
              <a:prstDash val="solid"/>
              <a:round/>
              <a:headEnd type="none" w="med" len="med"/>
              <a:tailEnd type="none" w="med" len="med"/>
            </a:ln>
          </p:spPr>
        </p:cxnSp>
        <p:cxnSp>
          <p:nvCxnSpPr>
            <p:cNvPr id="168" name="Google Shape;168;p30"/>
            <p:cNvCxnSpPr/>
            <p:nvPr/>
          </p:nvCxnSpPr>
          <p:spPr>
            <a:xfrm flipH="1">
              <a:off x="6450549" y="2243133"/>
              <a:ext cx="218337" cy="1163994"/>
            </a:xfrm>
            <a:prstGeom prst="straightConnector1">
              <a:avLst/>
            </a:prstGeom>
            <a:noFill/>
            <a:ln w="76200" cap="flat" cmpd="sng">
              <a:solidFill>
                <a:srgbClr val="00FF00"/>
              </a:solidFill>
              <a:prstDash val="solid"/>
              <a:round/>
              <a:headEnd type="none" w="med" len="med"/>
              <a:tailEnd type="none" w="med" len="med"/>
            </a:ln>
          </p:spPr>
        </p:cxnSp>
        <p:pic>
          <p:nvPicPr>
            <p:cNvPr id="169" name="Google Shape;169;p30"/>
            <p:cNvPicPr preferRelativeResize="0"/>
            <p:nvPr/>
          </p:nvPicPr>
          <p:blipFill>
            <a:blip r:embed="rId4">
              <a:alphaModFix/>
            </a:blip>
            <a:stretch>
              <a:fillRect/>
            </a:stretch>
          </p:blipFill>
          <p:spPr>
            <a:xfrm rot="1950255">
              <a:off x="5033867" y="695346"/>
              <a:ext cx="676291" cy="444506"/>
            </a:xfrm>
            <a:prstGeom prst="rect">
              <a:avLst/>
            </a:prstGeom>
            <a:noFill/>
            <a:ln>
              <a:noFill/>
            </a:ln>
          </p:spPr>
        </p:pic>
        <p:cxnSp>
          <p:nvCxnSpPr>
            <p:cNvPr id="170" name="Google Shape;170;p30"/>
            <p:cNvCxnSpPr/>
            <p:nvPr/>
          </p:nvCxnSpPr>
          <p:spPr>
            <a:xfrm flipH="1">
              <a:off x="2871529" y="552544"/>
              <a:ext cx="1020177" cy="868332"/>
            </a:xfrm>
            <a:prstGeom prst="straightConnector1">
              <a:avLst/>
            </a:prstGeom>
            <a:noFill/>
            <a:ln w="76200" cap="flat" cmpd="sng">
              <a:solidFill>
                <a:srgbClr val="00FF00"/>
              </a:solidFill>
              <a:prstDash val="solid"/>
              <a:round/>
              <a:headEnd type="none" w="med" len="med"/>
              <a:tailEnd type="none" w="med" len="med"/>
            </a:ln>
          </p:spPr>
        </p:cxnSp>
        <p:sp>
          <p:nvSpPr>
            <p:cNvPr id="171" name="Google Shape;171;p30"/>
            <p:cNvSpPr/>
            <p:nvPr/>
          </p:nvSpPr>
          <p:spPr>
            <a:xfrm>
              <a:off x="4546497" y="2850263"/>
              <a:ext cx="689301" cy="678101"/>
            </a:xfrm>
            <a:prstGeom prst="ellipse">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72" name="Google Shape;172;p30"/>
            <p:cNvSpPr/>
            <p:nvPr/>
          </p:nvSpPr>
          <p:spPr>
            <a:xfrm>
              <a:off x="5732014" y="3940483"/>
              <a:ext cx="302448" cy="292553"/>
            </a:xfrm>
            <a:prstGeom prst="ellipse">
              <a:avLst/>
            </a:prstGeom>
            <a:noFill/>
            <a:ln w="2857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73" name="Google Shape;173;p30"/>
            <p:cNvSpPr/>
            <p:nvPr/>
          </p:nvSpPr>
          <p:spPr>
            <a:xfrm>
              <a:off x="5235798" y="4139923"/>
              <a:ext cx="341133" cy="345693"/>
            </a:xfrm>
            <a:prstGeom prst="ellipse">
              <a:avLst/>
            </a:prstGeom>
            <a:noFill/>
            <a:ln w="2857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74" name="Google Shape;174;p30"/>
            <p:cNvSpPr/>
            <p:nvPr/>
          </p:nvSpPr>
          <p:spPr>
            <a:xfrm>
              <a:off x="2428187" y="504091"/>
              <a:ext cx="4287614" cy="4135316"/>
            </a:xfrm>
            <a:prstGeom prst="ellipse">
              <a:avLst/>
            </a:prstGeom>
            <a:noFill/>
            <a:ln w="28575" cap="flat" cmpd="sng">
              <a:solidFill>
                <a:srgbClr val="FFFFFF"/>
              </a:solidFill>
              <a:prstDash val="dashDot"/>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sp>
        <p:nvSpPr>
          <p:cNvPr id="175" name="Google Shape;175;p30"/>
          <p:cNvSpPr txBox="1"/>
          <p:nvPr/>
        </p:nvSpPr>
        <p:spPr>
          <a:xfrm>
            <a:off x="422275" y="1687250"/>
            <a:ext cx="1462200" cy="647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lt1"/>
                </a:solidFill>
                <a:latin typeface="Roboto Serif"/>
                <a:ea typeface="Roboto Serif"/>
                <a:cs typeface="Roboto Serif"/>
                <a:sym typeface="Roboto Serif"/>
              </a:rPr>
              <a:t>Reference Latitude</a:t>
            </a:r>
            <a:endParaRPr sz="1800">
              <a:solidFill>
                <a:schemeClr val="lt1"/>
              </a:solidFill>
              <a:latin typeface="Roboto Serif"/>
              <a:ea typeface="Roboto Serif"/>
              <a:cs typeface="Roboto Serif"/>
              <a:sym typeface="Roboto Serif"/>
            </a:endParaRPr>
          </a:p>
          <a:p>
            <a:pPr marL="0" lvl="0" indent="0" algn="l" rtl="0">
              <a:spcBef>
                <a:spcPts val="0"/>
              </a:spcBef>
              <a:spcAft>
                <a:spcPts val="0"/>
              </a:spcAft>
              <a:buNone/>
            </a:pPr>
            <a:endParaRPr sz="1800">
              <a:solidFill>
                <a:schemeClr val="lt1"/>
              </a:solidFill>
              <a:highlight>
                <a:schemeClr val="dk1"/>
              </a:highlight>
              <a:latin typeface="Roboto Serif"/>
              <a:ea typeface="Roboto Serif"/>
              <a:cs typeface="Roboto Serif"/>
              <a:sym typeface="Roboto Serif"/>
            </a:endParaRPr>
          </a:p>
        </p:txBody>
      </p:sp>
      <p:sp>
        <p:nvSpPr>
          <p:cNvPr id="176" name="Google Shape;176;p30"/>
          <p:cNvSpPr txBox="1"/>
          <p:nvPr/>
        </p:nvSpPr>
        <p:spPr>
          <a:xfrm>
            <a:off x="6480761" y="2850073"/>
            <a:ext cx="1334100" cy="82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rgbClr val="00FF00"/>
                </a:solidFill>
                <a:highlight>
                  <a:schemeClr val="dk1"/>
                </a:highlight>
                <a:latin typeface="Roboto Serif"/>
                <a:ea typeface="Roboto Serif"/>
                <a:cs typeface="Roboto Serif"/>
                <a:sym typeface="Roboto Serif"/>
              </a:rPr>
              <a:t>Groomed Path</a:t>
            </a:r>
            <a:endParaRPr sz="1800">
              <a:solidFill>
                <a:schemeClr val="lt1"/>
              </a:solidFill>
              <a:highlight>
                <a:schemeClr val="dk1"/>
              </a:highlight>
              <a:latin typeface="Roboto Serif"/>
              <a:ea typeface="Roboto Serif"/>
              <a:cs typeface="Roboto Serif"/>
              <a:sym typeface="Roboto Serif"/>
            </a:endParaRPr>
          </a:p>
        </p:txBody>
      </p:sp>
      <p:sp>
        <p:nvSpPr>
          <p:cNvPr id="177" name="Google Shape;177;p30"/>
          <p:cNvSpPr txBox="1"/>
          <p:nvPr/>
        </p:nvSpPr>
        <p:spPr>
          <a:xfrm>
            <a:off x="595724" y="2963765"/>
            <a:ext cx="1334100" cy="82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rgbClr val="FF0000"/>
                </a:solidFill>
                <a:latin typeface="Roboto Serif"/>
                <a:ea typeface="Roboto Serif"/>
                <a:cs typeface="Roboto Serif"/>
                <a:sym typeface="Roboto Serif"/>
              </a:rPr>
              <a:t>Crater to Avoid</a:t>
            </a:r>
            <a:endParaRPr sz="1800">
              <a:solidFill>
                <a:srgbClr val="FF0000"/>
              </a:solidFill>
              <a:latin typeface="Roboto Serif"/>
              <a:ea typeface="Roboto Serif"/>
              <a:cs typeface="Roboto Serif"/>
              <a:sym typeface="Roboto Serif"/>
            </a:endParaRPr>
          </a:p>
          <a:p>
            <a:pPr marL="0" lvl="0" indent="0" algn="l" rtl="0">
              <a:spcBef>
                <a:spcPts val="0"/>
              </a:spcBef>
              <a:spcAft>
                <a:spcPts val="0"/>
              </a:spcAft>
              <a:buNone/>
            </a:pPr>
            <a:endParaRPr sz="1800">
              <a:solidFill>
                <a:schemeClr val="lt1"/>
              </a:solidFill>
              <a:latin typeface="Roboto Serif"/>
              <a:ea typeface="Roboto Serif"/>
              <a:cs typeface="Roboto Serif"/>
              <a:sym typeface="Roboto Serif"/>
            </a:endParaRPr>
          </a:p>
        </p:txBody>
      </p:sp>
      <p:sp>
        <p:nvSpPr>
          <p:cNvPr id="178" name="Google Shape;178;p30"/>
          <p:cNvSpPr txBox="1"/>
          <p:nvPr/>
        </p:nvSpPr>
        <p:spPr>
          <a:xfrm>
            <a:off x="338650" y="3866025"/>
            <a:ext cx="1671300" cy="82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rgbClr val="00FFFF"/>
                </a:solidFill>
                <a:latin typeface="Roboto Serif"/>
                <a:ea typeface="Roboto Serif"/>
                <a:cs typeface="Roboto Serif"/>
                <a:sym typeface="Roboto Serif"/>
              </a:rPr>
              <a:t>Original Traversable Path</a:t>
            </a:r>
            <a:endParaRPr sz="1800">
              <a:solidFill>
                <a:srgbClr val="00FFFF"/>
              </a:solidFill>
              <a:latin typeface="Roboto Serif"/>
              <a:ea typeface="Roboto Serif"/>
              <a:cs typeface="Roboto Serif"/>
              <a:sym typeface="Roboto Serif"/>
            </a:endParaRPr>
          </a:p>
          <a:p>
            <a:pPr marL="0" lvl="0" indent="0" algn="l" rtl="0">
              <a:spcBef>
                <a:spcPts val="0"/>
              </a:spcBef>
              <a:spcAft>
                <a:spcPts val="0"/>
              </a:spcAft>
              <a:buNone/>
            </a:pPr>
            <a:endParaRPr sz="1800">
              <a:solidFill>
                <a:srgbClr val="00FFFF"/>
              </a:solidFill>
              <a:highlight>
                <a:schemeClr val="dk1"/>
              </a:highlight>
              <a:latin typeface="Roboto Serif"/>
              <a:ea typeface="Roboto Serif"/>
              <a:cs typeface="Roboto Serif"/>
              <a:sym typeface="Roboto Serif"/>
            </a:endParaRPr>
          </a:p>
        </p:txBody>
      </p:sp>
      <p:sp>
        <p:nvSpPr>
          <p:cNvPr id="179" name="Google Shape;179;p30"/>
          <p:cNvSpPr txBox="1"/>
          <p:nvPr/>
        </p:nvSpPr>
        <p:spPr>
          <a:xfrm>
            <a:off x="6415047" y="3960082"/>
            <a:ext cx="1334100" cy="82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rgbClr val="FF9900"/>
                </a:solidFill>
                <a:latin typeface="Roboto Serif"/>
                <a:ea typeface="Roboto Serif"/>
                <a:cs typeface="Roboto Serif"/>
                <a:sym typeface="Roboto Serif"/>
              </a:rPr>
              <a:t>Craters to Groom</a:t>
            </a:r>
            <a:endParaRPr sz="1800">
              <a:solidFill>
                <a:srgbClr val="FF9900"/>
              </a:solidFill>
              <a:latin typeface="Roboto Serif"/>
              <a:ea typeface="Roboto Serif"/>
              <a:cs typeface="Roboto Serif"/>
              <a:sym typeface="Roboto Serif"/>
            </a:endParaRPr>
          </a:p>
          <a:p>
            <a:pPr marL="0" lvl="0" indent="0" algn="l" rtl="0">
              <a:spcBef>
                <a:spcPts val="0"/>
              </a:spcBef>
              <a:spcAft>
                <a:spcPts val="0"/>
              </a:spcAft>
              <a:buNone/>
            </a:pPr>
            <a:endParaRPr sz="1800">
              <a:solidFill>
                <a:schemeClr val="lt1"/>
              </a:solidFill>
              <a:latin typeface="Roboto Serif"/>
              <a:ea typeface="Roboto Serif"/>
              <a:cs typeface="Roboto Serif"/>
              <a:sym typeface="Roboto Serif"/>
            </a:endParaRPr>
          </a:p>
        </p:txBody>
      </p:sp>
      <p:sp>
        <p:nvSpPr>
          <p:cNvPr id="180" name="Google Shape;180;p30"/>
          <p:cNvSpPr txBox="1"/>
          <p:nvPr/>
        </p:nvSpPr>
        <p:spPr>
          <a:xfrm>
            <a:off x="6441875" y="889700"/>
            <a:ext cx="1671300" cy="82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rgbClr val="F1C232"/>
                </a:solidFill>
                <a:latin typeface="Roboto Serif"/>
                <a:ea typeface="Roboto Serif"/>
                <a:cs typeface="Roboto Serif"/>
                <a:sym typeface="Roboto Serif"/>
              </a:rPr>
              <a:t>Lunar ROADSTER</a:t>
            </a:r>
            <a:endParaRPr sz="1800">
              <a:solidFill>
                <a:srgbClr val="F1C232"/>
              </a:solidFill>
              <a:latin typeface="Roboto Serif"/>
              <a:ea typeface="Roboto Serif"/>
              <a:cs typeface="Roboto Serif"/>
              <a:sym typeface="Roboto Serif"/>
            </a:endParaRPr>
          </a:p>
          <a:p>
            <a:pPr marL="0" lvl="0" indent="0" algn="l" rtl="0">
              <a:spcBef>
                <a:spcPts val="0"/>
              </a:spcBef>
              <a:spcAft>
                <a:spcPts val="0"/>
              </a:spcAft>
              <a:buNone/>
            </a:pPr>
            <a:endParaRPr sz="1800">
              <a:solidFill>
                <a:srgbClr val="F1C232"/>
              </a:solidFill>
              <a:latin typeface="Roboto Serif"/>
              <a:ea typeface="Roboto Serif"/>
              <a:cs typeface="Roboto Serif"/>
              <a:sym typeface="Roboto Serif"/>
            </a:endParaRPr>
          </a:p>
        </p:txBody>
      </p:sp>
      <p:cxnSp>
        <p:nvCxnSpPr>
          <p:cNvPr id="181" name="Google Shape;181;p30"/>
          <p:cNvCxnSpPr/>
          <p:nvPr/>
        </p:nvCxnSpPr>
        <p:spPr>
          <a:xfrm flipH="1">
            <a:off x="1827131" y="1660935"/>
            <a:ext cx="912900" cy="233400"/>
          </a:xfrm>
          <a:prstGeom prst="straightConnector1">
            <a:avLst/>
          </a:prstGeom>
          <a:noFill/>
          <a:ln w="19050" cap="flat" cmpd="sng">
            <a:solidFill>
              <a:schemeClr val="lt1"/>
            </a:solidFill>
            <a:prstDash val="solid"/>
            <a:round/>
            <a:headEnd type="none" w="med" len="med"/>
            <a:tailEnd type="triangle" w="med" len="med"/>
          </a:ln>
        </p:spPr>
      </p:cxnSp>
      <p:cxnSp>
        <p:nvCxnSpPr>
          <p:cNvPr id="182" name="Google Shape;182;p30"/>
          <p:cNvCxnSpPr/>
          <p:nvPr/>
        </p:nvCxnSpPr>
        <p:spPr>
          <a:xfrm flipH="1">
            <a:off x="1723622" y="3355348"/>
            <a:ext cx="2433300" cy="2100"/>
          </a:xfrm>
          <a:prstGeom prst="straightConnector1">
            <a:avLst/>
          </a:prstGeom>
          <a:noFill/>
          <a:ln w="19050" cap="flat" cmpd="sng">
            <a:solidFill>
              <a:srgbClr val="FF0000"/>
            </a:solidFill>
            <a:prstDash val="solid"/>
            <a:round/>
            <a:headEnd type="none" w="med" len="med"/>
            <a:tailEnd type="triangle" w="med" len="med"/>
          </a:ln>
        </p:spPr>
      </p:cxnSp>
      <p:cxnSp>
        <p:nvCxnSpPr>
          <p:cNvPr id="183" name="Google Shape;183;p30"/>
          <p:cNvCxnSpPr/>
          <p:nvPr/>
        </p:nvCxnSpPr>
        <p:spPr>
          <a:xfrm flipH="1">
            <a:off x="1718745" y="3650044"/>
            <a:ext cx="900000" cy="435900"/>
          </a:xfrm>
          <a:prstGeom prst="straightConnector1">
            <a:avLst/>
          </a:prstGeom>
          <a:noFill/>
          <a:ln w="19050" cap="flat" cmpd="sng">
            <a:solidFill>
              <a:srgbClr val="00FFFF"/>
            </a:solidFill>
            <a:prstDash val="solid"/>
            <a:round/>
            <a:headEnd type="none" w="med" len="med"/>
            <a:tailEnd type="triangle" w="med" len="med"/>
          </a:ln>
        </p:spPr>
      </p:cxnSp>
      <p:cxnSp>
        <p:nvCxnSpPr>
          <p:cNvPr id="184" name="Google Shape;184;p30"/>
          <p:cNvCxnSpPr>
            <a:endCxn id="180" idx="1"/>
          </p:cNvCxnSpPr>
          <p:nvPr/>
        </p:nvCxnSpPr>
        <p:spPr>
          <a:xfrm rot="10800000" flipH="1">
            <a:off x="5120675" y="1304000"/>
            <a:ext cx="1321200" cy="49800"/>
          </a:xfrm>
          <a:prstGeom prst="straightConnector1">
            <a:avLst/>
          </a:prstGeom>
          <a:noFill/>
          <a:ln w="19050" cap="flat" cmpd="sng">
            <a:solidFill>
              <a:srgbClr val="FFD700"/>
            </a:solidFill>
            <a:prstDash val="solid"/>
            <a:round/>
            <a:headEnd type="none" w="med" len="med"/>
            <a:tailEnd type="triangle" w="med" len="med"/>
          </a:ln>
        </p:spPr>
      </p:cxnSp>
      <p:cxnSp>
        <p:nvCxnSpPr>
          <p:cNvPr id="185" name="Google Shape;185;p30"/>
          <p:cNvCxnSpPr>
            <a:endCxn id="179" idx="1"/>
          </p:cNvCxnSpPr>
          <p:nvPr/>
        </p:nvCxnSpPr>
        <p:spPr>
          <a:xfrm rot="10800000" flipH="1">
            <a:off x="5095047" y="4374382"/>
            <a:ext cx="1320000" cy="159900"/>
          </a:xfrm>
          <a:prstGeom prst="straightConnector1">
            <a:avLst/>
          </a:prstGeom>
          <a:noFill/>
          <a:ln w="19050" cap="flat" cmpd="sng">
            <a:solidFill>
              <a:srgbClr val="FF9900"/>
            </a:solidFill>
            <a:prstDash val="solid"/>
            <a:round/>
            <a:headEnd type="none" w="med" len="med"/>
            <a:tailEnd type="triangle" w="med" len="med"/>
          </a:ln>
        </p:spPr>
      </p:cxnSp>
      <p:cxnSp>
        <p:nvCxnSpPr>
          <p:cNvPr id="186" name="Google Shape;186;p30"/>
          <p:cNvCxnSpPr>
            <a:endCxn id="179" idx="1"/>
          </p:cNvCxnSpPr>
          <p:nvPr/>
        </p:nvCxnSpPr>
        <p:spPr>
          <a:xfrm>
            <a:off x="5563047" y="4265482"/>
            <a:ext cx="852000" cy="108900"/>
          </a:xfrm>
          <a:prstGeom prst="straightConnector1">
            <a:avLst/>
          </a:prstGeom>
          <a:noFill/>
          <a:ln w="19050" cap="flat" cmpd="sng">
            <a:solidFill>
              <a:srgbClr val="FF9900"/>
            </a:solidFill>
            <a:prstDash val="solid"/>
            <a:round/>
            <a:headEnd type="none" w="med" len="med"/>
            <a:tailEnd type="triangle" w="med" len="med"/>
          </a:ln>
        </p:spPr>
      </p:cxnSp>
      <p:cxnSp>
        <p:nvCxnSpPr>
          <p:cNvPr id="187" name="Google Shape;187;p30"/>
          <p:cNvCxnSpPr/>
          <p:nvPr/>
        </p:nvCxnSpPr>
        <p:spPr>
          <a:xfrm>
            <a:off x="6071681" y="3060675"/>
            <a:ext cx="453000" cy="73800"/>
          </a:xfrm>
          <a:prstGeom prst="straightConnector1">
            <a:avLst/>
          </a:prstGeom>
          <a:noFill/>
          <a:ln w="19050" cap="flat" cmpd="sng">
            <a:solidFill>
              <a:srgbClr val="00FF00"/>
            </a:solidFill>
            <a:prstDash val="solid"/>
            <a:round/>
            <a:headEnd type="none" w="med" len="med"/>
            <a:tailEnd type="triangle" w="med" len="med"/>
          </a:ln>
        </p:spPr>
      </p:cxnSp>
      <p:sp>
        <p:nvSpPr>
          <p:cNvPr id="188" name="Google Shape;188;p30"/>
          <p:cNvSpPr txBox="1">
            <a:spLocks noGrp="1"/>
          </p:cNvSpPr>
          <p:nvPr>
            <p:ph type="ctrTitle" idx="4294967295"/>
          </p:nvPr>
        </p:nvSpPr>
        <p:spPr>
          <a:xfrm>
            <a:off x="678925" y="99550"/>
            <a:ext cx="7481400" cy="641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b="1">
                <a:solidFill>
                  <a:schemeClr val="lt2"/>
                </a:solidFill>
                <a:latin typeface="Roboto Serif"/>
                <a:ea typeface="Roboto Serif"/>
                <a:cs typeface="Roboto Serif"/>
                <a:sym typeface="Roboto Serif"/>
              </a:rPr>
              <a:t>Use Case</a:t>
            </a:r>
            <a:r>
              <a:rPr lang="en" sz="2800">
                <a:solidFill>
                  <a:schemeClr val="lt2"/>
                </a:solidFill>
                <a:latin typeface="Roboto Serif"/>
                <a:ea typeface="Roboto Serif"/>
                <a:cs typeface="Roboto Serif"/>
                <a:sym typeface="Roboto Serif"/>
              </a:rPr>
              <a:t>: </a:t>
            </a:r>
            <a:r>
              <a:rPr lang="en">
                <a:solidFill>
                  <a:srgbClr val="FFD700"/>
                </a:solidFill>
                <a:latin typeface="Roboto Serif"/>
                <a:ea typeface="Roboto Serif"/>
                <a:cs typeface="Roboto Serif"/>
                <a:sym typeface="Roboto Serif"/>
              </a:rPr>
              <a:t>Circular Path Grooming</a:t>
            </a:r>
            <a:endParaRPr sz="2800">
              <a:solidFill>
                <a:srgbClr val="FFD700"/>
              </a:solidFill>
              <a:latin typeface="Roboto Serif"/>
              <a:ea typeface="Roboto Serif"/>
              <a:cs typeface="Roboto Serif"/>
              <a:sym typeface="Roboto Serif"/>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693"/>
        <p:cNvGrpSpPr/>
        <p:nvPr/>
      </p:nvGrpSpPr>
      <p:grpSpPr>
        <a:xfrm>
          <a:off x="0" y="0"/>
          <a:ext cx="0" cy="0"/>
          <a:chOff x="0" y="0"/>
          <a:chExt cx="0" cy="0"/>
        </a:xfrm>
      </p:grpSpPr>
      <p:sp>
        <p:nvSpPr>
          <p:cNvPr id="694" name="Google Shape;694;p8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60</a:t>
            </a:fld>
            <a:endParaRPr/>
          </a:p>
        </p:txBody>
      </p:sp>
      <p:graphicFrame>
        <p:nvGraphicFramePr>
          <p:cNvPr id="695" name="Google Shape;695;p84"/>
          <p:cNvGraphicFramePr/>
          <p:nvPr/>
        </p:nvGraphicFramePr>
        <p:xfrm>
          <a:off x="311700" y="613975"/>
          <a:ext cx="8520575" cy="4386125"/>
        </p:xfrm>
        <a:graphic>
          <a:graphicData uri="http://schemas.openxmlformats.org/drawingml/2006/table">
            <a:tbl>
              <a:tblPr>
                <a:noFill/>
                <a:tableStyleId>{73F11E69-B451-4BF1-B217-0C6D06C35509}</a:tableStyleId>
              </a:tblPr>
              <a:tblGrid>
                <a:gridCol w="976000">
                  <a:extLst>
                    <a:ext uri="{9D8B030D-6E8A-4147-A177-3AD203B41FA5}">
                      <a16:colId xmlns:a16="http://schemas.microsoft.com/office/drawing/2014/main" val="20000"/>
                    </a:ext>
                  </a:extLst>
                </a:gridCol>
                <a:gridCol w="1637150">
                  <a:extLst>
                    <a:ext uri="{9D8B030D-6E8A-4147-A177-3AD203B41FA5}">
                      <a16:colId xmlns:a16="http://schemas.microsoft.com/office/drawing/2014/main" val="20001"/>
                    </a:ext>
                  </a:extLst>
                </a:gridCol>
                <a:gridCol w="4301050">
                  <a:extLst>
                    <a:ext uri="{9D8B030D-6E8A-4147-A177-3AD203B41FA5}">
                      <a16:colId xmlns:a16="http://schemas.microsoft.com/office/drawing/2014/main" val="20002"/>
                    </a:ext>
                  </a:extLst>
                </a:gridCol>
                <a:gridCol w="1606375">
                  <a:extLst>
                    <a:ext uri="{9D8B030D-6E8A-4147-A177-3AD203B41FA5}">
                      <a16:colId xmlns:a16="http://schemas.microsoft.com/office/drawing/2014/main" val="20003"/>
                    </a:ext>
                  </a:extLst>
                </a:gridCol>
              </a:tblGrid>
              <a:tr h="454325">
                <a:tc>
                  <a:txBody>
                    <a:bodyPr/>
                    <a:lstStyle/>
                    <a:p>
                      <a:pPr marL="0" marR="0" lvl="0" indent="0" algn="ctr" rtl="0">
                        <a:lnSpc>
                          <a:spcPct val="100000"/>
                        </a:lnSpc>
                        <a:spcBef>
                          <a:spcPts val="0"/>
                        </a:spcBef>
                        <a:spcAft>
                          <a:spcPts val="0"/>
                        </a:spcAft>
                        <a:buNone/>
                      </a:pPr>
                      <a:r>
                        <a:rPr lang="en" sz="1300" b="1">
                          <a:solidFill>
                            <a:schemeClr val="lt1"/>
                          </a:solidFill>
                          <a:latin typeface="Roboto Serif"/>
                          <a:ea typeface="Roboto Serif"/>
                          <a:cs typeface="Roboto Serif"/>
                          <a:sym typeface="Roboto Serif"/>
                        </a:rPr>
                        <a:t>Req.</a:t>
                      </a:r>
                      <a:endParaRPr sz="1300" b="1">
                        <a:solidFill>
                          <a:schemeClr val="lt1"/>
                        </a:solidFill>
                        <a:latin typeface="Roboto Serif"/>
                        <a:ea typeface="Roboto Serif"/>
                        <a:cs typeface="Roboto Serif"/>
                        <a:sym typeface="Roboto Serif"/>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4A86E8"/>
                    </a:solidFill>
                  </a:tcPr>
                </a:tc>
                <a:tc>
                  <a:txBody>
                    <a:bodyPr/>
                    <a:lstStyle/>
                    <a:p>
                      <a:pPr marL="0" marR="0" lvl="0" indent="0" algn="ctr" rtl="0">
                        <a:lnSpc>
                          <a:spcPct val="100000"/>
                        </a:lnSpc>
                        <a:spcBef>
                          <a:spcPts val="0"/>
                        </a:spcBef>
                        <a:spcAft>
                          <a:spcPts val="0"/>
                        </a:spcAft>
                        <a:buNone/>
                      </a:pPr>
                      <a:r>
                        <a:rPr lang="en" sz="1300" b="1">
                          <a:solidFill>
                            <a:schemeClr val="lt1"/>
                          </a:solidFill>
                          <a:latin typeface="Roboto Serif"/>
                          <a:ea typeface="Roboto Serif"/>
                          <a:cs typeface="Roboto Serif"/>
                          <a:sym typeface="Roboto Serif"/>
                        </a:rPr>
                        <a:t>Description</a:t>
                      </a:r>
                      <a:endParaRPr sz="1300" b="1">
                        <a:solidFill>
                          <a:schemeClr val="lt1"/>
                        </a:solidFill>
                        <a:latin typeface="Roboto Serif"/>
                        <a:ea typeface="Roboto Serif"/>
                        <a:cs typeface="Roboto Serif"/>
                        <a:sym typeface="Roboto Serif"/>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4A86E8"/>
                    </a:solidFill>
                  </a:tcPr>
                </a:tc>
                <a:tc>
                  <a:txBody>
                    <a:bodyPr/>
                    <a:lstStyle/>
                    <a:p>
                      <a:pPr marL="0" marR="0" lvl="0" indent="0" algn="ctr" rtl="0">
                        <a:lnSpc>
                          <a:spcPct val="100000"/>
                        </a:lnSpc>
                        <a:spcBef>
                          <a:spcPts val="0"/>
                        </a:spcBef>
                        <a:spcAft>
                          <a:spcPts val="0"/>
                        </a:spcAft>
                        <a:buNone/>
                      </a:pPr>
                      <a:r>
                        <a:rPr lang="en" sz="1300" b="1">
                          <a:solidFill>
                            <a:schemeClr val="lt1"/>
                          </a:solidFill>
                          <a:latin typeface="Roboto Serif"/>
                          <a:ea typeface="Roboto Serif"/>
                          <a:cs typeface="Roboto Serif"/>
                          <a:sym typeface="Roboto Serif"/>
                        </a:rPr>
                        <a:t>Status</a:t>
                      </a:r>
                      <a:endParaRPr sz="1300" b="1">
                        <a:solidFill>
                          <a:schemeClr val="lt1"/>
                        </a:solidFill>
                        <a:latin typeface="Roboto Serif"/>
                        <a:ea typeface="Roboto Serif"/>
                        <a:cs typeface="Roboto Serif"/>
                        <a:sym typeface="Roboto Serif"/>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4A86E8"/>
                    </a:solidFill>
                  </a:tcPr>
                </a:tc>
                <a:tc>
                  <a:txBody>
                    <a:bodyPr/>
                    <a:lstStyle/>
                    <a:p>
                      <a:pPr marL="0" marR="0" lvl="0" indent="0" algn="ctr" rtl="0">
                        <a:lnSpc>
                          <a:spcPct val="100000"/>
                        </a:lnSpc>
                        <a:spcBef>
                          <a:spcPts val="0"/>
                        </a:spcBef>
                        <a:spcAft>
                          <a:spcPts val="0"/>
                        </a:spcAft>
                        <a:buNone/>
                      </a:pPr>
                      <a:r>
                        <a:rPr lang="en" sz="1300" b="1">
                          <a:solidFill>
                            <a:schemeClr val="lt1"/>
                          </a:solidFill>
                          <a:latin typeface="Roboto Serif"/>
                          <a:ea typeface="Roboto Serif"/>
                          <a:cs typeface="Roboto Serif"/>
                          <a:sym typeface="Roboto Serif"/>
                        </a:rPr>
                        <a:t>Score</a:t>
                      </a:r>
                      <a:endParaRPr sz="1300" b="1">
                        <a:solidFill>
                          <a:schemeClr val="lt1"/>
                        </a:solidFill>
                        <a:latin typeface="Roboto Serif"/>
                        <a:ea typeface="Roboto Serif"/>
                        <a:cs typeface="Roboto Serif"/>
                        <a:sym typeface="Roboto Serif"/>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4A86E8"/>
                    </a:solidFill>
                  </a:tcPr>
                </a:tc>
                <a:extLst>
                  <a:ext uri="{0D108BD9-81ED-4DB2-BD59-A6C34878D82A}">
                    <a16:rowId xmlns:a16="http://schemas.microsoft.com/office/drawing/2014/main" val="10000"/>
                  </a:ext>
                </a:extLst>
              </a:tr>
              <a:tr h="454325">
                <a:tc>
                  <a:txBody>
                    <a:bodyPr/>
                    <a:lstStyle/>
                    <a:p>
                      <a:pPr marL="0" lvl="0" indent="0" algn="ctr" rtl="0">
                        <a:spcBef>
                          <a:spcPts val="0"/>
                        </a:spcBef>
                        <a:spcAft>
                          <a:spcPts val="0"/>
                        </a:spcAft>
                        <a:buNone/>
                      </a:pPr>
                      <a:r>
                        <a:rPr lang="en" b="1">
                          <a:solidFill>
                            <a:schemeClr val="lt1"/>
                          </a:solidFill>
                          <a:latin typeface="Roboto Serif"/>
                          <a:ea typeface="Roboto Serif"/>
                          <a:cs typeface="Roboto Serif"/>
                          <a:sym typeface="Roboto Serif"/>
                        </a:rPr>
                        <a:t>M.N.1</a:t>
                      </a:r>
                      <a:endParaRPr b="1">
                        <a:solidFill>
                          <a:schemeClr val="lt1"/>
                        </a:solidFill>
                        <a:latin typeface="Roboto Serif"/>
                        <a:ea typeface="Roboto Serif"/>
                        <a:cs typeface="Roboto Serif"/>
                        <a:sym typeface="Roboto Serif"/>
                      </a:endParaRPr>
                    </a:p>
                  </a:txBody>
                  <a:tcPr marL="91425" marR="91425" marT="91425" marB="91425" anchor="ctr">
                    <a:lnT w="9525" cap="flat" cmpd="sng">
                      <a:solidFill>
                        <a:srgbClr val="9E9E9E"/>
                      </a:solidFill>
                      <a:prstDash val="solid"/>
                      <a:round/>
                      <a:headEnd type="none" w="sm" len="sm"/>
                      <a:tailEnd type="none" w="sm" len="sm"/>
                    </a:lnT>
                  </a:tcPr>
                </a:tc>
                <a:tc>
                  <a:txBody>
                    <a:bodyPr/>
                    <a:lstStyle/>
                    <a:p>
                      <a:pPr marL="0" lvl="0" indent="0" algn="just" rtl="0">
                        <a:spcBef>
                          <a:spcPts val="0"/>
                        </a:spcBef>
                        <a:spcAft>
                          <a:spcPts val="0"/>
                        </a:spcAft>
                        <a:buNone/>
                      </a:pPr>
                      <a:r>
                        <a:rPr lang="en" sz="1500">
                          <a:solidFill>
                            <a:schemeClr val="lt1"/>
                          </a:solidFill>
                          <a:latin typeface="Roboto Serif"/>
                          <a:ea typeface="Roboto Serif"/>
                          <a:cs typeface="Roboto Serif"/>
                          <a:sym typeface="Roboto Serif"/>
                        </a:rPr>
                        <a:t>Weight </a:t>
                      </a:r>
                      <a:endParaRPr sz="1500">
                        <a:solidFill>
                          <a:schemeClr val="lt1"/>
                        </a:solidFill>
                        <a:latin typeface="Roboto Serif"/>
                        <a:ea typeface="Roboto Serif"/>
                        <a:cs typeface="Roboto Serif"/>
                        <a:sym typeface="Roboto Serif"/>
                      </a:endParaRPr>
                    </a:p>
                  </a:txBody>
                  <a:tcPr marL="91425" marR="91425" marT="91425" marB="91425" anchor="ctr">
                    <a:lnT w="9525" cap="flat" cmpd="sng">
                      <a:solidFill>
                        <a:srgbClr val="9E9E9E"/>
                      </a:solidFill>
                      <a:prstDash val="solid"/>
                      <a:round/>
                      <a:headEnd type="none" w="sm" len="sm"/>
                      <a:tailEnd type="none" w="sm" len="sm"/>
                    </a:lnT>
                  </a:tcPr>
                </a:tc>
                <a:tc>
                  <a:txBody>
                    <a:bodyPr/>
                    <a:lstStyle/>
                    <a:p>
                      <a:pPr marL="0" lvl="0" indent="0" algn="ctr" rtl="0">
                        <a:spcBef>
                          <a:spcPts val="0"/>
                        </a:spcBef>
                        <a:spcAft>
                          <a:spcPts val="0"/>
                        </a:spcAft>
                        <a:buNone/>
                      </a:pPr>
                      <a:r>
                        <a:rPr lang="en">
                          <a:solidFill>
                            <a:srgbClr val="FF9900"/>
                          </a:solidFill>
                          <a:latin typeface="Roboto Serif"/>
                          <a:ea typeface="Roboto Serif"/>
                          <a:cs typeface="Roboto Serif"/>
                          <a:sym typeface="Roboto Serif"/>
                        </a:rPr>
                        <a:t>Achieved - The rover weighs 25kg. This number may increase with additions during the Fall. Need to demonstrate. </a:t>
                      </a:r>
                      <a:endParaRPr>
                        <a:solidFill>
                          <a:schemeClr val="lt1"/>
                        </a:solidFill>
                        <a:latin typeface="Roboto Serif"/>
                        <a:ea typeface="Roboto Serif"/>
                        <a:cs typeface="Roboto Serif"/>
                        <a:sym typeface="Roboto Serif"/>
                      </a:endParaRPr>
                    </a:p>
                  </a:txBody>
                  <a:tcPr marL="91425" marR="91425" marT="91425" marB="91425" anchor="ctr">
                    <a:lnT w="9525" cap="flat" cmpd="sng">
                      <a:solidFill>
                        <a:srgbClr val="9E9E9E"/>
                      </a:solidFill>
                      <a:prstDash val="solid"/>
                      <a:round/>
                      <a:headEnd type="none" w="sm" len="sm"/>
                      <a:tailEnd type="none" w="sm" len="sm"/>
                    </a:lnT>
                  </a:tcPr>
                </a:tc>
                <a:tc>
                  <a:txBody>
                    <a:bodyPr/>
                    <a:lstStyle/>
                    <a:p>
                      <a:pPr marL="0" lvl="0" indent="0" algn="ctr" rtl="0">
                        <a:spcBef>
                          <a:spcPts val="0"/>
                        </a:spcBef>
                        <a:spcAft>
                          <a:spcPts val="0"/>
                        </a:spcAft>
                        <a:buNone/>
                      </a:pPr>
                      <a:r>
                        <a:rPr lang="en">
                          <a:solidFill>
                            <a:srgbClr val="FF9900"/>
                          </a:solidFill>
                          <a:latin typeface="Roboto Serif"/>
                          <a:ea typeface="Roboto Serif"/>
                          <a:cs typeface="Roboto Serif"/>
                          <a:sym typeface="Roboto Serif"/>
                        </a:rPr>
                        <a:t>8/10</a:t>
                      </a:r>
                      <a:endParaRPr>
                        <a:solidFill>
                          <a:srgbClr val="FF9900"/>
                        </a:solidFill>
                        <a:latin typeface="Roboto Serif"/>
                        <a:ea typeface="Roboto Serif"/>
                        <a:cs typeface="Roboto Serif"/>
                        <a:sym typeface="Roboto Serif"/>
                      </a:endParaRPr>
                    </a:p>
                  </a:txBody>
                  <a:tcPr marL="91425" marR="91425" marT="91425" marB="91425" anchor="ctr">
                    <a:lnT w="9525" cap="flat" cmpd="sng">
                      <a:solidFill>
                        <a:srgbClr val="9E9E9E"/>
                      </a:solidFill>
                      <a:prstDash val="solid"/>
                      <a:round/>
                      <a:headEnd type="none" w="sm" len="sm"/>
                      <a:tailEnd type="none" w="sm" len="sm"/>
                    </a:lnT>
                  </a:tcPr>
                </a:tc>
                <a:extLst>
                  <a:ext uri="{0D108BD9-81ED-4DB2-BD59-A6C34878D82A}">
                    <a16:rowId xmlns:a16="http://schemas.microsoft.com/office/drawing/2014/main" val="10001"/>
                  </a:ext>
                </a:extLst>
              </a:tr>
              <a:tr h="0">
                <a:tc>
                  <a:txBody>
                    <a:bodyPr/>
                    <a:lstStyle/>
                    <a:p>
                      <a:pPr marL="0" lvl="0" indent="0" algn="ctr" rtl="0">
                        <a:spcBef>
                          <a:spcPts val="0"/>
                        </a:spcBef>
                        <a:spcAft>
                          <a:spcPts val="0"/>
                        </a:spcAft>
                        <a:buNone/>
                      </a:pPr>
                      <a:r>
                        <a:rPr lang="en" b="1">
                          <a:solidFill>
                            <a:schemeClr val="lt1"/>
                          </a:solidFill>
                          <a:latin typeface="Roboto Serif"/>
                          <a:ea typeface="Roboto Serif"/>
                          <a:cs typeface="Roboto Serif"/>
                          <a:sym typeface="Roboto Serif"/>
                        </a:rPr>
                        <a:t>M.N.4</a:t>
                      </a:r>
                      <a:endParaRPr b="1">
                        <a:solidFill>
                          <a:schemeClr val="lt1"/>
                        </a:solidFill>
                        <a:latin typeface="Roboto Serif"/>
                        <a:ea typeface="Roboto Serif"/>
                        <a:cs typeface="Roboto Serif"/>
                        <a:sym typeface="Roboto Serif"/>
                      </a:endParaRPr>
                    </a:p>
                  </a:txBody>
                  <a:tcPr marL="91425" marR="91425" marT="91425" marB="91425" anchor="ctr"/>
                </a:tc>
                <a:tc>
                  <a:txBody>
                    <a:bodyPr/>
                    <a:lstStyle/>
                    <a:p>
                      <a:pPr marL="0" lvl="0" indent="0" algn="just" rtl="0">
                        <a:spcBef>
                          <a:spcPts val="0"/>
                        </a:spcBef>
                        <a:spcAft>
                          <a:spcPts val="0"/>
                        </a:spcAft>
                        <a:buNone/>
                      </a:pPr>
                      <a:r>
                        <a:rPr lang="en" sz="1500">
                          <a:solidFill>
                            <a:schemeClr val="lt1"/>
                          </a:solidFill>
                          <a:latin typeface="Roboto Serif"/>
                          <a:ea typeface="Roboto Serif"/>
                          <a:cs typeface="Roboto Serif"/>
                          <a:sym typeface="Roboto Serif"/>
                        </a:rPr>
                        <a:t>Size </a:t>
                      </a:r>
                      <a:endParaRPr sz="1500">
                        <a:solidFill>
                          <a:schemeClr val="lt1"/>
                        </a:solidFill>
                        <a:latin typeface="Roboto Serif"/>
                        <a:ea typeface="Roboto Serif"/>
                        <a:cs typeface="Roboto Serif"/>
                        <a:sym typeface="Roboto Serif"/>
                      </a:endParaRPr>
                    </a:p>
                  </a:txBody>
                  <a:tcPr marL="91425" marR="91425" marT="91425" marB="91425" anchor="ctr"/>
                </a:tc>
                <a:tc>
                  <a:txBody>
                    <a:bodyPr/>
                    <a:lstStyle/>
                    <a:p>
                      <a:pPr marL="0" lvl="0" indent="0" algn="ctr" rtl="0">
                        <a:spcBef>
                          <a:spcPts val="0"/>
                        </a:spcBef>
                        <a:spcAft>
                          <a:spcPts val="0"/>
                        </a:spcAft>
                        <a:buNone/>
                      </a:pPr>
                      <a:r>
                        <a:rPr lang="en">
                          <a:solidFill>
                            <a:srgbClr val="FF0000"/>
                          </a:solidFill>
                          <a:latin typeface="Roboto Serif"/>
                          <a:ea typeface="Roboto Serif"/>
                          <a:cs typeface="Roboto Serif"/>
                          <a:sym typeface="Roboto Serif"/>
                        </a:rPr>
                        <a:t>Missed - The size of the dozing arms were increased to allow for backblading. The battery mounting extension arms need to be removed to meet this requirement.</a:t>
                      </a:r>
                      <a:endParaRPr>
                        <a:solidFill>
                          <a:srgbClr val="FF0000"/>
                        </a:solidFill>
                        <a:latin typeface="Roboto Serif"/>
                        <a:ea typeface="Roboto Serif"/>
                        <a:cs typeface="Roboto Serif"/>
                        <a:sym typeface="Roboto Serif"/>
                      </a:endParaRPr>
                    </a:p>
                  </a:txBody>
                  <a:tcPr marL="91425" marR="91425" marT="91425" marB="91425" anchor="ctr"/>
                </a:tc>
                <a:tc>
                  <a:txBody>
                    <a:bodyPr/>
                    <a:lstStyle/>
                    <a:p>
                      <a:pPr marL="0" lvl="0" indent="0" algn="ctr" rtl="0">
                        <a:spcBef>
                          <a:spcPts val="0"/>
                        </a:spcBef>
                        <a:spcAft>
                          <a:spcPts val="0"/>
                        </a:spcAft>
                        <a:buNone/>
                      </a:pPr>
                      <a:r>
                        <a:rPr lang="en">
                          <a:solidFill>
                            <a:srgbClr val="FF0000"/>
                          </a:solidFill>
                          <a:latin typeface="Roboto Serif"/>
                          <a:ea typeface="Roboto Serif"/>
                          <a:cs typeface="Roboto Serif"/>
                          <a:sym typeface="Roboto Serif"/>
                        </a:rPr>
                        <a:t>3/10</a:t>
                      </a:r>
                      <a:endParaRPr>
                        <a:solidFill>
                          <a:srgbClr val="FF0000"/>
                        </a:solidFill>
                        <a:latin typeface="Roboto Serif"/>
                        <a:ea typeface="Roboto Serif"/>
                        <a:cs typeface="Roboto Serif"/>
                        <a:sym typeface="Roboto Serif"/>
                      </a:endParaRPr>
                    </a:p>
                  </a:txBody>
                  <a:tcPr marL="91425" marR="91425" marT="91425" marB="91425" anchor="ctr"/>
                </a:tc>
                <a:extLst>
                  <a:ext uri="{0D108BD9-81ED-4DB2-BD59-A6C34878D82A}">
                    <a16:rowId xmlns:a16="http://schemas.microsoft.com/office/drawing/2014/main" val="10002"/>
                  </a:ext>
                </a:extLst>
              </a:tr>
              <a:tr h="0">
                <a:tc>
                  <a:txBody>
                    <a:bodyPr/>
                    <a:lstStyle/>
                    <a:p>
                      <a:pPr marL="0" lvl="0" indent="0" algn="ctr" rtl="0">
                        <a:spcBef>
                          <a:spcPts val="0"/>
                        </a:spcBef>
                        <a:spcAft>
                          <a:spcPts val="0"/>
                        </a:spcAft>
                        <a:buNone/>
                      </a:pPr>
                      <a:r>
                        <a:rPr lang="en" b="1">
                          <a:solidFill>
                            <a:schemeClr val="lt1"/>
                          </a:solidFill>
                          <a:latin typeface="Roboto Serif"/>
                          <a:ea typeface="Roboto Serif"/>
                          <a:cs typeface="Roboto Serif"/>
                          <a:sym typeface="Roboto Serif"/>
                        </a:rPr>
                        <a:t>D.N.1</a:t>
                      </a:r>
                      <a:endParaRPr b="1">
                        <a:solidFill>
                          <a:schemeClr val="lt1"/>
                        </a:solidFill>
                        <a:latin typeface="Roboto Serif"/>
                        <a:ea typeface="Roboto Serif"/>
                        <a:cs typeface="Roboto Serif"/>
                        <a:sym typeface="Roboto Serif"/>
                      </a:endParaRPr>
                    </a:p>
                  </a:txBody>
                  <a:tcPr marL="91425" marR="91425" marT="91425" marB="91425" anchor="ctr"/>
                </a:tc>
                <a:tc>
                  <a:txBody>
                    <a:bodyPr/>
                    <a:lstStyle/>
                    <a:p>
                      <a:pPr marL="0" lvl="0" indent="0" algn="just" rtl="0">
                        <a:spcBef>
                          <a:spcPts val="0"/>
                        </a:spcBef>
                        <a:spcAft>
                          <a:spcPts val="0"/>
                        </a:spcAft>
                        <a:buNone/>
                      </a:pPr>
                      <a:r>
                        <a:rPr lang="en" sz="1500">
                          <a:solidFill>
                            <a:schemeClr val="lt1"/>
                          </a:solidFill>
                          <a:latin typeface="Roboto Serif"/>
                          <a:ea typeface="Roboto Serif"/>
                          <a:cs typeface="Roboto Serif"/>
                          <a:sym typeface="Roboto Serif"/>
                        </a:rPr>
                        <a:t>Technological Extensibility </a:t>
                      </a:r>
                      <a:endParaRPr sz="1500">
                        <a:solidFill>
                          <a:schemeClr val="lt1"/>
                        </a:solidFill>
                        <a:latin typeface="Roboto Serif"/>
                        <a:ea typeface="Roboto Serif"/>
                        <a:cs typeface="Roboto Serif"/>
                        <a:sym typeface="Roboto Serif"/>
                      </a:endParaRPr>
                    </a:p>
                  </a:txBody>
                  <a:tcPr marL="91425" marR="91425" marT="91425" marB="91425" anchor="ctr"/>
                </a:tc>
                <a:tc>
                  <a:txBody>
                    <a:bodyPr/>
                    <a:lstStyle/>
                    <a:p>
                      <a:pPr marL="0" lvl="0" indent="0" algn="ctr" rtl="0">
                        <a:spcBef>
                          <a:spcPts val="0"/>
                        </a:spcBef>
                        <a:spcAft>
                          <a:spcPts val="0"/>
                        </a:spcAft>
                        <a:buNone/>
                      </a:pPr>
                      <a:r>
                        <a:rPr lang="en">
                          <a:solidFill>
                            <a:srgbClr val="FF9900"/>
                          </a:solidFill>
                          <a:latin typeface="Roboto Serif"/>
                          <a:ea typeface="Roboto Serif"/>
                          <a:cs typeface="Roboto Serif"/>
                          <a:sym typeface="Roboto Serif"/>
                        </a:rPr>
                        <a:t>Achieved - We have maintained an Engineering Wiki and extensively documented our entire design process. Need to demonstrate. </a:t>
                      </a:r>
                      <a:endParaRPr>
                        <a:solidFill>
                          <a:schemeClr val="lt1"/>
                        </a:solidFill>
                        <a:latin typeface="Roboto Serif"/>
                        <a:ea typeface="Roboto Serif"/>
                        <a:cs typeface="Roboto Serif"/>
                        <a:sym typeface="Roboto Serif"/>
                      </a:endParaRPr>
                    </a:p>
                  </a:txBody>
                  <a:tcPr marL="91425" marR="91425" marT="91425" marB="91425" anchor="ctr"/>
                </a:tc>
                <a:tc>
                  <a:txBody>
                    <a:bodyPr/>
                    <a:lstStyle/>
                    <a:p>
                      <a:pPr marL="0" lvl="0" indent="0" algn="ctr" rtl="0">
                        <a:spcBef>
                          <a:spcPts val="0"/>
                        </a:spcBef>
                        <a:spcAft>
                          <a:spcPts val="0"/>
                        </a:spcAft>
                        <a:buNone/>
                      </a:pPr>
                      <a:r>
                        <a:rPr lang="en">
                          <a:solidFill>
                            <a:srgbClr val="FF9900"/>
                          </a:solidFill>
                          <a:latin typeface="Roboto Serif"/>
                          <a:ea typeface="Roboto Serif"/>
                          <a:cs typeface="Roboto Serif"/>
                          <a:sym typeface="Roboto Serif"/>
                        </a:rPr>
                        <a:t>8/10</a:t>
                      </a:r>
                      <a:endParaRPr>
                        <a:solidFill>
                          <a:srgbClr val="FF9900"/>
                        </a:solidFill>
                        <a:latin typeface="Roboto Serif"/>
                        <a:ea typeface="Roboto Serif"/>
                        <a:cs typeface="Roboto Serif"/>
                        <a:sym typeface="Roboto Serif"/>
                      </a:endParaRPr>
                    </a:p>
                  </a:txBody>
                  <a:tcPr marL="91425" marR="91425" marT="91425" marB="91425" anchor="ctr"/>
                </a:tc>
                <a:extLst>
                  <a:ext uri="{0D108BD9-81ED-4DB2-BD59-A6C34878D82A}">
                    <a16:rowId xmlns:a16="http://schemas.microsoft.com/office/drawing/2014/main" val="10003"/>
                  </a:ext>
                </a:extLst>
              </a:tr>
              <a:tr h="454325">
                <a:tc>
                  <a:txBody>
                    <a:bodyPr/>
                    <a:lstStyle/>
                    <a:p>
                      <a:pPr marL="0" lvl="0" indent="0" algn="ctr" rtl="0">
                        <a:spcBef>
                          <a:spcPts val="0"/>
                        </a:spcBef>
                        <a:spcAft>
                          <a:spcPts val="0"/>
                        </a:spcAft>
                        <a:buNone/>
                      </a:pPr>
                      <a:r>
                        <a:rPr lang="en" b="1">
                          <a:solidFill>
                            <a:schemeClr val="lt1"/>
                          </a:solidFill>
                          <a:latin typeface="Roboto Serif"/>
                          <a:ea typeface="Roboto Serif"/>
                          <a:cs typeface="Roboto Serif"/>
                          <a:sym typeface="Roboto Serif"/>
                        </a:rPr>
                        <a:t>D.N.2</a:t>
                      </a:r>
                      <a:endParaRPr b="1">
                        <a:solidFill>
                          <a:schemeClr val="lt1"/>
                        </a:solidFill>
                        <a:latin typeface="Roboto Serif"/>
                        <a:ea typeface="Roboto Serif"/>
                        <a:cs typeface="Roboto Serif"/>
                        <a:sym typeface="Roboto Serif"/>
                      </a:endParaRPr>
                    </a:p>
                  </a:txBody>
                  <a:tcPr marL="91425" marR="91425" marT="91425" marB="91425" anchor="ctr"/>
                </a:tc>
                <a:tc>
                  <a:txBody>
                    <a:bodyPr/>
                    <a:lstStyle/>
                    <a:p>
                      <a:pPr marL="0" lvl="0" indent="0" algn="just" rtl="0">
                        <a:spcBef>
                          <a:spcPts val="0"/>
                        </a:spcBef>
                        <a:spcAft>
                          <a:spcPts val="0"/>
                        </a:spcAft>
                        <a:buNone/>
                      </a:pPr>
                      <a:r>
                        <a:rPr lang="en" sz="1500">
                          <a:solidFill>
                            <a:schemeClr val="lt1"/>
                          </a:solidFill>
                          <a:latin typeface="Roboto Serif"/>
                          <a:ea typeface="Roboto Serif"/>
                          <a:cs typeface="Roboto Serif"/>
                          <a:sym typeface="Roboto Serif"/>
                        </a:rPr>
                        <a:t>Aesthetics</a:t>
                      </a:r>
                      <a:endParaRPr sz="1500">
                        <a:solidFill>
                          <a:schemeClr val="lt1"/>
                        </a:solidFill>
                        <a:latin typeface="Roboto Serif"/>
                        <a:ea typeface="Roboto Serif"/>
                        <a:cs typeface="Roboto Serif"/>
                        <a:sym typeface="Roboto Serif"/>
                      </a:endParaRPr>
                    </a:p>
                  </a:txBody>
                  <a:tcPr marL="91425" marR="91425" marT="91425" marB="91425" anchor="ctr"/>
                </a:tc>
                <a:tc>
                  <a:txBody>
                    <a:bodyPr/>
                    <a:lstStyle/>
                    <a:p>
                      <a:pPr marL="0" lvl="0" indent="0" algn="ctr" rtl="0">
                        <a:spcBef>
                          <a:spcPts val="0"/>
                        </a:spcBef>
                        <a:spcAft>
                          <a:spcPts val="0"/>
                        </a:spcAft>
                        <a:buNone/>
                      </a:pPr>
                      <a:r>
                        <a:rPr lang="en">
                          <a:solidFill>
                            <a:srgbClr val="00FF00"/>
                          </a:solidFill>
                          <a:latin typeface="Roboto Serif"/>
                          <a:ea typeface="Roboto Serif"/>
                          <a:cs typeface="Roboto Serif"/>
                          <a:sym typeface="Roboto Serif"/>
                        </a:rPr>
                        <a:t>Demonstrated - Sponsor requirement. Design look is satisfactory with minor changes in cable management and colour schemes</a:t>
                      </a:r>
                      <a:endParaRPr>
                        <a:solidFill>
                          <a:schemeClr val="lt1"/>
                        </a:solidFill>
                        <a:latin typeface="Roboto Serif"/>
                        <a:ea typeface="Roboto Serif"/>
                        <a:cs typeface="Roboto Serif"/>
                        <a:sym typeface="Roboto Serif"/>
                      </a:endParaRPr>
                    </a:p>
                  </a:txBody>
                  <a:tcPr marL="91425" marR="91425" marT="91425" marB="91425" anchor="ctr"/>
                </a:tc>
                <a:tc>
                  <a:txBody>
                    <a:bodyPr/>
                    <a:lstStyle/>
                    <a:p>
                      <a:pPr marL="0" lvl="0" indent="0" algn="ctr" rtl="0">
                        <a:spcBef>
                          <a:spcPts val="0"/>
                        </a:spcBef>
                        <a:spcAft>
                          <a:spcPts val="0"/>
                        </a:spcAft>
                        <a:buNone/>
                      </a:pPr>
                      <a:r>
                        <a:rPr lang="en">
                          <a:solidFill>
                            <a:srgbClr val="00FF00"/>
                          </a:solidFill>
                          <a:latin typeface="Roboto Serif"/>
                          <a:ea typeface="Roboto Serif"/>
                          <a:cs typeface="Roboto Serif"/>
                          <a:sym typeface="Roboto Serif"/>
                        </a:rPr>
                        <a:t>9/10</a:t>
                      </a:r>
                      <a:endParaRPr>
                        <a:solidFill>
                          <a:srgbClr val="00FF00"/>
                        </a:solidFill>
                        <a:latin typeface="Roboto Serif"/>
                        <a:ea typeface="Roboto Serif"/>
                        <a:cs typeface="Roboto Serif"/>
                        <a:sym typeface="Roboto Serif"/>
                      </a:endParaRPr>
                    </a:p>
                  </a:txBody>
                  <a:tcPr marL="91425" marR="91425" marT="91425" marB="91425" anchor="ctr"/>
                </a:tc>
                <a:extLst>
                  <a:ext uri="{0D108BD9-81ED-4DB2-BD59-A6C34878D82A}">
                    <a16:rowId xmlns:a16="http://schemas.microsoft.com/office/drawing/2014/main" val="10004"/>
                  </a:ext>
                </a:extLst>
              </a:tr>
            </a:tbl>
          </a:graphicData>
        </a:graphic>
      </p:graphicFrame>
      <p:sp>
        <p:nvSpPr>
          <p:cNvPr id="696" name="Google Shape;696;p84"/>
          <p:cNvSpPr txBox="1">
            <a:spLocks noGrp="1"/>
          </p:cNvSpPr>
          <p:nvPr>
            <p:ph type="title"/>
          </p:nvPr>
        </p:nvSpPr>
        <p:spPr>
          <a:xfrm>
            <a:off x="311700" y="-600"/>
            <a:ext cx="8520600" cy="572700"/>
          </a:xfrm>
          <a:prstGeom prst="rect">
            <a:avLst/>
          </a:prstGeom>
        </p:spPr>
        <p:txBody>
          <a:bodyPr spcFirstLastPara="1" wrap="square" lIns="91425" tIns="91425" rIns="91425" bIns="91425" anchor="t" anchorCtr="0">
            <a:noAutofit/>
          </a:bodyPr>
          <a:lstStyle/>
          <a:p>
            <a:pPr marL="0" marR="0" lvl="0" indent="0" algn="ctr" rtl="0">
              <a:lnSpc>
                <a:spcPct val="100000"/>
              </a:lnSpc>
              <a:spcBef>
                <a:spcPts val="0"/>
              </a:spcBef>
              <a:spcAft>
                <a:spcPts val="0"/>
              </a:spcAft>
              <a:buSzPts val="990"/>
              <a:buNone/>
            </a:pPr>
            <a:r>
              <a:rPr lang="en" sz="2920" b="1">
                <a:solidFill>
                  <a:schemeClr val="lt1"/>
                </a:solidFill>
                <a:latin typeface="Roboto Serif"/>
                <a:ea typeface="Roboto Serif"/>
                <a:cs typeface="Roboto Serif"/>
                <a:sym typeface="Roboto Serif"/>
              </a:rPr>
              <a:t>Performance Evaluation in SVD</a:t>
            </a:r>
            <a:endParaRPr sz="2920" b="1">
              <a:solidFill>
                <a:schemeClr val="lt1"/>
              </a:solidFill>
              <a:latin typeface="Roboto Serif"/>
              <a:ea typeface="Roboto Serif"/>
              <a:cs typeface="Roboto Serif"/>
              <a:sym typeface="Roboto Serif"/>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700"/>
        <p:cNvGrpSpPr/>
        <p:nvPr/>
      </p:nvGrpSpPr>
      <p:grpSpPr>
        <a:xfrm>
          <a:off x="0" y="0"/>
          <a:ext cx="0" cy="0"/>
          <a:chOff x="0" y="0"/>
          <a:chExt cx="0" cy="0"/>
        </a:xfrm>
      </p:grpSpPr>
      <p:sp>
        <p:nvSpPr>
          <p:cNvPr id="701" name="Google Shape;701;p8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61</a:t>
            </a:fld>
            <a:endParaRPr/>
          </a:p>
        </p:txBody>
      </p:sp>
      <p:sp>
        <p:nvSpPr>
          <p:cNvPr id="702" name="Google Shape;702;p85"/>
          <p:cNvSpPr txBox="1">
            <a:spLocks noGrp="1"/>
          </p:cNvSpPr>
          <p:nvPr>
            <p:ph type="title"/>
          </p:nvPr>
        </p:nvSpPr>
        <p:spPr>
          <a:xfrm>
            <a:off x="311700" y="75600"/>
            <a:ext cx="8520600" cy="572700"/>
          </a:xfrm>
          <a:prstGeom prst="rect">
            <a:avLst/>
          </a:prstGeom>
        </p:spPr>
        <p:txBody>
          <a:bodyPr spcFirstLastPara="1" wrap="square" lIns="91425" tIns="91425" rIns="91425" bIns="91425" anchor="t" anchorCtr="0">
            <a:noAutofit/>
          </a:bodyPr>
          <a:lstStyle/>
          <a:p>
            <a:pPr marL="0" marR="0" lvl="0" indent="0" algn="ctr" rtl="0">
              <a:lnSpc>
                <a:spcPct val="100000"/>
              </a:lnSpc>
              <a:spcBef>
                <a:spcPts val="0"/>
              </a:spcBef>
              <a:spcAft>
                <a:spcPts val="0"/>
              </a:spcAft>
              <a:buSzPts val="990"/>
              <a:buNone/>
            </a:pPr>
            <a:r>
              <a:rPr lang="en" sz="2920" b="1">
                <a:solidFill>
                  <a:schemeClr val="lt1"/>
                </a:solidFill>
                <a:latin typeface="Roboto Serif"/>
                <a:ea typeface="Roboto Serif"/>
                <a:cs typeface="Roboto Serif"/>
                <a:sym typeface="Roboto Serif"/>
              </a:rPr>
              <a:t>Performance Evaluation in SVD</a:t>
            </a:r>
            <a:endParaRPr sz="2920" b="1">
              <a:solidFill>
                <a:schemeClr val="lt1"/>
              </a:solidFill>
              <a:latin typeface="Roboto Serif"/>
              <a:ea typeface="Roboto Serif"/>
              <a:cs typeface="Roboto Serif"/>
              <a:sym typeface="Roboto Serif"/>
            </a:endParaRPr>
          </a:p>
        </p:txBody>
      </p:sp>
      <p:sp>
        <p:nvSpPr>
          <p:cNvPr id="703" name="Google Shape;703;p85"/>
          <p:cNvSpPr/>
          <p:nvPr/>
        </p:nvSpPr>
        <p:spPr>
          <a:xfrm>
            <a:off x="3297500" y="1165742"/>
            <a:ext cx="2540100" cy="2540100"/>
          </a:xfrm>
          <a:prstGeom prst="donut">
            <a:avLst>
              <a:gd name="adj" fmla="val 16067"/>
            </a:avLst>
          </a:prstGeom>
          <a:solidFill>
            <a:srgbClr val="000000">
              <a:alpha val="10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4" name="Google Shape;704;p85"/>
          <p:cNvGrpSpPr/>
          <p:nvPr/>
        </p:nvGrpSpPr>
        <p:grpSpPr>
          <a:xfrm>
            <a:off x="129100" y="857925"/>
            <a:ext cx="3483369" cy="1032675"/>
            <a:chOff x="129100" y="857925"/>
            <a:chExt cx="3483369" cy="1032675"/>
          </a:xfrm>
        </p:grpSpPr>
        <p:cxnSp>
          <p:nvCxnSpPr>
            <p:cNvPr id="705" name="Google Shape;705;p85"/>
            <p:cNvCxnSpPr/>
            <p:nvPr/>
          </p:nvCxnSpPr>
          <p:spPr>
            <a:xfrm>
              <a:off x="3178969" y="1638300"/>
              <a:ext cx="433500" cy="252300"/>
            </a:xfrm>
            <a:prstGeom prst="straightConnector1">
              <a:avLst/>
            </a:prstGeom>
            <a:noFill/>
            <a:ln w="19050" cap="flat" cmpd="sng">
              <a:solidFill>
                <a:srgbClr val="A1C2FA"/>
              </a:solidFill>
              <a:prstDash val="solid"/>
              <a:round/>
              <a:headEnd type="oval" w="med" len="med"/>
              <a:tailEnd type="none" w="sm" len="sm"/>
            </a:ln>
          </p:spPr>
        </p:cxnSp>
        <p:sp>
          <p:nvSpPr>
            <p:cNvPr id="706" name="Google Shape;706;p85"/>
            <p:cNvSpPr txBox="1"/>
            <p:nvPr/>
          </p:nvSpPr>
          <p:spPr>
            <a:xfrm>
              <a:off x="129100" y="857925"/>
              <a:ext cx="2970900" cy="6696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0"/>
                </a:spcAft>
                <a:buNone/>
              </a:pPr>
              <a:r>
                <a:rPr lang="en" sz="2600" b="1">
                  <a:solidFill>
                    <a:schemeClr val="lt1"/>
                  </a:solidFill>
                  <a:latin typeface="Roboto"/>
                  <a:ea typeface="Roboto"/>
                  <a:cs typeface="Roboto"/>
                  <a:sym typeface="Roboto"/>
                </a:rPr>
                <a:t>Presentation / </a:t>
              </a:r>
              <a:br>
                <a:rPr lang="en" sz="2600" b="1">
                  <a:solidFill>
                    <a:schemeClr val="lt1"/>
                  </a:solidFill>
                  <a:latin typeface="Roboto"/>
                  <a:ea typeface="Roboto"/>
                  <a:cs typeface="Roboto"/>
                  <a:sym typeface="Roboto"/>
                </a:rPr>
              </a:br>
              <a:r>
                <a:rPr lang="en" sz="2600" b="1">
                  <a:solidFill>
                    <a:schemeClr val="lt1"/>
                  </a:solidFill>
                  <a:latin typeface="Roboto"/>
                  <a:ea typeface="Roboto"/>
                  <a:cs typeface="Roboto"/>
                  <a:sym typeface="Roboto"/>
                </a:rPr>
                <a:t>Management</a:t>
              </a:r>
              <a:endParaRPr sz="2600" b="1">
                <a:solidFill>
                  <a:schemeClr val="lt1"/>
                </a:solidFill>
                <a:latin typeface="Roboto"/>
                <a:ea typeface="Roboto"/>
                <a:cs typeface="Roboto"/>
                <a:sym typeface="Roboto"/>
              </a:endParaRPr>
            </a:p>
            <a:p>
              <a:pPr marL="0" lvl="0" indent="0" algn="r" rtl="0">
                <a:lnSpc>
                  <a:spcPct val="115000"/>
                </a:lnSpc>
                <a:spcBef>
                  <a:spcPts val="0"/>
                </a:spcBef>
                <a:spcAft>
                  <a:spcPts val="0"/>
                </a:spcAft>
                <a:buNone/>
              </a:pPr>
              <a:r>
                <a:rPr lang="en" sz="2600">
                  <a:solidFill>
                    <a:srgbClr val="00FF00"/>
                  </a:solidFill>
                  <a:latin typeface="Roboto"/>
                  <a:ea typeface="Roboto"/>
                  <a:cs typeface="Roboto"/>
                  <a:sym typeface="Roboto"/>
                </a:rPr>
                <a:t>9/10</a:t>
              </a:r>
              <a:endParaRPr sz="2600" b="1">
                <a:solidFill>
                  <a:srgbClr val="00FF00"/>
                </a:solidFill>
                <a:latin typeface="Roboto"/>
                <a:ea typeface="Roboto"/>
                <a:cs typeface="Roboto"/>
                <a:sym typeface="Roboto"/>
              </a:endParaRPr>
            </a:p>
          </p:txBody>
        </p:sp>
      </p:grpSp>
      <p:grpSp>
        <p:nvGrpSpPr>
          <p:cNvPr id="707" name="Google Shape;707;p85"/>
          <p:cNvGrpSpPr/>
          <p:nvPr/>
        </p:nvGrpSpPr>
        <p:grpSpPr>
          <a:xfrm>
            <a:off x="5517319" y="1062925"/>
            <a:ext cx="2333606" cy="921900"/>
            <a:chOff x="5517319" y="1062925"/>
            <a:chExt cx="2333606" cy="921900"/>
          </a:xfrm>
        </p:grpSpPr>
        <p:cxnSp>
          <p:nvCxnSpPr>
            <p:cNvPr id="708" name="Google Shape;708;p85"/>
            <p:cNvCxnSpPr/>
            <p:nvPr/>
          </p:nvCxnSpPr>
          <p:spPr>
            <a:xfrm flipH="1">
              <a:off x="5517319" y="1638300"/>
              <a:ext cx="433500" cy="252300"/>
            </a:xfrm>
            <a:prstGeom prst="straightConnector1">
              <a:avLst/>
            </a:prstGeom>
            <a:noFill/>
            <a:ln w="19050" cap="flat" cmpd="sng">
              <a:solidFill>
                <a:srgbClr val="0942A1"/>
              </a:solidFill>
              <a:prstDash val="solid"/>
              <a:round/>
              <a:headEnd type="oval" w="med" len="med"/>
              <a:tailEnd type="none" w="sm" len="sm"/>
            </a:ln>
          </p:spPr>
        </p:cxnSp>
        <p:sp>
          <p:nvSpPr>
            <p:cNvPr id="709" name="Google Shape;709;p85"/>
            <p:cNvSpPr txBox="1"/>
            <p:nvPr/>
          </p:nvSpPr>
          <p:spPr>
            <a:xfrm>
              <a:off x="5962125" y="1062925"/>
              <a:ext cx="1888800" cy="921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2600" b="1">
                  <a:solidFill>
                    <a:schemeClr val="lt1"/>
                  </a:solidFill>
                  <a:latin typeface="Roboto"/>
                  <a:ea typeface="Roboto"/>
                  <a:cs typeface="Roboto"/>
                  <a:sym typeface="Roboto"/>
                </a:rPr>
                <a:t>Hardware</a:t>
              </a:r>
              <a:endParaRPr sz="2600" b="1">
                <a:solidFill>
                  <a:schemeClr val="lt1"/>
                </a:solidFill>
                <a:latin typeface="Roboto"/>
                <a:ea typeface="Roboto"/>
                <a:cs typeface="Roboto"/>
                <a:sym typeface="Roboto"/>
              </a:endParaRPr>
            </a:p>
            <a:p>
              <a:pPr marL="0" lvl="0" indent="0" algn="l" rtl="0">
                <a:lnSpc>
                  <a:spcPct val="115000"/>
                </a:lnSpc>
                <a:spcBef>
                  <a:spcPts val="0"/>
                </a:spcBef>
                <a:spcAft>
                  <a:spcPts val="0"/>
                </a:spcAft>
                <a:buNone/>
              </a:pPr>
              <a:r>
                <a:rPr lang="en" sz="2400">
                  <a:solidFill>
                    <a:srgbClr val="00FF00"/>
                  </a:solidFill>
                  <a:latin typeface="Roboto"/>
                  <a:ea typeface="Roboto"/>
                  <a:cs typeface="Roboto"/>
                  <a:sym typeface="Roboto"/>
                </a:rPr>
                <a:t>9/10</a:t>
              </a:r>
              <a:endParaRPr sz="2600">
                <a:solidFill>
                  <a:srgbClr val="00FF00"/>
                </a:solidFill>
                <a:latin typeface="Roboto"/>
                <a:ea typeface="Roboto"/>
                <a:cs typeface="Roboto"/>
                <a:sym typeface="Roboto"/>
              </a:endParaRPr>
            </a:p>
          </p:txBody>
        </p:sp>
      </p:grpSp>
      <p:grpSp>
        <p:nvGrpSpPr>
          <p:cNvPr id="710" name="Google Shape;710;p85"/>
          <p:cNvGrpSpPr/>
          <p:nvPr/>
        </p:nvGrpSpPr>
        <p:grpSpPr>
          <a:xfrm>
            <a:off x="3456100" y="3535140"/>
            <a:ext cx="2277600" cy="1143785"/>
            <a:chOff x="3456100" y="3535140"/>
            <a:chExt cx="2277600" cy="1143785"/>
          </a:xfrm>
        </p:grpSpPr>
        <p:cxnSp>
          <p:nvCxnSpPr>
            <p:cNvPr id="711" name="Google Shape;711;p85"/>
            <p:cNvCxnSpPr/>
            <p:nvPr/>
          </p:nvCxnSpPr>
          <p:spPr>
            <a:xfrm rot="10800000">
              <a:off x="4556399" y="3535140"/>
              <a:ext cx="0" cy="460500"/>
            </a:xfrm>
            <a:prstGeom prst="straightConnector1">
              <a:avLst/>
            </a:prstGeom>
            <a:noFill/>
            <a:ln w="19050" cap="flat" cmpd="sng">
              <a:solidFill>
                <a:srgbClr val="307AF3"/>
              </a:solidFill>
              <a:prstDash val="solid"/>
              <a:round/>
              <a:headEnd type="oval" w="med" len="med"/>
              <a:tailEnd type="none" w="sm" len="sm"/>
            </a:ln>
          </p:spPr>
        </p:cxnSp>
        <p:sp>
          <p:nvSpPr>
            <p:cNvPr id="712" name="Google Shape;712;p85"/>
            <p:cNvSpPr txBox="1"/>
            <p:nvPr/>
          </p:nvSpPr>
          <p:spPr>
            <a:xfrm>
              <a:off x="3456100" y="4009325"/>
              <a:ext cx="2277600" cy="669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2600" b="1">
                  <a:solidFill>
                    <a:schemeClr val="lt1"/>
                  </a:solidFill>
                  <a:latin typeface="Roboto"/>
                  <a:ea typeface="Roboto"/>
                  <a:cs typeface="Roboto"/>
                  <a:sym typeface="Roboto"/>
                </a:rPr>
                <a:t>Software</a:t>
              </a:r>
              <a:endParaRPr sz="2600" b="1">
                <a:solidFill>
                  <a:schemeClr val="lt1"/>
                </a:solidFill>
                <a:latin typeface="Roboto"/>
                <a:ea typeface="Roboto"/>
                <a:cs typeface="Roboto"/>
                <a:sym typeface="Roboto"/>
              </a:endParaRPr>
            </a:p>
            <a:p>
              <a:pPr marL="0" lvl="0" indent="0" algn="ctr" rtl="0">
                <a:lnSpc>
                  <a:spcPct val="115000"/>
                </a:lnSpc>
                <a:spcBef>
                  <a:spcPts val="0"/>
                </a:spcBef>
                <a:spcAft>
                  <a:spcPts val="0"/>
                </a:spcAft>
                <a:buNone/>
              </a:pPr>
              <a:r>
                <a:rPr lang="en" sz="2600">
                  <a:solidFill>
                    <a:srgbClr val="FF9900"/>
                  </a:solidFill>
                  <a:latin typeface="Roboto"/>
                  <a:ea typeface="Roboto"/>
                  <a:cs typeface="Roboto"/>
                  <a:sym typeface="Roboto"/>
                </a:rPr>
                <a:t>6/10</a:t>
              </a:r>
              <a:endParaRPr sz="2600" b="1">
                <a:solidFill>
                  <a:srgbClr val="FF9900"/>
                </a:solidFill>
                <a:latin typeface="Roboto"/>
                <a:ea typeface="Roboto"/>
                <a:cs typeface="Roboto"/>
                <a:sym typeface="Roboto"/>
              </a:endParaRPr>
            </a:p>
          </p:txBody>
        </p:sp>
      </p:grpSp>
      <p:sp>
        <p:nvSpPr>
          <p:cNvPr id="713" name="Google Shape;713;p85"/>
          <p:cNvSpPr txBox="1"/>
          <p:nvPr/>
        </p:nvSpPr>
        <p:spPr>
          <a:xfrm>
            <a:off x="3845784" y="2056460"/>
            <a:ext cx="1443600" cy="804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2300" b="1">
                <a:solidFill>
                  <a:schemeClr val="lt1"/>
                </a:solidFill>
                <a:latin typeface="Roboto"/>
                <a:ea typeface="Roboto"/>
                <a:cs typeface="Roboto"/>
                <a:sym typeface="Roboto"/>
              </a:rPr>
              <a:t>OVERALL</a:t>
            </a:r>
            <a:br>
              <a:rPr lang="en" sz="2300" b="1">
                <a:solidFill>
                  <a:schemeClr val="lt1"/>
                </a:solidFill>
                <a:latin typeface="Roboto"/>
                <a:ea typeface="Roboto"/>
                <a:cs typeface="Roboto"/>
                <a:sym typeface="Roboto"/>
              </a:rPr>
            </a:br>
            <a:r>
              <a:rPr lang="en" sz="2300" b="1">
                <a:solidFill>
                  <a:srgbClr val="00FF00"/>
                </a:solidFill>
                <a:latin typeface="Roboto"/>
                <a:ea typeface="Roboto"/>
                <a:cs typeface="Roboto"/>
                <a:sym typeface="Roboto"/>
              </a:rPr>
              <a:t>8/10</a:t>
            </a:r>
            <a:endParaRPr sz="2300">
              <a:solidFill>
                <a:srgbClr val="00FF00"/>
              </a:solidFill>
            </a:endParaRPr>
          </a:p>
        </p:txBody>
      </p:sp>
      <p:sp>
        <p:nvSpPr>
          <p:cNvPr id="714" name="Google Shape;714;p85"/>
          <p:cNvSpPr/>
          <p:nvPr/>
        </p:nvSpPr>
        <p:spPr>
          <a:xfrm rot="1800047">
            <a:off x="3219843" y="1086434"/>
            <a:ext cx="2690936" cy="2690936"/>
          </a:xfrm>
          <a:prstGeom prst="blockArc">
            <a:avLst>
              <a:gd name="adj1" fmla="val 14414370"/>
              <a:gd name="adj2" fmla="val 694"/>
              <a:gd name="adj3" fmla="val 9562"/>
            </a:avLst>
          </a:prstGeom>
          <a:solidFill>
            <a:srgbClr val="0942A1"/>
          </a:solidFill>
          <a:ln>
            <a:noFill/>
          </a:ln>
          <a:effectLst>
            <a:outerShdw blurRad="71438" dist="9525" dir="5400000" algn="b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85"/>
          <p:cNvSpPr/>
          <p:nvPr/>
        </p:nvSpPr>
        <p:spPr>
          <a:xfrm rot="-1800047" flipH="1">
            <a:off x="3221956" y="1086434"/>
            <a:ext cx="2690936" cy="2690936"/>
          </a:xfrm>
          <a:prstGeom prst="blockArc">
            <a:avLst>
              <a:gd name="adj1" fmla="val 14348563"/>
              <a:gd name="adj2" fmla="val 21472873"/>
              <a:gd name="adj3" fmla="val 9381"/>
            </a:avLst>
          </a:prstGeom>
          <a:solidFill>
            <a:srgbClr val="A1C2FA"/>
          </a:solidFill>
          <a:ln>
            <a:noFill/>
          </a:ln>
          <a:effectLst>
            <a:outerShdw blurRad="71438" dist="9525" dir="5400000" algn="b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85"/>
          <p:cNvSpPr/>
          <p:nvPr/>
        </p:nvSpPr>
        <p:spPr>
          <a:xfrm rot="-8100000">
            <a:off x="4382715" y="1027393"/>
            <a:ext cx="363170" cy="363170"/>
          </a:xfrm>
          <a:prstGeom prst="rtTriangle">
            <a:avLst/>
          </a:prstGeom>
          <a:solidFill>
            <a:srgbClr val="A1C2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85"/>
          <p:cNvSpPr/>
          <p:nvPr/>
        </p:nvSpPr>
        <p:spPr>
          <a:xfrm rot="-9000757" flipH="1">
            <a:off x="3220953" y="1084808"/>
            <a:ext cx="2690226" cy="2690226"/>
          </a:xfrm>
          <a:prstGeom prst="blockArc">
            <a:avLst>
              <a:gd name="adj1" fmla="val 14316164"/>
              <a:gd name="adj2" fmla="val 21502663"/>
              <a:gd name="adj3" fmla="val 9415"/>
            </a:avLst>
          </a:prstGeom>
          <a:solidFill>
            <a:srgbClr val="307AF3"/>
          </a:solidFill>
          <a:ln>
            <a:noFill/>
          </a:ln>
          <a:effectLst>
            <a:outerShdw blurRad="71438" dist="9525" dir="5400000" algn="b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85"/>
          <p:cNvSpPr/>
          <p:nvPr/>
        </p:nvSpPr>
        <p:spPr>
          <a:xfrm rot="-1027861">
            <a:off x="5485874" y="2849832"/>
            <a:ext cx="312672" cy="312672"/>
          </a:xfrm>
          <a:prstGeom prst="rtTriangle">
            <a:avLst/>
          </a:prstGeom>
          <a:solidFill>
            <a:srgbClr val="0942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85"/>
          <p:cNvSpPr/>
          <p:nvPr/>
        </p:nvSpPr>
        <p:spPr>
          <a:xfrm rot="6359841">
            <a:off x="3315801" y="2847762"/>
            <a:ext cx="363580" cy="363580"/>
          </a:xfrm>
          <a:prstGeom prst="rtTriangle">
            <a:avLst/>
          </a:prstGeom>
          <a:solidFill>
            <a:srgbClr val="307A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723"/>
        <p:cNvGrpSpPr/>
        <p:nvPr/>
      </p:nvGrpSpPr>
      <p:grpSpPr>
        <a:xfrm>
          <a:off x="0" y="0"/>
          <a:ext cx="0" cy="0"/>
          <a:chOff x="0" y="0"/>
          <a:chExt cx="0" cy="0"/>
        </a:xfrm>
      </p:grpSpPr>
      <p:sp>
        <p:nvSpPr>
          <p:cNvPr id="724" name="Google Shape;724;p86"/>
          <p:cNvSpPr txBox="1">
            <a:spLocks noGrp="1"/>
          </p:cNvSpPr>
          <p:nvPr>
            <p:ph type="title"/>
          </p:nvPr>
        </p:nvSpPr>
        <p:spPr>
          <a:xfrm>
            <a:off x="311700" y="287025"/>
            <a:ext cx="8520600" cy="572700"/>
          </a:xfrm>
          <a:prstGeom prst="rect">
            <a:avLst/>
          </a:prstGeom>
        </p:spPr>
        <p:txBody>
          <a:bodyPr spcFirstLastPara="1" wrap="square" lIns="91425" tIns="91425" rIns="91425" bIns="91425" anchor="t" anchorCtr="0">
            <a:noAutofit/>
          </a:bodyPr>
          <a:lstStyle/>
          <a:p>
            <a:pPr marL="0" marR="0" lvl="0" indent="0" algn="ctr" rtl="0">
              <a:lnSpc>
                <a:spcPct val="100000"/>
              </a:lnSpc>
              <a:spcBef>
                <a:spcPts val="0"/>
              </a:spcBef>
              <a:spcAft>
                <a:spcPts val="0"/>
              </a:spcAft>
              <a:buSzPts val="990"/>
              <a:buNone/>
            </a:pPr>
            <a:r>
              <a:rPr lang="en" sz="2920" b="1">
                <a:solidFill>
                  <a:schemeClr val="lt1"/>
                </a:solidFill>
                <a:latin typeface="Roboto Serif"/>
                <a:ea typeface="Roboto Serif"/>
                <a:cs typeface="Roboto Serif"/>
                <a:sym typeface="Roboto Serif"/>
              </a:rPr>
              <a:t>Video Excerpt</a:t>
            </a:r>
            <a:endParaRPr sz="2920" b="1">
              <a:solidFill>
                <a:schemeClr val="lt1"/>
              </a:solidFill>
              <a:latin typeface="Roboto Serif"/>
              <a:ea typeface="Roboto Serif"/>
              <a:cs typeface="Roboto Serif"/>
              <a:sym typeface="Roboto Serif"/>
            </a:endParaRPr>
          </a:p>
        </p:txBody>
      </p:sp>
      <p:sp>
        <p:nvSpPr>
          <p:cNvPr id="725" name="Google Shape;725;p8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lt1"/>
                </a:solidFill>
              </a:rPr>
              <a:t>62</a:t>
            </a:fld>
            <a:endParaRPr>
              <a:solidFill>
                <a:schemeClr val="lt1"/>
              </a:solidFill>
            </a:endParaRPr>
          </a:p>
        </p:txBody>
      </p:sp>
      <p:pic>
        <p:nvPicPr>
          <p:cNvPr id="726" name="Google Shape;726;p86" title="WebCapRun1.mp4">
            <a:hlinkClick r:id="rId3"/>
          </p:cNvPr>
          <p:cNvPicPr preferRelativeResize="0"/>
          <p:nvPr/>
        </p:nvPicPr>
        <p:blipFill>
          <a:blip r:embed="rId4">
            <a:alphaModFix/>
          </a:blip>
          <a:stretch>
            <a:fillRect/>
          </a:stretch>
        </p:blipFill>
        <p:spPr>
          <a:xfrm>
            <a:off x="852441" y="859725"/>
            <a:ext cx="7439107" cy="4184501"/>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730"/>
        <p:cNvGrpSpPr/>
        <p:nvPr/>
      </p:nvGrpSpPr>
      <p:grpSpPr>
        <a:xfrm>
          <a:off x="0" y="0"/>
          <a:ext cx="0" cy="0"/>
          <a:chOff x="0" y="0"/>
          <a:chExt cx="0" cy="0"/>
        </a:xfrm>
      </p:grpSpPr>
      <p:sp>
        <p:nvSpPr>
          <p:cNvPr id="731" name="Google Shape;731;p8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lt1"/>
                </a:solidFill>
              </a:rPr>
              <a:t>63</a:t>
            </a:fld>
            <a:endParaRPr>
              <a:solidFill>
                <a:schemeClr val="lt1"/>
              </a:solidFill>
            </a:endParaRPr>
          </a:p>
        </p:txBody>
      </p:sp>
      <p:grpSp>
        <p:nvGrpSpPr>
          <p:cNvPr id="732" name="Google Shape;732;p87"/>
          <p:cNvGrpSpPr/>
          <p:nvPr/>
        </p:nvGrpSpPr>
        <p:grpSpPr>
          <a:xfrm>
            <a:off x="1490506" y="571597"/>
            <a:ext cx="3203029" cy="4015418"/>
            <a:chOff x="2744034" y="1146343"/>
            <a:chExt cx="1827900" cy="2399700"/>
          </a:xfrm>
        </p:grpSpPr>
        <p:sp>
          <p:nvSpPr>
            <p:cNvPr id="733" name="Google Shape;733;p87"/>
            <p:cNvSpPr/>
            <p:nvPr/>
          </p:nvSpPr>
          <p:spPr>
            <a:xfrm rot="-5400000">
              <a:off x="2458134" y="1432243"/>
              <a:ext cx="2399700" cy="1827900"/>
            </a:xfrm>
            <a:prstGeom prst="rightArrowCallout">
              <a:avLst>
                <a:gd name="adj1" fmla="val 9283"/>
                <a:gd name="adj2" fmla="val 13570"/>
                <a:gd name="adj3" fmla="val 16082"/>
                <a:gd name="adj4" fmla="val 81236"/>
              </a:avLst>
            </a:prstGeom>
            <a:solidFill>
              <a:srgbClr val="3876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87"/>
            <p:cNvSpPr/>
            <p:nvPr/>
          </p:nvSpPr>
          <p:spPr>
            <a:xfrm flipH="1">
              <a:off x="2832600" y="1686400"/>
              <a:ext cx="1649400" cy="1769700"/>
            </a:xfrm>
            <a:prstGeom prst="snip1Rect">
              <a:avLst>
                <a:gd name="adj" fmla="val 0"/>
              </a:avLst>
            </a:prstGeom>
            <a:solidFill>
              <a:srgbClr val="6AA8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87"/>
            <p:cNvSpPr txBox="1"/>
            <p:nvPr/>
          </p:nvSpPr>
          <p:spPr>
            <a:xfrm>
              <a:off x="2887042" y="1703313"/>
              <a:ext cx="1594800" cy="17697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500" b="1">
                  <a:solidFill>
                    <a:srgbClr val="FFFFFF"/>
                  </a:solidFill>
                  <a:latin typeface="Roboto Serif"/>
                  <a:ea typeface="Roboto Serif"/>
                  <a:cs typeface="Roboto Serif"/>
                  <a:sym typeface="Roboto Serif"/>
                </a:rPr>
                <a:t>STRENGTHS</a:t>
              </a:r>
              <a:endParaRPr sz="1500" b="1">
                <a:solidFill>
                  <a:srgbClr val="FFFFFF"/>
                </a:solidFill>
                <a:latin typeface="Roboto Serif"/>
                <a:ea typeface="Roboto Serif"/>
                <a:cs typeface="Roboto Serif"/>
                <a:sym typeface="Roboto Serif"/>
              </a:endParaRPr>
            </a:p>
            <a:p>
              <a:pPr marL="0" lvl="0" indent="0" algn="ctr" rtl="0">
                <a:lnSpc>
                  <a:spcPct val="115000"/>
                </a:lnSpc>
                <a:spcBef>
                  <a:spcPts val="0"/>
                </a:spcBef>
                <a:spcAft>
                  <a:spcPts val="0"/>
                </a:spcAft>
                <a:buNone/>
              </a:pPr>
              <a:endParaRPr sz="1500" b="1">
                <a:solidFill>
                  <a:srgbClr val="FFFFFF"/>
                </a:solidFill>
                <a:latin typeface="Roboto Serif"/>
                <a:ea typeface="Roboto Serif"/>
                <a:cs typeface="Roboto Serif"/>
                <a:sym typeface="Roboto Serif"/>
              </a:endParaRPr>
            </a:p>
            <a:p>
              <a:pPr marL="228600" lvl="0" indent="-298450" algn="l" rtl="0">
                <a:lnSpc>
                  <a:spcPct val="200000"/>
                </a:lnSpc>
                <a:spcBef>
                  <a:spcPts val="0"/>
                </a:spcBef>
                <a:spcAft>
                  <a:spcPts val="0"/>
                </a:spcAft>
                <a:buClr>
                  <a:srgbClr val="FFFFFF"/>
                </a:buClr>
                <a:buSzPts val="1100"/>
                <a:buFont typeface="Roboto Serif"/>
                <a:buChar char="●"/>
              </a:pPr>
              <a:r>
                <a:rPr lang="en" sz="1100" b="1">
                  <a:solidFill>
                    <a:srgbClr val="FFFFFF"/>
                  </a:solidFill>
                  <a:latin typeface="Roboto Serif"/>
                  <a:ea typeface="Roboto Serif"/>
                  <a:cs typeface="Roboto Serif"/>
                  <a:sym typeface="Roboto Serif"/>
                </a:rPr>
                <a:t>Robust Tool Subsystem</a:t>
              </a:r>
              <a:endParaRPr sz="1100" b="1">
                <a:solidFill>
                  <a:srgbClr val="FFFFFF"/>
                </a:solidFill>
                <a:latin typeface="Roboto Serif"/>
                <a:ea typeface="Roboto Serif"/>
                <a:cs typeface="Roboto Serif"/>
                <a:sym typeface="Roboto Serif"/>
              </a:endParaRPr>
            </a:p>
            <a:p>
              <a:pPr marL="228600" lvl="0" indent="-298450" algn="l" rtl="0">
                <a:lnSpc>
                  <a:spcPct val="200000"/>
                </a:lnSpc>
                <a:spcBef>
                  <a:spcPts val="0"/>
                </a:spcBef>
                <a:spcAft>
                  <a:spcPts val="0"/>
                </a:spcAft>
                <a:buClr>
                  <a:srgbClr val="FFFFFF"/>
                </a:buClr>
                <a:buSzPts val="1100"/>
                <a:buFont typeface="Roboto Serif"/>
                <a:buChar char="●"/>
              </a:pPr>
              <a:r>
                <a:rPr lang="en" sz="1100" b="1">
                  <a:solidFill>
                    <a:srgbClr val="FFFFFF"/>
                  </a:solidFill>
                  <a:latin typeface="Roboto Serif"/>
                  <a:ea typeface="Roboto Serif"/>
                  <a:cs typeface="Roboto Serif"/>
                  <a:sym typeface="Roboto Serif"/>
                </a:rPr>
                <a:t>Compact E-Box</a:t>
              </a:r>
              <a:endParaRPr sz="1100" b="1">
                <a:solidFill>
                  <a:srgbClr val="FFFFFF"/>
                </a:solidFill>
                <a:latin typeface="Roboto Serif"/>
                <a:ea typeface="Roboto Serif"/>
                <a:cs typeface="Roboto Serif"/>
                <a:sym typeface="Roboto Serif"/>
              </a:endParaRPr>
            </a:p>
            <a:p>
              <a:pPr marL="228600" lvl="0" indent="-298450" algn="l" rtl="0">
                <a:lnSpc>
                  <a:spcPct val="200000"/>
                </a:lnSpc>
                <a:spcBef>
                  <a:spcPts val="0"/>
                </a:spcBef>
                <a:spcAft>
                  <a:spcPts val="0"/>
                </a:spcAft>
                <a:buClr>
                  <a:srgbClr val="FFFFFF"/>
                </a:buClr>
                <a:buSzPts val="1100"/>
                <a:buFont typeface="Roboto Serif"/>
                <a:buChar char="●"/>
              </a:pPr>
              <a:r>
                <a:rPr lang="en" sz="1100" b="1">
                  <a:solidFill>
                    <a:srgbClr val="FFFFFF"/>
                  </a:solidFill>
                  <a:latin typeface="Roboto Serif"/>
                  <a:ea typeface="Roboto Serif"/>
                  <a:cs typeface="Roboto Serif"/>
                  <a:sym typeface="Roboto Serif"/>
                </a:rPr>
                <a:t>Wheels</a:t>
              </a:r>
              <a:endParaRPr sz="1100" b="1">
                <a:solidFill>
                  <a:srgbClr val="FFFFFF"/>
                </a:solidFill>
                <a:latin typeface="Roboto Serif"/>
                <a:ea typeface="Roboto Serif"/>
                <a:cs typeface="Roboto Serif"/>
                <a:sym typeface="Roboto Serif"/>
              </a:endParaRPr>
            </a:p>
            <a:p>
              <a:pPr marL="228600" lvl="0" indent="-298450" algn="l" rtl="0">
                <a:lnSpc>
                  <a:spcPct val="200000"/>
                </a:lnSpc>
                <a:spcBef>
                  <a:spcPts val="0"/>
                </a:spcBef>
                <a:spcAft>
                  <a:spcPts val="0"/>
                </a:spcAft>
                <a:buClr>
                  <a:srgbClr val="FFFFFF"/>
                </a:buClr>
                <a:buSzPts val="1100"/>
                <a:buFont typeface="Roboto Serif"/>
                <a:buChar char="●"/>
              </a:pPr>
              <a:r>
                <a:rPr lang="en" sz="1100" b="1">
                  <a:solidFill>
                    <a:srgbClr val="FFFFFF"/>
                  </a:solidFill>
                  <a:latin typeface="Roboto Serif"/>
                  <a:ea typeface="Roboto Serif"/>
                  <a:cs typeface="Roboto Serif"/>
                  <a:sym typeface="Roboto Serif"/>
                </a:rPr>
                <a:t>Power Distribution Board (PDB)</a:t>
              </a:r>
              <a:endParaRPr sz="1100" b="1">
                <a:solidFill>
                  <a:srgbClr val="FFFFFF"/>
                </a:solidFill>
                <a:latin typeface="Roboto Serif"/>
                <a:ea typeface="Roboto Serif"/>
                <a:cs typeface="Roboto Serif"/>
                <a:sym typeface="Roboto Serif"/>
              </a:endParaRPr>
            </a:p>
            <a:p>
              <a:pPr marL="228600" lvl="0" indent="-298450" algn="l" rtl="0">
                <a:lnSpc>
                  <a:spcPct val="200000"/>
                </a:lnSpc>
                <a:spcBef>
                  <a:spcPts val="0"/>
                </a:spcBef>
                <a:spcAft>
                  <a:spcPts val="0"/>
                </a:spcAft>
                <a:buClr>
                  <a:srgbClr val="FFFFFF"/>
                </a:buClr>
                <a:buSzPts val="1100"/>
                <a:buFont typeface="Roboto Serif"/>
                <a:buChar char="●"/>
              </a:pPr>
              <a:r>
                <a:rPr lang="en" sz="1100" b="1">
                  <a:solidFill>
                    <a:srgbClr val="FFFFFF"/>
                  </a:solidFill>
                  <a:latin typeface="Roboto Serif"/>
                  <a:ea typeface="Roboto Serif"/>
                  <a:cs typeface="Roboto Serif"/>
                  <a:sym typeface="Roboto Serif"/>
                </a:rPr>
                <a:t>Management and Presentation</a:t>
              </a:r>
              <a:endParaRPr sz="1100" b="1">
                <a:solidFill>
                  <a:srgbClr val="FFFFFF"/>
                </a:solidFill>
                <a:latin typeface="Roboto Serif"/>
                <a:ea typeface="Roboto Serif"/>
                <a:cs typeface="Roboto Serif"/>
                <a:sym typeface="Roboto Serif"/>
              </a:endParaRPr>
            </a:p>
            <a:p>
              <a:pPr marL="228600" lvl="0" indent="-298450" algn="l" rtl="0">
                <a:lnSpc>
                  <a:spcPct val="200000"/>
                </a:lnSpc>
                <a:spcBef>
                  <a:spcPts val="0"/>
                </a:spcBef>
                <a:spcAft>
                  <a:spcPts val="0"/>
                </a:spcAft>
                <a:buClr>
                  <a:srgbClr val="FFFFFF"/>
                </a:buClr>
                <a:buSzPts val="1100"/>
                <a:buFont typeface="Roboto Serif"/>
                <a:buChar char="●"/>
              </a:pPr>
              <a:r>
                <a:rPr lang="en" sz="1100" b="1">
                  <a:solidFill>
                    <a:srgbClr val="FFFFFF"/>
                  </a:solidFill>
                  <a:latin typeface="Roboto Serif"/>
                  <a:ea typeface="Roboto Serif"/>
                  <a:cs typeface="Roboto Serif"/>
                  <a:sym typeface="Roboto Serif"/>
                </a:rPr>
                <a:t>External Infrastructure</a:t>
              </a:r>
              <a:endParaRPr sz="1100" b="1">
                <a:solidFill>
                  <a:srgbClr val="FFFFFF"/>
                </a:solidFill>
                <a:latin typeface="Roboto Serif"/>
                <a:ea typeface="Roboto Serif"/>
                <a:cs typeface="Roboto Serif"/>
                <a:sym typeface="Roboto Serif"/>
              </a:endParaRPr>
            </a:p>
            <a:p>
              <a:pPr marL="228600" lvl="0" indent="-298450" algn="l" rtl="0">
                <a:lnSpc>
                  <a:spcPct val="200000"/>
                </a:lnSpc>
                <a:spcBef>
                  <a:spcPts val="0"/>
                </a:spcBef>
                <a:spcAft>
                  <a:spcPts val="0"/>
                </a:spcAft>
                <a:buClr>
                  <a:srgbClr val="FFFFFF"/>
                </a:buClr>
                <a:buSzPts val="1100"/>
                <a:buFont typeface="Roboto Serif"/>
                <a:buChar char="●"/>
              </a:pPr>
              <a:r>
                <a:rPr lang="en" sz="1100" b="1">
                  <a:solidFill>
                    <a:srgbClr val="FFFFFF"/>
                  </a:solidFill>
                  <a:latin typeface="Roboto Serif"/>
                  <a:ea typeface="Roboto Serif"/>
                  <a:cs typeface="Roboto Serif"/>
                  <a:sym typeface="Roboto Serif"/>
                </a:rPr>
                <a:t>Software Integration</a:t>
              </a:r>
              <a:endParaRPr sz="1100" b="1">
                <a:solidFill>
                  <a:srgbClr val="FFFFFF"/>
                </a:solidFill>
                <a:latin typeface="Roboto Serif"/>
                <a:ea typeface="Roboto Serif"/>
                <a:cs typeface="Roboto Serif"/>
                <a:sym typeface="Roboto Serif"/>
              </a:endParaRPr>
            </a:p>
          </p:txBody>
        </p:sp>
      </p:grpSp>
      <p:grpSp>
        <p:nvGrpSpPr>
          <p:cNvPr id="736" name="Google Shape;736;p87"/>
          <p:cNvGrpSpPr/>
          <p:nvPr/>
        </p:nvGrpSpPr>
        <p:grpSpPr>
          <a:xfrm>
            <a:off x="4824388" y="993782"/>
            <a:ext cx="3295155" cy="3953986"/>
            <a:chOff x="4572084" y="1597469"/>
            <a:chExt cx="1827900" cy="2399700"/>
          </a:xfrm>
        </p:grpSpPr>
        <p:sp>
          <p:nvSpPr>
            <p:cNvPr id="737" name="Google Shape;737;p87"/>
            <p:cNvSpPr/>
            <p:nvPr/>
          </p:nvSpPr>
          <p:spPr>
            <a:xfrm rot="5400000">
              <a:off x="4286184" y="1883369"/>
              <a:ext cx="2399700" cy="1827900"/>
            </a:xfrm>
            <a:prstGeom prst="rightArrowCallout">
              <a:avLst>
                <a:gd name="adj1" fmla="val 9283"/>
                <a:gd name="adj2" fmla="val 13570"/>
                <a:gd name="adj3" fmla="val 16082"/>
                <a:gd name="adj4" fmla="val 81236"/>
              </a:avLst>
            </a:prstGeom>
            <a:solidFill>
              <a:srgbClr val="8520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87"/>
            <p:cNvSpPr/>
            <p:nvPr/>
          </p:nvSpPr>
          <p:spPr>
            <a:xfrm rot="10800000" flipH="1">
              <a:off x="4662018" y="1687411"/>
              <a:ext cx="1649400" cy="1769700"/>
            </a:xfrm>
            <a:prstGeom prst="snip1Rect">
              <a:avLst>
                <a:gd name="adj" fmla="val 0"/>
              </a:avLst>
            </a:prstGeom>
            <a:solidFill>
              <a:srgbClr val="CC41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87"/>
            <p:cNvSpPr txBox="1"/>
            <p:nvPr/>
          </p:nvSpPr>
          <p:spPr>
            <a:xfrm>
              <a:off x="4703976" y="1740063"/>
              <a:ext cx="1666800" cy="17697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Clr>
                  <a:schemeClr val="dk1"/>
                </a:buClr>
                <a:buSzPts val="1100"/>
                <a:buFont typeface="Arial"/>
                <a:buNone/>
              </a:pPr>
              <a:r>
                <a:rPr lang="en" b="1">
                  <a:solidFill>
                    <a:schemeClr val="lt1"/>
                  </a:solidFill>
                  <a:latin typeface="Roboto Serif"/>
                  <a:ea typeface="Roboto Serif"/>
                  <a:cs typeface="Roboto Serif"/>
                  <a:sym typeface="Roboto Serif"/>
                </a:rPr>
                <a:t>WEAKNESSES</a:t>
              </a:r>
              <a:endParaRPr b="1">
                <a:solidFill>
                  <a:schemeClr val="lt1"/>
                </a:solidFill>
                <a:latin typeface="Roboto Serif"/>
                <a:ea typeface="Roboto Serif"/>
                <a:cs typeface="Roboto Serif"/>
                <a:sym typeface="Roboto Serif"/>
              </a:endParaRPr>
            </a:p>
            <a:p>
              <a:pPr marL="0" lvl="0" indent="0" algn="ctr" rtl="0">
                <a:lnSpc>
                  <a:spcPct val="115000"/>
                </a:lnSpc>
                <a:spcBef>
                  <a:spcPts val="0"/>
                </a:spcBef>
                <a:spcAft>
                  <a:spcPts val="0"/>
                </a:spcAft>
                <a:buClr>
                  <a:schemeClr val="dk1"/>
                </a:buClr>
                <a:buSzPts val="1100"/>
                <a:buFont typeface="Arial"/>
                <a:buNone/>
              </a:pPr>
              <a:endParaRPr b="1">
                <a:solidFill>
                  <a:schemeClr val="lt1"/>
                </a:solidFill>
                <a:latin typeface="Roboto Serif"/>
                <a:ea typeface="Roboto Serif"/>
                <a:cs typeface="Roboto Serif"/>
                <a:sym typeface="Roboto Serif"/>
              </a:endParaRPr>
            </a:p>
            <a:p>
              <a:pPr marL="228600" lvl="0" indent="-298450" algn="l" rtl="0">
                <a:lnSpc>
                  <a:spcPct val="200000"/>
                </a:lnSpc>
                <a:spcBef>
                  <a:spcPts val="0"/>
                </a:spcBef>
                <a:spcAft>
                  <a:spcPts val="0"/>
                </a:spcAft>
                <a:buClr>
                  <a:schemeClr val="lt1"/>
                </a:buClr>
                <a:buSzPts val="1100"/>
                <a:buFont typeface="Roboto Serif"/>
                <a:buChar char="●"/>
              </a:pPr>
              <a:r>
                <a:rPr lang="en" sz="1100" b="1">
                  <a:solidFill>
                    <a:schemeClr val="lt1"/>
                  </a:solidFill>
                  <a:latin typeface="Roboto Serif"/>
                  <a:ea typeface="Roboto Serif"/>
                  <a:cs typeface="Roboto Serif"/>
                  <a:sym typeface="Roboto Serif"/>
                </a:rPr>
                <a:t>Mechanical Vulnerability: </a:t>
              </a:r>
              <a:endParaRPr sz="1100">
                <a:solidFill>
                  <a:schemeClr val="lt1"/>
                </a:solidFill>
                <a:latin typeface="Roboto Serif"/>
                <a:ea typeface="Roboto Serif"/>
                <a:cs typeface="Roboto Serif"/>
                <a:sym typeface="Roboto Serif"/>
              </a:endParaRPr>
            </a:p>
            <a:p>
              <a:pPr marL="228600" lvl="0" indent="-298450" algn="l" rtl="0">
                <a:lnSpc>
                  <a:spcPct val="200000"/>
                </a:lnSpc>
                <a:spcBef>
                  <a:spcPts val="0"/>
                </a:spcBef>
                <a:spcAft>
                  <a:spcPts val="0"/>
                </a:spcAft>
                <a:buClr>
                  <a:schemeClr val="lt1"/>
                </a:buClr>
                <a:buSzPts val="1100"/>
                <a:buFont typeface="Roboto Serif"/>
                <a:buChar char="●"/>
              </a:pPr>
              <a:r>
                <a:rPr lang="en" sz="1100" b="1">
                  <a:solidFill>
                    <a:schemeClr val="lt1"/>
                  </a:solidFill>
                  <a:latin typeface="Roboto Serif"/>
                  <a:ea typeface="Roboto Serif"/>
                  <a:cs typeface="Roboto Serif"/>
                  <a:sym typeface="Roboto Serif"/>
                </a:rPr>
                <a:t>Electrical Unreliability</a:t>
              </a:r>
              <a:endParaRPr sz="1100">
                <a:solidFill>
                  <a:schemeClr val="lt1"/>
                </a:solidFill>
                <a:latin typeface="Roboto Serif"/>
                <a:ea typeface="Roboto Serif"/>
                <a:cs typeface="Roboto Serif"/>
                <a:sym typeface="Roboto Serif"/>
              </a:endParaRPr>
            </a:p>
            <a:p>
              <a:pPr marL="228600" lvl="0" indent="-298450" algn="l" rtl="0">
                <a:lnSpc>
                  <a:spcPct val="200000"/>
                </a:lnSpc>
                <a:spcBef>
                  <a:spcPts val="0"/>
                </a:spcBef>
                <a:spcAft>
                  <a:spcPts val="0"/>
                </a:spcAft>
                <a:buClr>
                  <a:schemeClr val="lt1"/>
                </a:buClr>
                <a:buSzPts val="1100"/>
                <a:buFont typeface="Roboto Serif"/>
                <a:buChar char="●"/>
              </a:pPr>
              <a:r>
                <a:rPr lang="en" sz="1100" b="1">
                  <a:solidFill>
                    <a:schemeClr val="lt1"/>
                  </a:solidFill>
                  <a:latin typeface="Roboto Serif"/>
                  <a:ea typeface="Roboto Serif"/>
                  <a:cs typeface="Roboto Serif"/>
                  <a:sym typeface="Roboto Serif"/>
                </a:rPr>
                <a:t>Compute Bottleneck</a:t>
              </a:r>
              <a:endParaRPr sz="1100">
                <a:solidFill>
                  <a:schemeClr val="lt1"/>
                </a:solidFill>
                <a:latin typeface="Roboto Serif"/>
                <a:ea typeface="Roboto Serif"/>
                <a:cs typeface="Roboto Serif"/>
                <a:sym typeface="Roboto Serif"/>
              </a:endParaRPr>
            </a:p>
            <a:p>
              <a:pPr marL="228600" lvl="0" indent="-298450" algn="l" rtl="0">
                <a:lnSpc>
                  <a:spcPct val="200000"/>
                </a:lnSpc>
                <a:spcBef>
                  <a:spcPts val="0"/>
                </a:spcBef>
                <a:spcAft>
                  <a:spcPts val="0"/>
                </a:spcAft>
                <a:buClr>
                  <a:schemeClr val="lt1"/>
                </a:buClr>
                <a:buSzPts val="1100"/>
                <a:buFont typeface="Roboto Serif"/>
                <a:buChar char="●"/>
              </a:pPr>
              <a:r>
                <a:rPr lang="en" sz="1100" b="1">
                  <a:solidFill>
                    <a:schemeClr val="lt1"/>
                  </a:solidFill>
                  <a:latin typeface="Roboto Serif"/>
                  <a:ea typeface="Roboto Serif"/>
                  <a:cs typeface="Roboto Serif"/>
                  <a:sym typeface="Roboto Serif"/>
                </a:rPr>
                <a:t>Reliability of autonomy</a:t>
              </a:r>
              <a:endParaRPr sz="1100">
                <a:solidFill>
                  <a:schemeClr val="lt1"/>
                </a:solidFill>
                <a:latin typeface="Roboto Serif"/>
                <a:ea typeface="Roboto Serif"/>
                <a:cs typeface="Roboto Serif"/>
                <a:sym typeface="Roboto Serif"/>
              </a:endParaRPr>
            </a:p>
            <a:p>
              <a:pPr marL="228600" lvl="0" indent="-298450" algn="l" rtl="0">
                <a:lnSpc>
                  <a:spcPct val="200000"/>
                </a:lnSpc>
                <a:spcBef>
                  <a:spcPts val="0"/>
                </a:spcBef>
                <a:spcAft>
                  <a:spcPts val="0"/>
                </a:spcAft>
                <a:buClr>
                  <a:schemeClr val="lt1"/>
                </a:buClr>
                <a:buSzPts val="1100"/>
                <a:buFont typeface="Roboto Serif"/>
                <a:buChar char="●"/>
              </a:pPr>
              <a:r>
                <a:rPr lang="en" sz="1100" b="1">
                  <a:solidFill>
                    <a:schemeClr val="lt1"/>
                  </a:solidFill>
                  <a:latin typeface="Roboto Serif"/>
                  <a:ea typeface="Roboto Serif"/>
                  <a:cs typeface="Roboto Serif"/>
                  <a:sym typeface="Roboto Serif"/>
                </a:rPr>
                <a:t>Demonstrating performance metrics</a:t>
              </a:r>
              <a:endParaRPr sz="1100">
                <a:solidFill>
                  <a:schemeClr val="lt1"/>
                </a:solidFill>
                <a:latin typeface="Roboto Serif"/>
                <a:ea typeface="Roboto Serif"/>
                <a:cs typeface="Roboto Serif"/>
                <a:sym typeface="Roboto Serif"/>
              </a:endParaRPr>
            </a:p>
          </p:txBody>
        </p:sp>
      </p:grpSp>
      <p:sp>
        <p:nvSpPr>
          <p:cNvPr id="740" name="Google Shape;740;p87"/>
          <p:cNvSpPr txBox="1">
            <a:spLocks noGrp="1"/>
          </p:cNvSpPr>
          <p:nvPr>
            <p:ph type="title"/>
          </p:nvPr>
        </p:nvSpPr>
        <p:spPr>
          <a:xfrm>
            <a:off x="311700" y="151800"/>
            <a:ext cx="8520600" cy="572700"/>
          </a:xfrm>
          <a:prstGeom prst="rect">
            <a:avLst/>
          </a:prstGeom>
        </p:spPr>
        <p:txBody>
          <a:bodyPr spcFirstLastPara="1" wrap="square" lIns="91425" tIns="91425" rIns="91425" bIns="91425" anchor="t" anchorCtr="0">
            <a:noAutofit/>
          </a:bodyPr>
          <a:lstStyle/>
          <a:p>
            <a:pPr marL="0" marR="0" lvl="0" indent="0" algn="ctr" rtl="0">
              <a:lnSpc>
                <a:spcPct val="100000"/>
              </a:lnSpc>
              <a:spcBef>
                <a:spcPts val="0"/>
              </a:spcBef>
              <a:spcAft>
                <a:spcPts val="0"/>
              </a:spcAft>
              <a:buSzPts val="990"/>
              <a:buNone/>
            </a:pPr>
            <a:r>
              <a:rPr lang="en" sz="1920" b="1">
                <a:solidFill>
                  <a:schemeClr val="lt1"/>
                </a:solidFill>
                <a:latin typeface="Roboto Serif"/>
                <a:ea typeface="Roboto Serif"/>
                <a:cs typeface="Roboto Serif"/>
                <a:sym typeface="Roboto Serif"/>
              </a:rPr>
              <a:t>Conclusions after Spring</a:t>
            </a:r>
            <a:endParaRPr sz="1920" b="1">
              <a:solidFill>
                <a:schemeClr val="lt1"/>
              </a:solidFill>
              <a:latin typeface="Roboto Serif"/>
              <a:ea typeface="Roboto Serif"/>
              <a:cs typeface="Roboto Serif"/>
              <a:sym typeface="Roboto Serif"/>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744"/>
        <p:cNvGrpSpPr/>
        <p:nvPr/>
      </p:nvGrpSpPr>
      <p:grpSpPr>
        <a:xfrm>
          <a:off x="0" y="0"/>
          <a:ext cx="0" cy="0"/>
          <a:chOff x="0" y="0"/>
          <a:chExt cx="0" cy="0"/>
        </a:xfrm>
      </p:grpSpPr>
      <p:sp>
        <p:nvSpPr>
          <p:cNvPr id="745" name="Google Shape;745;p88"/>
          <p:cNvSpPr txBox="1">
            <a:spLocks noGrp="1"/>
          </p:cNvSpPr>
          <p:nvPr>
            <p:ph type="body" idx="1"/>
          </p:nvPr>
        </p:nvSpPr>
        <p:spPr>
          <a:xfrm>
            <a:off x="311700" y="2380275"/>
            <a:ext cx="8520600" cy="13611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Clr>
                <a:schemeClr val="dk1"/>
              </a:buClr>
              <a:buSzPts val="1100"/>
              <a:buFont typeface="Arial"/>
              <a:buNone/>
            </a:pPr>
            <a:r>
              <a:rPr lang="en" sz="4400" b="1">
                <a:solidFill>
                  <a:schemeClr val="accent4"/>
                </a:solidFill>
                <a:latin typeface="Roboto Serif"/>
                <a:ea typeface="Roboto Serif"/>
                <a:cs typeface="Roboto Serif"/>
                <a:sym typeface="Roboto Serif"/>
              </a:rPr>
              <a:t>PROJECT MANAGEMENT</a:t>
            </a:r>
            <a:endParaRPr sz="4700">
              <a:solidFill>
                <a:schemeClr val="accent4"/>
              </a:solidFill>
            </a:endParaRPr>
          </a:p>
        </p:txBody>
      </p:sp>
      <p:sp>
        <p:nvSpPr>
          <p:cNvPr id="746" name="Google Shape;746;p8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64</a:t>
            </a:fld>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750"/>
        <p:cNvGrpSpPr/>
        <p:nvPr/>
      </p:nvGrpSpPr>
      <p:grpSpPr>
        <a:xfrm>
          <a:off x="0" y="0"/>
          <a:ext cx="0" cy="0"/>
          <a:chOff x="0" y="0"/>
          <a:chExt cx="0" cy="0"/>
        </a:xfrm>
      </p:grpSpPr>
      <p:sp>
        <p:nvSpPr>
          <p:cNvPr id="751" name="Google Shape;751;p89"/>
          <p:cNvSpPr txBox="1">
            <a:spLocks noGrp="1"/>
          </p:cNvSpPr>
          <p:nvPr>
            <p:ph type="title"/>
          </p:nvPr>
        </p:nvSpPr>
        <p:spPr>
          <a:xfrm>
            <a:off x="311700" y="58425"/>
            <a:ext cx="8520600" cy="572700"/>
          </a:xfrm>
          <a:prstGeom prst="rect">
            <a:avLst/>
          </a:prstGeom>
        </p:spPr>
        <p:txBody>
          <a:bodyPr spcFirstLastPara="1" wrap="square" lIns="91425" tIns="91425" rIns="91425" bIns="91425" anchor="t" anchorCtr="0">
            <a:normAutofit/>
          </a:bodyPr>
          <a:lstStyle/>
          <a:p>
            <a:pPr marL="0" marR="0" lvl="0" indent="0" algn="ctr" rtl="0">
              <a:lnSpc>
                <a:spcPct val="100000"/>
              </a:lnSpc>
              <a:spcBef>
                <a:spcPts val="0"/>
              </a:spcBef>
              <a:spcAft>
                <a:spcPts val="0"/>
              </a:spcAft>
              <a:buSzPts val="990"/>
              <a:buNone/>
            </a:pPr>
            <a:r>
              <a:rPr lang="en" sz="2120" b="1">
                <a:solidFill>
                  <a:schemeClr val="lt1"/>
                </a:solidFill>
                <a:latin typeface="Roboto Serif"/>
                <a:ea typeface="Roboto Serif"/>
                <a:cs typeface="Roboto Serif"/>
                <a:sym typeface="Roboto Serif"/>
              </a:rPr>
              <a:t>Work Breakdown Structure</a:t>
            </a:r>
            <a:endParaRPr sz="2120" b="1">
              <a:solidFill>
                <a:schemeClr val="lt1"/>
              </a:solidFill>
              <a:latin typeface="Roboto Serif"/>
              <a:ea typeface="Roboto Serif"/>
              <a:cs typeface="Roboto Serif"/>
              <a:sym typeface="Roboto Serif"/>
            </a:endParaRPr>
          </a:p>
        </p:txBody>
      </p:sp>
      <p:sp>
        <p:nvSpPr>
          <p:cNvPr id="752" name="Google Shape;752;p8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lt1"/>
                </a:solidFill>
              </a:rPr>
              <a:t>65</a:t>
            </a:fld>
            <a:endParaRPr>
              <a:solidFill>
                <a:schemeClr val="lt1"/>
              </a:solidFill>
            </a:endParaRPr>
          </a:p>
        </p:txBody>
      </p:sp>
      <p:pic>
        <p:nvPicPr>
          <p:cNvPr id="753" name="Google Shape;753;p89"/>
          <p:cNvPicPr preferRelativeResize="0"/>
          <p:nvPr/>
        </p:nvPicPr>
        <p:blipFill>
          <a:blip r:embed="rId3">
            <a:alphaModFix/>
          </a:blip>
          <a:stretch>
            <a:fillRect/>
          </a:stretch>
        </p:blipFill>
        <p:spPr>
          <a:xfrm>
            <a:off x="311700" y="549139"/>
            <a:ext cx="8520602" cy="4472486"/>
          </a:xfrm>
          <a:prstGeom prst="rect">
            <a:avLst/>
          </a:prstGeom>
          <a:noFill/>
          <a:ln>
            <a:noFill/>
          </a:ln>
        </p:spPr>
      </p:pic>
      <p:cxnSp>
        <p:nvCxnSpPr>
          <p:cNvPr id="754" name="Google Shape;754;p89"/>
          <p:cNvCxnSpPr/>
          <p:nvPr/>
        </p:nvCxnSpPr>
        <p:spPr>
          <a:xfrm rot="10800000" flipH="1">
            <a:off x="490200" y="4814275"/>
            <a:ext cx="636600" cy="226800"/>
          </a:xfrm>
          <a:prstGeom prst="straightConnector1">
            <a:avLst/>
          </a:prstGeom>
          <a:noFill/>
          <a:ln w="9525" cap="flat" cmpd="sng">
            <a:solidFill>
              <a:srgbClr val="FF0000"/>
            </a:solidFill>
            <a:prstDash val="solid"/>
            <a:round/>
            <a:headEnd type="none" w="med" len="med"/>
            <a:tailEnd type="none" w="med" len="med"/>
          </a:ln>
        </p:spPr>
      </p:cxnSp>
      <p:cxnSp>
        <p:nvCxnSpPr>
          <p:cNvPr id="755" name="Google Shape;755;p89"/>
          <p:cNvCxnSpPr/>
          <p:nvPr/>
        </p:nvCxnSpPr>
        <p:spPr>
          <a:xfrm rot="10800000" flipH="1">
            <a:off x="1740075" y="4542325"/>
            <a:ext cx="636600" cy="226800"/>
          </a:xfrm>
          <a:prstGeom prst="straightConnector1">
            <a:avLst/>
          </a:prstGeom>
          <a:noFill/>
          <a:ln w="9525" cap="flat" cmpd="sng">
            <a:solidFill>
              <a:srgbClr val="FF0000"/>
            </a:solidFill>
            <a:prstDash val="solid"/>
            <a:round/>
            <a:headEnd type="none" w="med" len="med"/>
            <a:tailEnd type="none" w="med" len="med"/>
          </a:ln>
        </p:spPr>
      </p:cxn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759"/>
        <p:cNvGrpSpPr/>
        <p:nvPr/>
      </p:nvGrpSpPr>
      <p:grpSpPr>
        <a:xfrm>
          <a:off x="0" y="0"/>
          <a:ext cx="0" cy="0"/>
          <a:chOff x="0" y="0"/>
          <a:chExt cx="0" cy="0"/>
        </a:xfrm>
      </p:grpSpPr>
      <p:sp>
        <p:nvSpPr>
          <p:cNvPr id="760" name="Google Shape;760;p90"/>
          <p:cNvSpPr txBox="1">
            <a:spLocks noGrp="1"/>
          </p:cNvSpPr>
          <p:nvPr>
            <p:ph type="title"/>
          </p:nvPr>
        </p:nvSpPr>
        <p:spPr>
          <a:xfrm>
            <a:off x="311700" y="287025"/>
            <a:ext cx="8520600" cy="572700"/>
          </a:xfrm>
          <a:prstGeom prst="rect">
            <a:avLst/>
          </a:prstGeom>
        </p:spPr>
        <p:txBody>
          <a:bodyPr spcFirstLastPara="1" wrap="square" lIns="91425" tIns="91425" rIns="91425" bIns="91425" anchor="t" anchorCtr="0">
            <a:noAutofit/>
          </a:bodyPr>
          <a:lstStyle/>
          <a:p>
            <a:pPr marL="0" marR="0" lvl="0" indent="0" algn="ctr" rtl="0">
              <a:lnSpc>
                <a:spcPct val="100000"/>
              </a:lnSpc>
              <a:spcBef>
                <a:spcPts val="0"/>
              </a:spcBef>
              <a:spcAft>
                <a:spcPts val="0"/>
              </a:spcAft>
              <a:buSzPts val="990"/>
              <a:buNone/>
            </a:pPr>
            <a:r>
              <a:rPr lang="en" sz="2920" b="1">
                <a:solidFill>
                  <a:schemeClr val="lt1"/>
                </a:solidFill>
                <a:latin typeface="Roboto Serif"/>
                <a:ea typeface="Roboto Serif"/>
                <a:cs typeface="Roboto Serif"/>
                <a:sym typeface="Roboto Serif"/>
              </a:rPr>
              <a:t>Schedule</a:t>
            </a:r>
            <a:endParaRPr sz="2920" b="1">
              <a:solidFill>
                <a:schemeClr val="lt1"/>
              </a:solidFill>
              <a:latin typeface="Roboto Serif"/>
              <a:ea typeface="Roboto Serif"/>
              <a:cs typeface="Roboto Serif"/>
              <a:sym typeface="Roboto Serif"/>
            </a:endParaRPr>
          </a:p>
        </p:txBody>
      </p:sp>
      <p:sp>
        <p:nvSpPr>
          <p:cNvPr id="761" name="Google Shape;761;p9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lt1"/>
                </a:solidFill>
              </a:rPr>
              <a:t>66</a:t>
            </a:fld>
            <a:endParaRPr>
              <a:solidFill>
                <a:schemeClr val="lt1"/>
              </a:solidFill>
            </a:endParaRPr>
          </a:p>
        </p:txBody>
      </p:sp>
      <p:sp>
        <p:nvSpPr>
          <p:cNvPr id="762" name="Google Shape;762;p90"/>
          <p:cNvSpPr txBox="1"/>
          <p:nvPr/>
        </p:nvSpPr>
        <p:spPr>
          <a:xfrm>
            <a:off x="497550" y="952200"/>
            <a:ext cx="8148900" cy="2629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700" b="1">
                <a:solidFill>
                  <a:srgbClr val="FFD700"/>
                </a:solidFill>
                <a:latin typeface="Roboto Serif"/>
                <a:ea typeface="Roboto Serif"/>
                <a:cs typeface="Roboto Serif"/>
                <a:sym typeface="Roboto Serif"/>
              </a:rPr>
              <a:t>Major Milestones:</a:t>
            </a:r>
            <a:endParaRPr sz="1700">
              <a:solidFill>
                <a:schemeClr val="lt1"/>
              </a:solidFill>
              <a:latin typeface="Roboto Serif"/>
              <a:ea typeface="Roboto Serif"/>
              <a:cs typeface="Roboto Serif"/>
              <a:sym typeface="Roboto Serif"/>
            </a:endParaRPr>
          </a:p>
          <a:p>
            <a:pPr marL="457200" lvl="0" indent="-336550" algn="l" rtl="0">
              <a:lnSpc>
                <a:spcPct val="115000"/>
              </a:lnSpc>
              <a:spcBef>
                <a:spcPts val="0"/>
              </a:spcBef>
              <a:spcAft>
                <a:spcPts val="0"/>
              </a:spcAft>
              <a:buClr>
                <a:schemeClr val="lt1"/>
              </a:buClr>
              <a:buSzPts val="1700"/>
              <a:buFont typeface="Roboto Serif"/>
              <a:buChar char="●"/>
            </a:pPr>
            <a:r>
              <a:rPr lang="en" sz="1700">
                <a:solidFill>
                  <a:schemeClr val="lt1"/>
                </a:solidFill>
                <a:latin typeface="Roboto Serif"/>
                <a:ea typeface="Roboto Serif"/>
                <a:cs typeface="Roboto Serif"/>
                <a:sym typeface="Roboto Serif"/>
              </a:rPr>
              <a:t>All major spring milestones completed ahead of SVD</a:t>
            </a:r>
            <a:endParaRPr sz="1700">
              <a:solidFill>
                <a:schemeClr val="lt1"/>
              </a:solidFill>
              <a:latin typeface="Roboto Serif"/>
              <a:ea typeface="Roboto Serif"/>
              <a:cs typeface="Roboto Serif"/>
              <a:sym typeface="Roboto Serif"/>
            </a:endParaRPr>
          </a:p>
          <a:p>
            <a:pPr marL="457200" lvl="0" indent="-336550" algn="l" rtl="0">
              <a:lnSpc>
                <a:spcPct val="115000"/>
              </a:lnSpc>
              <a:spcBef>
                <a:spcPts val="0"/>
              </a:spcBef>
              <a:spcAft>
                <a:spcPts val="0"/>
              </a:spcAft>
              <a:buClr>
                <a:schemeClr val="lt1"/>
              </a:buClr>
              <a:buSzPts val="1700"/>
              <a:buFont typeface="Roboto Serif"/>
              <a:buChar char="●"/>
            </a:pPr>
            <a:r>
              <a:rPr lang="en" sz="1700">
                <a:solidFill>
                  <a:schemeClr val="lt1"/>
                </a:solidFill>
                <a:latin typeface="Roboto Serif"/>
                <a:ea typeface="Roboto Serif"/>
                <a:cs typeface="Roboto Serif"/>
                <a:sym typeface="Roboto Serif"/>
              </a:rPr>
              <a:t>Systems require improvement to meet FVD goals</a:t>
            </a:r>
            <a:endParaRPr sz="1700">
              <a:solidFill>
                <a:schemeClr val="lt1"/>
              </a:solidFill>
              <a:latin typeface="Roboto Serif"/>
              <a:ea typeface="Roboto Serif"/>
              <a:cs typeface="Roboto Serif"/>
              <a:sym typeface="Roboto Serif"/>
            </a:endParaRPr>
          </a:p>
          <a:p>
            <a:pPr marL="0" lvl="0" indent="0" algn="l" rtl="0">
              <a:lnSpc>
                <a:spcPct val="115000"/>
              </a:lnSpc>
              <a:spcBef>
                <a:spcPts val="0"/>
              </a:spcBef>
              <a:spcAft>
                <a:spcPts val="0"/>
              </a:spcAft>
              <a:buNone/>
            </a:pPr>
            <a:endParaRPr sz="1100">
              <a:solidFill>
                <a:schemeClr val="lt1"/>
              </a:solidFill>
              <a:latin typeface="Roboto Serif"/>
              <a:ea typeface="Roboto Serif"/>
              <a:cs typeface="Roboto Serif"/>
              <a:sym typeface="Roboto Serif"/>
            </a:endParaRPr>
          </a:p>
          <a:p>
            <a:pPr marL="0" lvl="0" indent="0" algn="l" rtl="0">
              <a:lnSpc>
                <a:spcPct val="115000"/>
              </a:lnSpc>
              <a:spcBef>
                <a:spcPts val="0"/>
              </a:spcBef>
              <a:spcAft>
                <a:spcPts val="0"/>
              </a:spcAft>
              <a:buNone/>
            </a:pPr>
            <a:r>
              <a:rPr lang="en" sz="1700" b="1">
                <a:solidFill>
                  <a:srgbClr val="FFD700"/>
                </a:solidFill>
                <a:latin typeface="Roboto Serif"/>
                <a:ea typeface="Roboto Serif"/>
                <a:cs typeface="Roboto Serif"/>
                <a:sym typeface="Roboto Serif"/>
              </a:rPr>
              <a:t>Current Status:</a:t>
            </a:r>
            <a:r>
              <a:rPr lang="en" sz="1700">
                <a:solidFill>
                  <a:schemeClr val="lt1"/>
                </a:solidFill>
                <a:latin typeface="Roboto Serif"/>
                <a:ea typeface="Roboto Serif"/>
                <a:cs typeface="Roboto Serif"/>
                <a:sym typeface="Roboto Serif"/>
              </a:rPr>
              <a:t> </a:t>
            </a:r>
            <a:endParaRPr sz="1700">
              <a:solidFill>
                <a:schemeClr val="lt1"/>
              </a:solidFill>
              <a:latin typeface="Roboto Serif"/>
              <a:ea typeface="Roboto Serif"/>
              <a:cs typeface="Roboto Serif"/>
              <a:sym typeface="Roboto Serif"/>
            </a:endParaRPr>
          </a:p>
          <a:p>
            <a:pPr marL="457200" lvl="0" indent="-336550" algn="l" rtl="0">
              <a:lnSpc>
                <a:spcPct val="115000"/>
              </a:lnSpc>
              <a:spcBef>
                <a:spcPts val="0"/>
              </a:spcBef>
              <a:spcAft>
                <a:spcPts val="0"/>
              </a:spcAft>
              <a:buClr>
                <a:schemeClr val="lt1"/>
              </a:buClr>
              <a:buSzPts val="1700"/>
              <a:buFont typeface="Roboto Serif"/>
              <a:buChar char="●"/>
            </a:pPr>
            <a:r>
              <a:rPr lang="en" sz="1700">
                <a:solidFill>
                  <a:schemeClr val="lt1"/>
                </a:solidFill>
                <a:latin typeface="Roboto Serif"/>
                <a:ea typeface="Roboto Serif"/>
                <a:cs typeface="Roboto Serif"/>
                <a:sym typeface="Roboto Serif"/>
              </a:rPr>
              <a:t>Achieved all promised goals for SVD</a:t>
            </a:r>
            <a:endParaRPr sz="1700">
              <a:solidFill>
                <a:schemeClr val="lt1"/>
              </a:solidFill>
              <a:latin typeface="Roboto Serif"/>
              <a:ea typeface="Roboto Serif"/>
              <a:cs typeface="Roboto Serif"/>
              <a:sym typeface="Roboto Serif"/>
            </a:endParaRPr>
          </a:p>
          <a:p>
            <a:pPr marL="457200" lvl="0" indent="-336550" algn="l" rtl="0">
              <a:lnSpc>
                <a:spcPct val="115000"/>
              </a:lnSpc>
              <a:spcBef>
                <a:spcPts val="0"/>
              </a:spcBef>
              <a:spcAft>
                <a:spcPts val="0"/>
              </a:spcAft>
              <a:buClr>
                <a:schemeClr val="lt1"/>
              </a:buClr>
              <a:buSzPts val="1700"/>
              <a:buFont typeface="Roboto Serif"/>
              <a:buChar char="●"/>
            </a:pPr>
            <a:r>
              <a:rPr lang="en" sz="1700">
                <a:solidFill>
                  <a:schemeClr val="lt1"/>
                </a:solidFill>
                <a:latin typeface="Roboto Serif"/>
                <a:ea typeface="Roboto Serif"/>
                <a:cs typeface="Roboto Serif"/>
                <a:sym typeface="Roboto Serif"/>
              </a:rPr>
              <a:t>Slight delays due to additional development for SVD Encore (higher compute requirements)</a:t>
            </a:r>
            <a:endParaRPr sz="1700">
              <a:solidFill>
                <a:schemeClr val="lt1"/>
              </a:solidFill>
              <a:latin typeface="Roboto Serif"/>
              <a:ea typeface="Roboto Serif"/>
              <a:cs typeface="Roboto Serif"/>
              <a:sym typeface="Roboto Serif"/>
            </a:endParaRPr>
          </a:p>
          <a:p>
            <a:pPr marL="0" lvl="0" indent="0" algn="l" rtl="0">
              <a:lnSpc>
                <a:spcPct val="115000"/>
              </a:lnSpc>
              <a:spcBef>
                <a:spcPts val="0"/>
              </a:spcBef>
              <a:spcAft>
                <a:spcPts val="0"/>
              </a:spcAft>
              <a:buNone/>
            </a:pPr>
            <a:endParaRPr>
              <a:solidFill>
                <a:schemeClr val="lt1"/>
              </a:solidFill>
              <a:latin typeface="Roboto Serif"/>
              <a:ea typeface="Roboto Serif"/>
              <a:cs typeface="Roboto Serif"/>
              <a:sym typeface="Roboto Serif"/>
            </a:endParaRPr>
          </a:p>
          <a:p>
            <a:pPr marL="0" lvl="0" indent="0" algn="l" rtl="0">
              <a:lnSpc>
                <a:spcPct val="115000"/>
              </a:lnSpc>
              <a:spcBef>
                <a:spcPts val="0"/>
              </a:spcBef>
              <a:spcAft>
                <a:spcPts val="0"/>
              </a:spcAft>
              <a:buNone/>
            </a:pPr>
            <a:r>
              <a:rPr lang="en" sz="1700" b="1">
                <a:solidFill>
                  <a:srgbClr val="FFD700"/>
                </a:solidFill>
                <a:latin typeface="Roboto Serif"/>
                <a:ea typeface="Roboto Serif"/>
                <a:cs typeface="Roboto Serif"/>
                <a:sym typeface="Roboto Serif"/>
              </a:rPr>
              <a:t>Plan to Improve: </a:t>
            </a:r>
            <a:endParaRPr sz="1700" b="1">
              <a:solidFill>
                <a:srgbClr val="FFD700"/>
              </a:solidFill>
              <a:latin typeface="Roboto Serif"/>
              <a:ea typeface="Roboto Serif"/>
              <a:cs typeface="Roboto Serif"/>
              <a:sym typeface="Roboto Serif"/>
            </a:endParaRPr>
          </a:p>
          <a:p>
            <a:pPr marL="457200" lvl="0" indent="-336550" algn="l" rtl="0">
              <a:lnSpc>
                <a:spcPct val="115000"/>
              </a:lnSpc>
              <a:spcBef>
                <a:spcPts val="0"/>
              </a:spcBef>
              <a:spcAft>
                <a:spcPts val="0"/>
              </a:spcAft>
              <a:buClr>
                <a:schemeClr val="lt1"/>
              </a:buClr>
              <a:buSzPts val="1700"/>
              <a:buFont typeface="Roboto Serif"/>
              <a:buChar char="●"/>
            </a:pPr>
            <a:r>
              <a:rPr lang="en" sz="1700">
                <a:solidFill>
                  <a:schemeClr val="lt1"/>
                </a:solidFill>
                <a:latin typeface="Roboto Serif"/>
                <a:ea typeface="Roboto Serif"/>
                <a:cs typeface="Roboto Serif"/>
                <a:sym typeface="Roboto Serif"/>
              </a:rPr>
              <a:t>Upgrade to a higher-performance Jetson during summer</a:t>
            </a:r>
            <a:endParaRPr sz="1700">
              <a:solidFill>
                <a:schemeClr val="lt1"/>
              </a:solidFill>
              <a:latin typeface="Roboto Serif"/>
              <a:ea typeface="Roboto Serif"/>
              <a:cs typeface="Roboto Serif"/>
              <a:sym typeface="Roboto Serif"/>
            </a:endParaRPr>
          </a:p>
          <a:p>
            <a:pPr marL="457200" lvl="0" indent="-336550" algn="l" rtl="0">
              <a:lnSpc>
                <a:spcPct val="115000"/>
              </a:lnSpc>
              <a:spcBef>
                <a:spcPts val="0"/>
              </a:spcBef>
              <a:spcAft>
                <a:spcPts val="0"/>
              </a:spcAft>
              <a:buClr>
                <a:schemeClr val="lt1"/>
              </a:buClr>
              <a:buSzPts val="1700"/>
              <a:buFont typeface="Roboto Serif"/>
              <a:buChar char="●"/>
            </a:pPr>
            <a:r>
              <a:rPr lang="en" sz="1700">
                <a:solidFill>
                  <a:schemeClr val="lt1"/>
                </a:solidFill>
                <a:latin typeface="Roboto Serif"/>
                <a:ea typeface="Roboto Serif"/>
                <a:cs typeface="Roboto Serif"/>
                <a:sym typeface="Roboto Serif"/>
              </a:rPr>
              <a:t>Make final system adjustments to ensure system robustness before PR6</a:t>
            </a:r>
            <a:endParaRPr sz="1700">
              <a:solidFill>
                <a:schemeClr val="lt1"/>
              </a:solidFill>
              <a:latin typeface="Roboto Serif"/>
              <a:ea typeface="Roboto Serif"/>
              <a:cs typeface="Roboto Serif"/>
              <a:sym typeface="Roboto Serif"/>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766"/>
        <p:cNvGrpSpPr/>
        <p:nvPr/>
      </p:nvGrpSpPr>
      <p:grpSpPr>
        <a:xfrm>
          <a:off x="0" y="0"/>
          <a:ext cx="0" cy="0"/>
          <a:chOff x="0" y="0"/>
          <a:chExt cx="0" cy="0"/>
        </a:xfrm>
      </p:grpSpPr>
      <p:sp>
        <p:nvSpPr>
          <p:cNvPr id="767" name="Google Shape;767;p9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lt1"/>
                </a:solidFill>
              </a:rPr>
              <a:t>67</a:t>
            </a:fld>
            <a:endParaRPr>
              <a:solidFill>
                <a:schemeClr val="lt1"/>
              </a:solidFill>
            </a:endParaRPr>
          </a:p>
        </p:txBody>
      </p:sp>
      <p:sp>
        <p:nvSpPr>
          <p:cNvPr id="768" name="Google Shape;768;p91"/>
          <p:cNvSpPr txBox="1">
            <a:spLocks noGrp="1"/>
          </p:cNvSpPr>
          <p:nvPr>
            <p:ph type="title"/>
          </p:nvPr>
        </p:nvSpPr>
        <p:spPr>
          <a:xfrm>
            <a:off x="311688" y="212325"/>
            <a:ext cx="8520600" cy="572700"/>
          </a:xfrm>
          <a:prstGeom prst="rect">
            <a:avLst/>
          </a:prstGeom>
        </p:spPr>
        <p:txBody>
          <a:bodyPr spcFirstLastPara="1" wrap="square" lIns="91425" tIns="91425" rIns="91425" bIns="91425" anchor="t" anchorCtr="0">
            <a:normAutofit fontScale="90000"/>
          </a:bodyPr>
          <a:lstStyle/>
          <a:p>
            <a:pPr marL="0" marR="0" lvl="0" indent="0" algn="ctr" rtl="0">
              <a:lnSpc>
                <a:spcPct val="100000"/>
              </a:lnSpc>
              <a:spcBef>
                <a:spcPts val="0"/>
              </a:spcBef>
              <a:spcAft>
                <a:spcPts val="0"/>
              </a:spcAft>
              <a:buNone/>
            </a:pPr>
            <a:r>
              <a:rPr lang="en" b="1">
                <a:solidFill>
                  <a:schemeClr val="lt1"/>
                </a:solidFill>
                <a:latin typeface="Roboto Serif"/>
                <a:ea typeface="Roboto Serif"/>
                <a:cs typeface="Roboto Serif"/>
                <a:sym typeface="Roboto Serif"/>
              </a:rPr>
              <a:t>Fall Test Plan</a:t>
            </a:r>
            <a:endParaRPr b="1">
              <a:solidFill>
                <a:schemeClr val="lt1"/>
              </a:solidFill>
              <a:latin typeface="Roboto Serif"/>
              <a:ea typeface="Roboto Serif"/>
              <a:cs typeface="Roboto Serif"/>
              <a:sym typeface="Roboto Serif"/>
            </a:endParaRPr>
          </a:p>
        </p:txBody>
      </p:sp>
      <p:graphicFrame>
        <p:nvGraphicFramePr>
          <p:cNvPr id="769" name="Google Shape;769;p91"/>
          <p:cNvGraphicFramePr/>
          <p:nvPr/>
        </p:nvGraphicFramePr>
        <p:xfrm>
          <a:off x="329450" y="762525"/>
          <a:ext cx="8485075" cy="3679325"/>
        </p:xfrm>
        <a:graphic>
          <a:graphicData uri="http://schemas.openxmlformats.org/drawingml/2006/table">
            <a:tbl>
              <a:tblPr>
                <a:noFill/>
                <a:tableStyleId>{73F11E69-B451-4BF1-B217-0C6D06C35509}</a:tableStyleId>
              </a:tblPr>
              <a:tblGrid>
                <a:gridCol w="706025">
                  <a:extLst>
                    <a:ext uri="{9D8B030D-6E8A-4147-A177-3AD203B41FA5}">
                      <a16:colId xmlns:a16="http://schemas.microsoft.com/office/drawing/2014/main" val="20000"/>
                    </a:ext>
                  </a:extLst>
                </a:gridCol>
                <a:gridCol w="1143800">
                  <a:extLst>
                    <a:ext uri="{9D8B030D-6E8A-4147-A177-3AD203B41FA5}">
                      <a16:colId xmlns:a16="http://schemas.microsoft.com/office/drawing/2014/main" val="20001"/>
                    </a:ext>
                  </a:extLst>
                </a:gridCol>
                <a:gridCol w="3353675">
                  <a:extLst>
                    <a:ext uri="{9D8B030D-6E8A-4147-A177-3AD203B41FA5}">
                      <a16:colId xmlns:a16="http://schemas.microsoft.com/office/drawing/2014/main" val="20002"/>
                    </a:ext>
                  </a:extLst>
                </a:gridCol>
                <a:gridCol w="1997075">
                  <a:extLst>
                    <a:ext uri="{9D8B030D-6E8A-4147-A177-3AD203B41FA5}">
                      <a16:colId xmlns:a16="http://schemas.microsoft.com/office/drawing/2014/main" val="20003"/>
                    </a:ext>
                  </a:extLst>
                </a:gridCol>
                <a:gridCol w="1284500">
                  <a:extLst>
                    <a:ext uri="{9D8B030D-6E8A-4147-A177-3AD203B41FA5}">
                      <a16:colId xmlns:a16="http://schemas.microsoft.com/office/drawing/2014/main" val="20004"/>
                    </a:ext>
                  </a:extLst>
                </a:gridCol>
              </a:tblGrid>
              <a:tr h="539975">
                <a:tc>
                  <a:txBody>
                    <a:bodyPr/>
                    <a:lstStyle/>
                    <a:p>
                      <a:pPr marL="0" lvl="0" indent="0" algn="ctr" rtl="0">
                        <a:spcBef>
                          <a:spcPts val="0"/>
                        </a:spcBef>
                        <a:spcAft>
                          <a:spcPts val="0"/>
                        </a:spcAft>
                        <a:buNone/>
                      </a:pPr>
                      <a:r>
                        <a:rPr lang="en" sz="1000" b="1">
                          <a:solidFill>
                            <a:schemeClr val="lt1"/>
                          </a:solidFill>
                          <a:latin typeface="Roboto Serif"/>
                          <a:ea typeface="Roboto Serif"/>
                          <a:cs typeface="Roboto Serif"/>
                          <a:sym typeface="Roboto Serif"/>
                        </a:rPr>
                        <a:t>Date</a:t>
                      </a:r>
                      <a:endParaRPr sz="1000" b="1">
                        <a:solidFill>
                          <a:schemeClr val="lt1"/>
                        </a:solidFill>
                        <a:latin typeface="Roboto Serif"/>
                        <a:ea typeface="Roboto Serif"/>
                        <a:cs typeface="Roboto Serif"/>
                        <a:sym typeface="Roboto Serif"/>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1000" b="1">
                          <a:solidFill>
                            <a:schemeClr val="lt1"/>
                          </a:solidFill>
                          <a:latin typeface="Roboto Serif"/>
                          <a:ea typeface="Roboto Serif"/>
                          <a:cs typeface="Roboto Serif"/>
                          <a:sym typeface="Roboto Serif"/>
                        </a:rPr>
                        <a:t>Event</a:t>
                      </a:r>
                      <a:endParaRPr sz="1000" b="1">
                        <a:solidFill>
                          <a:schemeClr val="lt1"/>
                        </a:solidFill>
                        <a:latin typeface="Roboto Serif"/>
                        <a:ea typeface="Roboto Serif"/>
                        <a:cs typeface="Roboto Serif"/>
                        <a:sym typeface="Roboto Serif"/>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1000" b="1">
                          <a:solidFill>
                            <a:schemeClr val="lt1"/>
                          </a:solidFill>
                          <a:latin typeface="Roboto Serif"/>
                          <a:ea typeface="Roboto Serif"/>
                          <a:cs typeface="Roboto Serif"/>
                          <a:sym typeface="Roboto Serif"/>
                        </a:rPr>
                        <a:t>Capability Milestones</a:t>
                      </a:r>
                      <a:endParaRPr sz="1000" b="1">
                        <a:solidFill>
                          <a:schemeClr val="lt1"/>
                        </a:solidFill>
                        <a:latin typeface="Roboto Serif"/>
                        <a:ea typeface="Roboto Serif"/>
                        <a:cs typeface="Roboto Serif"/>
                        <a:sym typeface="Roboto Serif"/>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1000" b="1">
                          <a:solidFill>
                            <a:schemeClr val="lt1"/>
                          </a:solidFill>
                          <a:latin typeface="Roboto Serif"/>
                          <a:ea typeface="Roboto Serif"/>
                          <a:cs typeface="Roboto Serif"/>
                          <a:sym typeface="Roboto Serif"/>
                        </a:rPr>
                        <a:t>Tests</a:t>
                      </a:r>
                      <a:endParaRPr sz="1000" b="1">
                        <a:solidFill>
                          <a:schemeClr val="lt1"/>
                        </a:solidFill>
                        <a:latin typeface="Roboto Serif"/>
                        <a:ea typeface="Roboto Serif"/>
                        <a:cs typeface="Roboto Serif"/>
                        <a:sym typeface="Roboto Serif"/>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1000" b="1">
                          <a:solidFill>
                            <a:schemeClr val="lt1"/>
                          </a:solidFill>
                          <a:latin typeface="Roboto Serif"/>
                          <a:ea typeface="Roboto Serif"/>
                          <a:cs typeface="Roboto Serif"/>
                          <a:sym typeface="Roboto Serif"/>
                        </a:rPr>
                        <a:t>Requirements</a:t>
                      </a:r>
                      <a:endParaRPr sz="1000" b="1">
                        <a:solidFill>
                          <a:schemeClr val="lt1"/>
                        </a:solidFill>
                        <a:latin typeface="Roboto Serif"/>
                        <a:ea typeface="Roboto Serif"/>
                        <a:cs typeface="Roboto Serif"/>
                        <a:sym typeface="Roboto Serif"/>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1"/>
                    </a:solidFill>
                  </a:tcPr>
                </a:tc>
                <a:extLst>
                  <a:ext uri="{0D108BD9-81ED-4DB2-BD59-A6C34878D82A}">
                    <a16:rowId xmlns:a16="http://schemas.microsoft.com/office/drawing/2014/main" val="10000"/>
                  </a:ext>
                </a:extLst>
              </a:tr>
              <a:tr h="670550">
                <a:tc>
                  <a:txBody>
                    <a:bodyPr/>
                    <a:lstStyle/>
                    <a:p>
                      <a:pPr marL="0" lvl="0" indent="0" algn="ctr" rtl="0">
                        <a:spcBef>
                          <a:spcPts val="0"/>
                        </a:spcBef>
                        <a:spcAft>
                          <a:spcPts val="0"/>
                        </a:spcAft>
                        <a:buNone/>
                      </a:pPr>
                      <a:r>
                        <a:rPr lang="en" sz="1000">
                          <a:solidFill>
                            <a:schemeClr val="lt1"/>
                          </a:solidFill>
                          <a:latin typeface="Roboto Serif"/>
                          <a:ea typeface="Roboto Serif"/>
                          <a:cs typeface="Roboto Serif"/>
                          <a:sym typeface="Roboto Serif"/>
                        </a:rPr>
                        <a:t>09/10</a:t>
                      </a:r>
                      <a:endParaRPr sz="1000">
                        <a:solidFill>
                          <a:schemeClr val="lt1"/>
                        </a:solidFill>
                        <a:latin typeface="Roboto Serif"/>
                        <a:ea typeface="Roboto Serif"/>
                        <a:cs typeface="Roboto Serif"/>
                        <a:sym typeface="Roboto Serif"/>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1000">
                          <a:solidFill>
                            <a:schemeClr val="lt1"/>
                          </a:solidFill>
                          <a:latin typeface="Roboto Serif"/>
                          <a:ea typeface="Roboto Serif"/>
                          <a:cs typeface="Roboto Serif"/>
                          <a:sym typeface="Roboto Serif"/>
                        </a:rPr>
                        <a:t>PR7</a:t>
                      </a:r>
                      <a:endParaRPr sz="1000">
                        <a:solidFill>
                          <a:schemeClr val="lt1"/>
                        </a:solidFill>
                        <a:latin typeface="Roboto Serif"/>
                        <a:ea typeface="Roboto Serif"/>
                        <a:cs typeface="Roboto Serif"/>
                        <a:sym typeface="Roboto Serif"/>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457200" lvl="0" indent="-292100" algn="l" rtl="0">
                        <a:spcBef>
                          <a:spcPts val="0"/>
                        </a:spcBef>
                        <a:spcAft>
                          <a:spcPts val="0"/>
                        </a:spcAft>
                        <a:buClr>
                          <a:schemeClr val="lt1"/>
                        </a:buClr>
                        <a:buSzPts val="1000"/>
                        <a:buFont typeface="Roboto Serif"/>
                        <a:buChar char="●"/>
                      </a:pPr>
                      <a:r>
                        <a:rPr lang="en" sz="1000">
                          <a:solidFill>
                            <a:schemeClr val="lt1"/>
                          </a:solidFill>
                          <a:latin typeface="Roboto Serif"/>
                          <a:ea typeface="Roboto Serif"/>
                          <a:cs typeface="Roboto Serif"/>
                          <a:sym typeface="Roboto Serif"/>
                        </a:rPr>
                        <a:t>Hardware and software </a:t>
                      </a:r>
                      <a:r>
                        <a:rPr lang="en" sz="1000">
                          <a:solidFill>
                            <a:srgbClr val="FFFF00"/>
                          </a:solidFill>
                          <a:latin typeface="Roboto Serif"/>
                          <a:ea typeface="Roboto Serif"/>
                          <a:cs typeface="Roboto Serif"/>
                          <a:sym typeface="Roboto Serif"/>
                        </a:rPr>
                        <a:t>refinement</a:t>
                      </a:r>
                      <a:endParaRPr sz="1000">
                        <a:solidFill>
                          <a:srgbClr val="FFFF00"/>
                        </a:solidFill>
                        <a:latin typeface="Roboto Serif"/>
                        <a:ea typeface="Roboto Serif"/>
                        <a:cs typeface="Roboto Serif"/>
                        <a:sym typeface="Roboto Serif"/>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r>
                        <a:rPr lang="en" sz="1000">
                          <a:solidFill>
                            <a:schemeClr val="lt1"/>
                          </a:solidFill>
                          <a:latin typeface="Roboto Serif"/>
                          <a:ea typeface="Roboto Serif"/>
                          <a:cs typeface="Roboto Serif"/>
                          <a:sym typeface="Roboto Serif"/>
                        </a:rPr>
                        <a:t>Validate </a:t>
                      </a:r>
                      <a:r>
                        <a:rPr lang="en" sz="1000">
                          <a:solidFill>
                            <a:srgbClr val="FFFF00"/>
                          </a:solidFill>
                          <a:latin typeface="Roboto Serif"/>
                          <a:ea typeface="Roboto Serif"/>
                          <a:cs typeface="Roboto Serif"/>
                          <a:sym typeface="Roboto Serif"/>
                        </a:rPr>
                        <a:t>hardware upgrades, software fixes, </a:t>
                      </a:r>
                      <a:r>
                        <a:rPr lang="en" sz="1000">
                          <a:solidFill>
                            <a:schemeClr val="lt1"/>
                          </a:solidFill>
                          <a:latin typeface="Roboto Serif"/>
                          <a:ea typeface="Roboto Serif"/>
                          <a:cs typeface="Roboto Serif"/>
                          <a:sym typeface="Roboto Serif"/>
                        </a:rPr>
                        <a:t>and </a:t>
                      </a:r>
                      <a:r>
                        <a:rPr lang="en" sz="1000">
                          <a:solidFill>
                            <a:srgbClr val="FFFF00"/>
                          </a:solidFill>
                          <a:latin typeface="Roboto Serif"/>
                          <a:ea typeface="Roboto Serif"/>
                          <a:cs typeface="Roboto Serif"/>
                          <a:sym typeface="Roboto Serif"/>
                        </a:rPr>
                        <a:t>system stability </a:t>
                      </a:r>
                      <a:r>
                        <a:rPr lang="en" sz="1000">
                          <a:solidFill>
                            <a:schemeClr val="lt1"/>
                          </a:solidFill>
                          <a:latin typeface="Roboto Serif"/>
                          <a:ea typeface="Roboto Serif"/>
                          <a:cs typeface="Roboto Serif"/>
                          <a:sym typeface="Roboto Serif"/>
                        </a:rPr>
                        <a:t>improvements</a:t>
                      </a:r>
                      <a:endParaRPr sz="1000">
                        <a:solidFill>
                          <a:schemeClr val="lt1"/>
                        </a:solidFill>
                        <a:latin typeface="Roboto Serif"/>
                        <a:ea typeface="Roboto Serif"/>
                        <a:cs typeface="Roboto Serif"/>
                        <a:sym typeface="Roboto Serif"/>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1000">
                          <a:solidFill>
                            <a:schemeClr val="lt1"/>
                          </a:solidFill>
                          <a:latin typeface="Roboto Serif"/>
                          <a:ea typeface="Roboto Serif"/>
                          <a:cs typeface="Roboto Serif"/>
                          <a:sym typeface="Roboto Serif"/>
                        </a:rPr>
                        <a:t>M.F.5</a:t>
                      </a:r>
                      <a:endParaRPr sz="1000">
                        <a:solidFill>
                          <a:schemeClr val="lt1"/>
                        </a:solidFill>
                        <a:latin typeface="Roboto Serif"/>
                        <a:ea typeface="Roboto Serif"/>
                        <a:cs typeface="Roboto Serif"/>
                        <a:sym typeface="Roboto Serif"/>
                      </a:endParaRPr>
                    </a:p>
                    <a:p>
                      <a:pPr marL="0" lvl="0" indent="0" algn="ctr" rtl="0">
                        <a:spcBef>
                          <a:spcPts val="0"/>
                        </a:spcBef>
                        <a:spcAft>
                          <a:spcPts val="0"/>
                        </a:spcAft>
                        <a:buNone/>
                      </a:pPr>
                      <a:r>
                        <a:rPr lang="en" sz="1000">
                          <a:solidFill>
                            <a:schemeClr val="lt1"/>
                          </a:solidFill>
                          <a:latin typeface="Roboto Serif"/>
                          <a:ea typeface="Roboto Serif"/>
                          <a:cs typeface="Roboto Serif"/>
                          <a:sym typeface="Roboto Serif"/>
                        </a:rPr>
                        <a:t>M.F.9</a:t>
                      </a:r>
                      <a:endParaRPr sz="1000">
                        <a:solidFill>
                          <a:schemeClr val="lt1"/>
                        </a:solidFill>
                        <a:latin typeface="Roboto Serif"/>
                        <a:ea typeface="Roboto Serif"/>
                        <a:cs typeface="Roboto Serif"/>
                        <a:sym typeface="Roboto Serif"/>
                      </a:endParaRPr>
                    </a:p>
                    <a:p>
                      <a:pPr marL="0" lvl="0" indent="0" algn="ctr" rtl="0">
                        <a:spcBef>
                          <a:spcPts val="0"/>
                        </a:spcBef>
                        <a:spcAft>
                          <a:spcPts val="0"/>
                        </a:spcAft>
                        <a:buNone/>
                      </a:pPr>
                      <a:r>
                        <a:rPr lang="en" sz="1000">
                          <a:solidFill>
                            <a:schemeClr val="lt1"/>
                          </a:solidFill>
                          <a:latin typeface="Roboto Serif"/>
                          <a:ea typeface="Roboto Serif"/>
                          <a:cs typeface="Roboto Serif"/>
                          <a:sym typeface="Roboto Serif"/>
                        </a:rPr>
                        <a:t>M.N.3</a:t>
                      </a:r>
                      <a:endParaRPr sz="1000">
                        <a:solidFill>
                          <a:schemeClr val="lt1"/>
                        </a:solidFill>
                        <a:latin typeface="Roboto Serif"/>
                        <a:ea typeface="Roboto Serif"/>
                        <a:cs typeface="Roboto Serif"/>
                        <a:sym typeface="Roboto Serif"/>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1"/>
                  </a:ext>
                </a:extLst>
              </a:tr>
              <a:tr h="670550">
                <a:tc>
                  <a:txBody>
                    <a:bodyPr/>
                    <a:lstStyle/>
                    <a:p>
                      <a:pPr marL="0" lvl="0" indent="0" algn="ctr" rtl="0">
                        <a:spcBef>
                          <a:spcPts val="0"/>
                        </a:spcBef>
                        <a:spcAft>
                          <a:spcPts val="0"/>
                        </a:spcAft>
                        <a:buNone/>
                      </a:pPr>
                      <a:r>
                        <a:rPr lang="en" sz="1000">
                          <a:solidFill>
                            <a:schemeClr val="lt1"/>
                          </a:solidFill>
                          <a:latin typeface="Roboto Serif"/>
                          <a:ea typeface="Roboto Serif"/>
                          <a:cs typeface="Roboto Serif"/>
                          <a:sym typeface="Roboto Serif"/>
                        </a:rPr>
                        <a:t>09/24</a:t>
                      </a:r>
                      <a:endParaRPr sz="1000">
                        <a:solidFill>
                          <a:schemeClr val="lt1"/>
                        </a:solidFill>
                        <a:latin typeface="Roboto Serif"/>
                        <a:ea typeface="Roboto Serif"/>
                        <a:cs typeface="Roboto Serif"/>
                        <a:sym typeface="Roboto Serif"/>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1000">
                          <a:solidFill>
                            <a:schemeClr val="lt1"/>
                          </a:solidFill>
                          <a:latin typeface="Roboto Serif"/>
                          <a:ea typeface="Roboto Serif"/>
                          <a:cs typeface="Roboto Serif"/>
                          <a:sym typeface="Roboto Serif"/>
                        </a:rPr>
                        <a:t>PR8</a:t>
                      </a:r>
                      <a:endParaRPr sz="1000">
                        <a:solidFill>
                          <a:schemeClr val="lt1"/>
                        </a:solidFill>
                        <a:latin typeface="Roboto Serif"/>
                        <a:ea typeface="Roboto Serif"/>
                        <a:cs typeface="Roboto Serif"/>
                        <a:sym typeface="Roboto Serif"/>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457200" lvl="0" indent="-292100" algn="l" rtl="0">
                        <a:spcBef>
                          <a:spcPts val="0"/>
                        </a:spcBef>
                        <a:spcAft>
                          <a:spcPts val="0"/>
                        </a:spcAft>
                        <a:buClr>
                          <a:schemeClr val="lt1"/>
                        </a:buClr>
                        <a:buSzPts val="1000"/>
                        <a:buFont typeface="Roboto Serif"/>
                        <a:buChar char="●"/>
                      </a:pPr>
                      <a:r>
                        <a:rPr lang="en" sz="1000">
                          <a:solidFill>
                            <a:srgbClr val="FFFF00"/>
                          </a:solidFill>
                          <a:latin typeface="Roboto Serif"/>
                          <a:ea typeface="Roboto Serif"/>
                          <a:cs typeface="Roboto Serif"/>
                          <a:sym typeface="Roboto Serif"/>
                        </a:rPr>
                        <a:t>Validation stack</a:t>
                      </a:r>
                      <a:r>
                        <a:rPr lang="en" sz="1000">
                          <a:solidFill>
                            <a:schemeClr val="lt1"/>
                          </a:solidFill>
                          <a:latin typeface="Roboto Serif"/>
                          <a:ea typeface="Roboto Serif"/>
                          <a:cs typeface="Roboto Serif"/>
                          <a:sym typeface="Roboto Serif"/>
                        </a:rPr>
                        <a:t> setup</a:t>
                      </a:r>
                      <a:endParaRPr sz="1000">
                        <a:solidFill>
                          <a:schemeClr val="lt1"/>
                        </a:solidFill>
                        <a:latin typeface="Roboto Serif"/>
                        <a:ea typeface="Roboto Serif"/>
                        <a:cs typeface="Roboto Serif"/>
                        <a:sym typeface="Roboto Serif"/>
                      </a:endParaRPr>
                    </a:p>
                    <a:p>
                      <a:pPr marL="457200" lvl="0" indent="-292100" algn="l" rtl="0">
                        <a:spcBef>
                          <a:spcPts val="0"/>
                        </a:spcBef>
                        <a:spcAft>
                          <a:spcPts val="0"/>
                        </a:spcAft>
                        <a:buClr>
                          <a:schemeClr val="lt1"/>
                        </a:buClr>
                        <a:buSzPts val="1000"/>
                        <a:buFont typeface="Roboto Serif"/>
                        <a:buChar char="●"/>
                      </a:pPr>
                      <a:r>
                        <a:rPr lang="en" sz="1000">
                          <a:solidFill>
                            <a:schemeClr val="lt1"/>
                          </a:solidFill>
                          <a:latin typeface="Roboto Serif"/>
                          <a:ea typeface="Roboto Serif"/>
                          <a:cs typeface="Roboto Serif"/>
                          <a:sym typeface="Roboto Serif"/>
                        </a:rPr>
                        <a:t>Wheel </a:t>
                      </a:r>
                      <a:r>
                        <a:rPr lang="en" sz="1000">
                          <a:solidFill>
                            <a:srgbClr val="FFFF00"/>
                          </a:solidFill>
                          <a:latin typeface="Roboto Serif"/>
                          <a:ea typeface="Roboto Serif"/>
                          <a:cs typeface="Roboto Serif"/>
                          <a:sym typeface="Roboto Serif"/>
                        </a:rPr>
                        <a:t>torque measurement</a:t>
                      </a:r>
                      <a:endParaRPr sz="1000">
                        <a:solidFill>
                          <a:srgbClr val="FFFF00"/>
                        </a:solidFill>
                        <a:latin typeface="Roboto Serif"/>
                        <a:ea typeface="Roboto Serif"/>
                        <a:cs typeface="Roboto Serif"/>
                        <a:sym typeface="Roboto Serif"/>
                      </a:endParaRPr>
                    </a:p>
                    <a:p>
                      <a:pPr marL="457200" lvl="0" indent="-292100" algn="l" rtl="0">
                        <a:spcBef>
                          <a:spcPts val="0"/>
                        </a:spcBef>
                        <a:spcAft>
                          <a:spcPts val="0"/>
                        </a:spcAft>
                        <a:buClr>
                          <a:schemeClr val="lt1"/>
                        </a:buClr>
                        <a:buSzPts val="1000"/>
                        <a:buFont typeface="Roboto Serif"/>
                        <a:buChar char="●"/>
                      </a:pPr>
                      <a:r>
                        <a:rPr lang="en" sz="1000">
                          <a:solidFill>
                            <a:schemeClr val="lt1"/>
                          </a:solidFill>
                          <a:latin typeface="Roboto Serif"/>
                          <a:ea typeface="Roboto Serif"/>
                          <a:cs typeface="Roboto Serif"/>
                          <a:sym typeface="Roboto Serif"/>
                        </a:rPr>
                        <a:t>Navigation </a:t>
                      </a:r>
                      <a:r>
                        <a:rPr lang="en" sz="1000">
                          <a:solidFill>
                            <a:srgbClr val="FFFF00"/>
                          </a:solidFill>
                          <a:latin typeface="Roboto Serif"/>
                          <a:ea typeface="Roboto Serif"/>
                          <a:cs typeface="Roboto Serif"/>
                          <a:sym typeface="Roboto Serif"/>
                        </a:rPr>
                        <a:t>tuning</a:t>
                      </a:r>
                      <a:endParaRPr sz="1000">
                        <a:solidFill>
                          <a:srgbClr val="FFFF00"/>
                        </a:solidFill>
                        <a:latin typeface="Roboto Serif"/>
                        <a:ea typeface="Roboto Serif"/>
                        <a:cs typeface="Roboto Serif"/>
                        <a:sym typeface="Roboto Serif"/>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r>
                        <a:rPr lang="en" sz="1000">
                          <a:solidFill>
                            <a:schemeClr val="lt1"/>
                          </a:solidFill>
                          <a:latin typeface="Roboto Serif"/>
                          <a:ea typeface="Roboto Serif"/>
                          <a:cs typeface="Roboto Serif"/>
                          <a:sym typeface="Roboto Serif"/>
                        </a:rPr>
                        <a:t>Detect </a:t>
                      </a:r>
                      <a:r>
                        <a:rPr lang="en" sz="1000">
                          <a:solidFill>
                            <a:srgbClr val="FFFF00"/>
                          </a:solidFill>
                          <a:latin typeface="Roboto Serif"/>
                          <a:ea typeface="Roboto Serif"/>
                          <a:cs typeface="Roboto Serif"/>
                          <a:sym typeface="Roboto Serif"/>
                        </a:rPr>
                        <a:t>robot stalling through torque measurement, adjust tool height</a:t>
                      </a:r>
                      <a:r>
                        <a:rPr lang="en" sz="1000">
                          <a:solidFill>
                            <a:schemeClr val="lt1"/>
                          </a:solidFill>
                          <a:latin typeface="Roboto Serif"/>
                          <a:ea typeface="Roboto Serif"/>
                          <a:cs typeface="Roboto Serif"/>
                          <a:sym typeface="Roboto Serif"/>
                        </a:rPr>
                        <a:t>, and verify </a:t>
                      </a:r>
                      <a:r>
                        <a:rPr lang="en" sz="1000">
                          <a:solidFill>
                            <a:srgbClr val="FFFF00"/>
                          </a:solidFill>
                          <a:latin typeface="Roboto Serif"/>
                          <a:ea typeface="Roboto Serif"/>
                          <a:cs typeface="Roboto Serif"/>
                          <a:sym typeface="Roboto Serif"/>
                        </a:rPr>
                        <a:t>smooth navigation</a:t>
                      </a:r>
                      <a:r>
                        <a:rPr lang="en" sz="1000">
                          <a:solidFill>
                            <a:schemeClr val="lt1"/>
                          </a:solidFill>
                          <a:latin typeface="Roboto Serif"/>
                          <a:ea typeface="Roboto Serif"/>
                          <a:cs typeface="Roboto Serif"/>
                          <a:sym typeface="Roboto Serif"/>
                        </a:rPr>
                        <a:t> through path execution tests</a:t>
                      </a:r>
                      <a:endParaRPr sz="1000">
                        <a:solidFill>
                          <a:schemeClr val="lt1"/>
                        </a:solidFill>
                        <a:latin typeface="Roboto Serif"/>
                        <a:ea typeface="Roboto Serif"/>
                        <a:cs typeface="Roboto Serif"/>
                        <a:sym typeface="Roboto Serif"/>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1000">
                          <a:solidFill>
                            <a:schemeClr val="lt1"/>
                          </a:solidFill>
                          <a:latin typeface="Roboto Serif"/>
                          <a:ea typeface="Roboto Serif"/>
                          <a:cs typeface="Roboto Serif"/>
                          <a:sym typeface="Roboto Serif"/>
                        </a:rPr>
                        <a:t>M.F.2</a:t>
                      </a:r>
                      <a:endParaRPr sz="1000">
                        <a:solidFill>
                          <a:schemeClr val="lt1"/>
                        </a:solidFill>
                        <a:latin typeface="Roboto Serif"/>
                        <a:ea typeface="Roboto Serif"/>
                        <a:cs typeface="Roboto Serif"/>
                        <a:sym typeface="Roboto Serif"/>
                      </a:endParaRPr>
                    </a:p>
                    <a:p>
                      <a:pPr marL="0" lvl="0" indent="0" algn="ctr" rtl="0">
                        <a:spcBef>
                          <a:spcPts val="0"/>
                        </a:spcBef>
                        <a:spcAft>
                          <a:spcPts val="0"/>
                        </a:spcAft>
                        <a:buNone/>
                      </a:pPr>
                      <a:r>
                        <a:rPr lang="en" sz="1000">
                          <a:solidFill>
                            <a:schemeClr val="lt1"/>
                          </a:solidFill>
                          <a:latin typeface="Roboto Serif"/>
                          <a:ea typeface="Roboto Serif"/>
                          <a:cs typeface="Roboto Serif"/>
                          <a:sym typeface="Roboto Serif"/>
                        </a:rPr>
                        <a:t>M.F.3</a:t>
                      </a:r>
                      <a:endParaRPr sz="1000">
                        <a:solidFill>
                          <a:schemeClr val="lt1"/>
                        </a:solidFill>
                        <a:latin typeface="Roboto Serif"/>
                        <a:ea typeface="Roboto Serif"/>
                        <a:cs typeface="Roboto Serif"/>
                        <a:sym typeface="Roboto Serif"/>
                      </a:endParaRPr>
                    </a:p>
                    <a:p>
                      <a:pPr marL="0" lvl="0" indent="0" algn="ctr" rtl="0">
                        <a:spcBef>
                          <a:spcPts val="0"/>
                        </a:spcBef>
                        <a:spcAft>
                          <a:spcPts val="0"/>
                        </a:spcAft>
                        <a:buNone/>
                      </a:pPr>
                      <a:r>
                        <a:rPr lang="en" sz="1000">
                          <a:solidFill>
                            <a:schemeClr val="lt1"/>
                          </a:solidFill>
                          <a:latin typeface="Roboto Serif"/>
                          <a:ea typeface="Roboto Serif"/>
                          <a:cs typeface="Roboto Serif"/>
                          <a:sym typeface="Roboto Serif"/>
                        </a:rPr>
                        <a:t>M.F.4</a:t>
                      </a:r>
                      <a:endParaRPr sz="1000">
                        <a:solidFill>
                          <a:schemeClr val="lt1"/>
                        </a:solidFill>
                        <a:latin typeface="Roboto Serif"/>
                        <a:ea typeface="Roboto Serif"/>
                        <a:cs typeface="Roboto Serif"/>
                        <a:sym typeface="Roboto Serif"/>
                      </a:endParaRPr>
                    </a:p>
                    <a:p>
                      <a:pPr marL="0" lvl="0" indent="0" algn="ctr" rtl="0">
                        <a:spcBef>
                          <a:spcPts val="0"/>
                        </a:spcBef>
                        <a:spcAft>
                          <a:spcPts val="0"/>
                        </a:spcAft>
                        <a:buNone/>
                      </a:pPr>
                      <a:r>
                        <a:rPr lang="en" sz="1000">
                          <a:solidFill>
                            <a:schemeClr val="lt1"/>
                          </a:solidFill>
                          <a:latin typeface="Roboto Serif"/>
                          <a:ea typeface="Roboto Serif"/>
                          <a:cs typeface="Roboto Serif"/>
                          <a:sym typeface="Roboto Serif"/>
                        </a:rPr>
                        <a:t>M.F.8</a:t>
                      </a:r>
                      <a:endParaRPr sz="1000">
                        <a:solidFill>
                          <a:schemeClr val="lt1"/>
                        </a:solidFill>
                        <a:latin typeface="Roboto Serif"/>
                        <a:ea typeface="Roboto Serif"/>
                        <a:cs typeface="Roboto Serif"/>
                        <a:sym typeface="Roboto Serif"/>
                      </a:endParaRPr>
                    </a:p>
                    <a:p>
                      <a:pPr marL="0" lvl="0" indent="0" algn="ctr" rtl="0">
                        <a:spcBef>
                          <a:spcPts val="0"/>
                        </a:spcBef>
                        <a:spcAft>
                          <a:spcPts val="0"/>
                        </a:spcAft>
                        <a:buClr>
                          <a:schemeClr val="dk1"/>
                        </a:buClr>
                        <a:buSzPts val="1100"/>
                        <a:buFont typeface="Arial"/>
                        <a:buNone/>
                      </a:pPr>
                      <a:r>
                        <a:rPr lang="en" sz="1000">
                          <a:solidFill>
                            <a:schemeClr val="lt1"/>
                          </a:solidFill>
                          <a:latin typeface="Roboto Serif"/>
                          <a:ea typeface="Roboto Serif"/>
                          <a:cs typeface="Roboto Serif"/>
                          <a:sym typeface="Roboto Serif"/>
                        </a:rPr>
                        <a:t>M.F.9</a:t>
                      </a:r>
                      <a:endParaRPr sz="1000">
                        <a:solidFill>
                          <a:schemeClr val="lt1"/>
                        </a:solidFill>
                        <a:latin typeface="Roboto Serif"/>
                        <a:ea typeface="Roboto Serif"/>
                        <a:cs typeface="Roboto Serif"/>
                        <a:sym typeface="Roboto Serif"/>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2"/>
                  </a:ext>
                </a:extLst>
              </a:tr>
              <a:tr h="670550">
                <a:tc>
                  <a:txBody>
                    <a:bodyPr/>
                    <a:lstStyle/>
                    <a:p>
                      <a:pPr marL="0" lvl="0" indent="0" algn="ctr" rtl="0">
                        <a:spcBef>
                          <a:spcPts val="0"/>
                        </a:spcBef>
                        <a:spcAft>
                          <a:spcPts val="0"/>
                        </a:spcAft>
                        <a:buNone/>
                      </a:pPr>
                      <a:r>
                        <a:rPr lang="en" sz="1000">
                          <a:solidFill>
                            <a:schemeClr val="lt1"/>
                          </a:solidFill>
                          <a:latin typeface="Roboto Serif"/>
                          <a:ea typeface="Roboto Serif"/>
                          <a:cs typeface="Roboto Serif"/>
                          <a:sym typeface="Roboto Serif"/>
                        </a:rPr>
                        <a:t>10/08</a:t>
                      </a:r>
                      <a:endParaRPr sz="1000">
                        <a:solidFill>
                          <a:schemeClr val="lt1"/>
                        </a:solidFill>
                        <a:latin typeface="Roboto Serif"/>
                        <a:ea typeface="Roboto Serif"/>
                        <a:cs typeface="Roboto Serif"/>
                        <a:sym typeface="Roboto Serif"/>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1000">
                          <a:solidFill>
                            <a:schemeClr val="lt1"/>
                          </a:solidFill>
                          <a:latin typeface="Roboto Serif"/>
                          <a:ea typeface="Roboto Serif"/>
                          <a:cs typeface="Roboto Serif"/>
                          <a:sym typeface="Roboto Serif"/>
                        </a:rPr>
                        <a:t>PR9</a:t>
                      </a:r>
                      <a:endParaRPr sz="1000">
                        <a:solidFill>
                          <a:schemeClr val="lt1"/>
                        </a:solidFill>
                        <a:latin typeface="Roboto Serif"/>
                        <a:ea typeface="Roboto Serif"/>
                        <a:cs typeface="Roboto Serif"/>
                        <a:sym typeface="Roboto Serif"/>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457200" lvl="0" indent="-292100" algn="l" rtl="0">
                        <a:spcBef>
                          <a:spcPts val="0"/>
                        </a:spcBef>
                        <a:spcAft>
                          <a:spcPts val="0"/>
                        </a:spcAft>
                        <a:buClr>
                          <a:schemeClr val="lt1"/>
                        </a:buClr>
                        <a:buSzPts val="1000"/>
                        <a:buFont typeface="Roboto Serif"/>
                        <a:buChar char="●"/>
                      </a:pPr>
                      <a:r>
                        <a:rPr lang="en" sz="1000">
                          <a:solidFill>
                            <a:schemeClr val="lt1"/>
                          </a:solidFill>
                          <a:latin typeface="Roboto Serif"/>
                          <a:ea typeface="Roboto Serif"/>
                          <a:cs typeface="Roboto Serif"/>
                          <a:sym typeface="Roboto Serif"/>
                        </a:rPr>
                        <a:t>Autonomous grading of </a:t>
                      </a:r>
                      <a:r>
                        <a:rPr lang="en" sz="1000">
                          <a:solidFill>
                            <a:srgbClr val="FFFF00"/>
                          </a:solidFill>
                          <a:latin typeface="Roboto Serif"/>
                          <a:ea typeface="Roboto Serif"/>
                          <a:cs typeface="Roboto Serif"/>
                          <a:sym typeface="Roboto Serif"/>
                        </a:rPr>
                        <a:t>multiple craters</a:t>
                      </a:r>
                      <a:endParaRPr sz="1000">
                        <a:solidFill>
                          <a:srgbClr val="FFFF00"/>
                        </a:solidFill>
                        <a:latin typeface="Roboto Serif"/>
                        <a:ea typeface="Roboto Serif"/>
                        <a:cs typeface="Roboto Serif"/>
                        <a:sym typeface="Roboto Serif"/>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r>
                        <a:rPr lang="en" sz="1000">
                          <a:solidFill>
                            <a:schemeClr val="lt1"/>
                          </a:solidFill>
                          <a:latin typeface="Roboto Serif"/>
                          <a:ea typeface="Roboto Serif"/>
                          <a:cs typeface="Roboto Serif"/>
                          <a:sym typeface="Roboto Serif"/>
                        </a:rPr>
                        <a:t>Verify </a:t>
                      </a:r>
                      <a:r>
                        <a:rPr lang="en" sz="1000">
                          <a:solidFill>
                            <a:srgbClr val="FFFF00"/>
                          </a:solidFill>
                          <a:latin typeface="Roboto Serif"/>
                          <a:ea typeface="Roboto Serif"/>
                          <a:cs typeface="Roboto Serif"/>
                          <a:sym typeface="Roboto Serif"/>
                        </a:rPr>
                        <a:t>autonomous grading performance</a:t>
                      </a:r>
                      <a:r>
                        <a:rPr lang="en" sz="1000">
                          <a:solidFill>
                            <a:schemeClr val="lt1"/>
                          </a:solidFill>
                          <a:latin typeface="Roboto Serif"/>
                          <a:ea typeface="Roboto Serif"/>
                          <a:cs typeface="Roboto Serif"/>
                          <a:sym typeface="Roboto Serif"/>
                        </a:rPr>
                        <a:t> across multiple craters</a:t>
                      </a:r>
                      <a:endParaRPr sz="1000">
                        <a:solidFill>
                          <a:schemeClr val="lt1"/>
                        </a:solidFill>
                        <a:latin typeface="Roboto Serif"/>
                        <a:ea typeface="Roboto Serif"/>
                        <a:cs typeface="Roboto Serif"/>
                        <a:sym typeface="Roboto Serif"/>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1000">
                          <a:solidFill>
                            <a:schemeClr val="lt1"/>
                          </a:solidFill>
                          <a:latin typeface="Roboto Serif"/>
                          <a:ea typeface="Roboto Serif"/>
                          <a:cs typeface="Roboto Serif"/>
                          <a:sym typeface="Roboto Serif"/>
                        </a:rPr>
                        <a:t>M.F.2</a:t>
                      </a:r>
                      <a:endParaRPr sz="1000">
                        <a:solidFill>
                          <a:schemeClr val="lt1"/>
                        </a:solidFill>
                        <a:latin typeface="Roboto Serif"/>
                        <a:ea typeface="Roboto Serif"/>
                        <a:cs typeface="Roboto Serif"/>
                        <a:sym typeface="Roboto Serif"/>
                      </a:endParaRPr>
                    </a:p>
                    <a:p>
                      <a:pPr marL="0" lvl="0" indent="0" algn="ctr" rtl="0">
                        <a:spcBef>
                          <a:spcPts val="0"/>
                        </a:spcBef>
                        <a:spcAft>
                          <a:spcPts val="0"/>
                        </a:spcAft>
                        <a:buClr>
                          <a:schemeClr val="dk1"/>
                        </a:buClr>
                        <a:buSzPts val="1100"/>
                        <a:buFont typeface="Arial"/>
                        <a:buNone/>
                      </a:pPr>
                      <a:r>
                        <a:rPr lang="en" sz="1000">
                          <a:solidFill>
                            <a:schemeClr val="lt1"/>
                          </a:solidFill>
                          <a:latin typeface="Roboto Serif"/>
                          <a:ea typeface="Roboto Serif"/>
                          <a:cs typeface="Roboto Serif"/>
                          <a:sym typeface="Roboto Serif"/>
                        </a:rPr>
                        <a:t>M.F.3</a:t>
                      </a:r>
                      <a:endParaRPr sz="1000">
                        <a:solidFill>
                          <a:schemeClr val="lt1"/>
                        </a:solidFill>
                        <a:latin typeface="Roboto Serif"/>
                        <a:ea typeface="Roboto Serif"/>
                        <a:cs typeface="Roboto Serif"/>
                        <a:sym typeface="Roboto Serif"/>
                      </a:endParaRPr>
                    </a:p>
                    <a:p>
                      <a:pPr marL="0" lvl="0" indent="0" algn="ctr" rtl="0">
                        <a:spcBef>
                          <a:spcPts val="0"/>
                        </a:spcBef>
                        <a:spcAft>
                          <a:spcPts val="0"/>
                        </a:spcAft>
                        <a:buClr>
                          <a:schemeClr val="dk1"/>
                        </a:buClr>
                        <a:buSzPts val="1100"/>
                        <a:buFont typeface="Arial"/>
                        <a:buNone/>
                      </a:pPr>
                      <a:r>
                        <a:rPr lang="en" sz="1000">
                          <a:solidFill>
                            <a:schemeClr val="lt1"/>
                          </a:solidFill>
                          <a:latin typeface="Roboto Serif"/>
                          <a:ea typeface="Roboto Serif"/>
                          <a:cs typeface="Roboto Serif"/>
                          <a:sym typeface="Roboto Serif"/>
                        </a:rPr>
                        <a:t>M.F.4</a:t>
                      </a:r>
                      <a:endParaRPr sz="1000">
                        <a:solidFill>
                          <a:schemeClr val="lt1"/>
                        </a:solidFill>
                        <a:latin typeface="Roboto Serif"/>
                        <a:ea typeface="Roboto Serif"/>
                        <a:cs typeface="Roboto Serif"/>
                        <a:sym typeface="Roboto Serif"/>
                      </a:endParaRPr>
                    </a:p>
                    <a:p>
                      <a:pPr marL="0" lvl="0" indent="0" algn="ctr" rtl="0">
                        <a:spcBef>
                          <a:spcPts val="0"/>
                        </a:spcBef>
                        <a:spcAft>
                          <a:spcPts val="0"/>
                        </a:spcAft>
                        <a:buClr>
                          <a:schemeClr val="dk1"/>
                        </a:buClr>
                        <a:buSzPts val="1100"/>
                        <a:buFont typeface="Arial"/>
                        <a:buNone/>
                      </a:pPr>
                      <a:r>
                        <a:rPr lang="en" sz="1000">
                          <a:solidFill>
                            <a:schemeClr val="lt1"/>
                          </a:solidFill>
                          <a:latin typeface="Roboto Serif"/>
                          <a:ea typeface="Roboto Serif"/>
                          <a:cs typeface="Roboto Serif"/>
                          <a:sym typeface="Roboto Serif"/>
                        </a:rPr>
                        <a:t>M.F.5</a:t>
                      </a:r>
                      <a:endParaRPr sz="1000">
                        <a:solidFill>
                          <a:schemeClr val="lt1"/>
                        </a:solidFill>
                        <a:latin typeface="Roboto Serif"/>
                        <a:ea typeface="Roboto Serif"/>
                        <a:cs typeface="Roboto Serif"/>
                        <a:sym typeface="Roboto Serif"/>
                      </a:endParaRPr>
                    </a:p>
                    <a:p>
                      <a:pPr marL="0" lvl="0" indent="0" algn="ctr" rtl="0">
                        <a:spcBef>
                          <a:spcPts val="0"/>
                        </a:spcBef>
                        <a:spcAft>
                          <a:spcPts val="0"/>
                        </a:spcAft>
                        <a:buClr>
                          <a:schemeClr val="dk1"/>
                        </a:buClr>
                        <a:buSzPts val="1100"/>
                        <a:buFont typeface="Arial"/>
                        <a:buNone/>
                      </a:pPr>
                      <a:r>
                        <a:rPr lang="en" sz="1000">
                          <a:solidFill>
                            <a:schemeClr val="lt1"/>
                          </a:solidFill>
                          <a:latin typeface="Roboto Serif"/>
                          <a:ea typeface="Roboto Serif"/>
                          <a:cs typeface="Roboto Serif"/>
                          <a:sym typeface="Roboto Serif"/>
                        </a:rPr>
                        <a:t>M.F.6</a:t>
                      </a:r>
                      <a:endParaRPr sz="1000">
                        <a:solidFill>
                          <a:schemeClr val="lt1"/>
                        </a:solidFill>
                        <a:latin typeface="Roboto Serif"/>
                        <a:ea typeface="Roboto Serif"/>
                        <a:cs typeface="Roboto Serif"/>
                        <a:sym typeface="Roboto Serif"/>
                      </a:endParaRPr>
                    </a:p>
                    <a:p>
                      <a:pPr marL="0" lvl="0" indent="0" algn="ctr" rtl="0">
                        <a:spcBef>
                          <a:spcPts val="0"/>
                        </a:spcBef>
                        <a:spcAft>
                          <a:spcPts val="0"/>
                        </a:spcAft>
                        <a:buClr>
                          <a:schemeClr val="dk1"/>
                        </a:buClr>
                        <a:buSzPts val="1100"/>
                        <a:buFont typeface="Arial"/>
                        <a:buNone/>
                      </a:pPr>
                      <a:r>
                        <a:rPr lang="en" sz="1000">
                          <a:solidFill>
                            <a:schemeClr val="lt1"/>
                          </a:solidFill>
                          <a:latin typeface="Roboto Serif"/>
                          <a:ea typeface="Roboto Serif"/>
                          <a:cs typeface="Roboto Serif"/>
                          <a:sym typeface="Roboto Serif"/>
                        </a:rPr>
                        <a:t>M.F.7</a:t>
                      </a:r>
                      <a:endParaRPr sz="1000">
                        <a:solidFill>
                          <a:schemeClr val="lt1"/>
                        </a:solidFill>
                        <a:latin typeface="Roboto Serif"/>
                        <a:ea typeface="Roboto Serif"/>
                        <a:cs typeface="Roboto Serif"/>
                        <a:sym typeface="Roboto Serif"/>
                      </a:endParaRPr>
                    </a:p>
                    <a:p>
                      <a:pPr marL="0" lvl="0" indent="0" algn="ctr" rtl="0">
                        <a:spcBef>
                          <a:spcPts val="0"/>
                        </a:spcBef>
                        <a:spcAft>
                          <a:spcPts val="0"/>
                        </a:spcAft>
                        <a:buClr>
                          <a:schemeClr val="dk1"/>
                        </a:buClr>
                        <a:buSzPts val="1100"/>
                        <a:buFont typeface="Arial"/>
                        <a:buNone/>
                      </a:pPr>
                      <a:r>
                        <a:rPr lang="en" sz="1000">
                          <a:solidFill>
                            <a:schemeClr val="lt1"/>
                          </a:solidFill>
                          <a:latin typeface="Roboto Serif"/>
                          <a:ea typeface="Roboto Serif"/>
                          <a:cs typeface="Roboto Serif"/>
                          <a:sym typeface="Roboto Serif"/>
                        </a:rPr>
                        <a:t>M.F.9</a:t>
                      </a:r>
                      <a:endParaRPr sz="1000">
                        <a:solidFill>
                          <a:schemeClr val="lt1"/>
                        </a:solidFill>
                        <a:latin typeface="Roboto Serif"/>
                        <a:ea typeface="Roboto Serif"/>
                        <a:cs typeface="Roboto Serif"/>
                        <a:sym typeface="Roboto Serif"/>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773"/>
        <p:cNvGrpSpPr/>
        <p:nvPr/>
      </p:nvGrpSpPr>
      <p:grpSpPr>
        <a:xfrm>
          <a:off x="0" y="0"/>
          <a:ext cx="0" cy="0"/>
          <a:chOff x="0" y="0"/>
          <a:chExt cx="0" cy="0"/>
        </a:xfrm>
      </p:grpSpPr>
      <p:sp>
        <p:nvSpPr>
          <p:cNvPr id="774" name="Google Shape;774;p9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lt1"/>
                </a:solidFill>
              </a:rPr>
              <a:t>68</a:t>
            </a:fld>
            <a:endParaRPr>
              <a:solidFill>
                <a:schemeClr val="lt1"/>
              </a:solidFill>
            </a:endParaRPr>
          </a:p>
        </p:txBody>
      </p:sp>
      <p:sp>
        <p:nvSpPr>
          <p:cNvPr id="775" name="Google Shape;775;p92"/>
          <p:cNvSpPr txBox="1">
            <a:spLocks noGrp="1"/>
          </p:cNvSpPr>
          <p:nvPr>
            <p:ph type="title"/>
          </p:nvPr>
        </p:nvSpPr>
        <p:spPr>
          <a:xfrm>
            <a:off x="311688" y="59925"/>
            <a:ext cx="8520600" cy="572700"/>
          </a:xfrm>
          <a:prstGeom prst="rect">
            <a:avLst/>
          </a:prstGeom>
        </p:spPr>
        <p:txBody>
          <a:bodyPr spcFirstLastPara="1" wrap="square" lIns="91425" tIns="91425" rIns="91425" bIns="91425" anchor="t" anchorCtr="0">
            <a:normAutofit fontScale="90000"/>
          </a:bodyPr>
          <a:lstStyle/>
          <a:p>
            <a:pPr marL="0" marR="0" lvl="0" indent="0" algn="ctr" rtl="0">
              <a:lnSpc>
                <a:spcPct val="100000"/>
              </a:lnSpc>
              <a:spcBef>
                <a:spcPts val="0"/>
              </a:spcBef>
              <a:spcAft>
                <a:spcPts val="0"/>
              </a:spcAft>
              <a:buNone/>
            </a:pPr>
            <a:r>
              <a:rPr lang="en" b="1">
                <a:solidFill>
                  <a:schemeClr val="lt1"/>
                </a:solidFill>
                <a:latin typeface="Roboto Serif"/>
                <a:ea typeface="Roboto Serif"/>
                <a:cs typeface="Roboto Serif"/>
                <a:sym typeface="Roboto Serif"/>
              </a:rPr>
              <a:t>Fall Test Plan</a:t>
            </a:r>
            <a:endParaRPr b="1">
              <a:solidFill>
                <a:schemeClr val="lt1"/>
              </a:solidFill>
              <a:latin typeface="Roboto Serif"/>
              <a:ea typeface="Roboto Serif"/>
              <a:cs typeface="Roboto Serif"/>
              <a:sym typeface="Roboto Serif"/>
            </a:endParaRPr>
          </a:p>
        </p:txBody>
      </p:sp>
      <p:graphicFrame>
        <p:nvGraphicFramePr>
          <p:cNvPr id="776" name="Google Shape;776;p92"/>
          <p:cNvGraphicFramePr/>
          <p:nvPr/>
        </p:nvGraphicFramePr>
        <p:xfrm>
          <a:off x="329450" y="610125"/>
          <a:ext cx="8485075" cy="4281675"/>
        </p:xfrm>
        <a:graphic>
          <a:graphicData uri="http://schemas.openxmlformats.org/drawingml/2006/table">
            <a:tbl>
              <a:tblPr>
                <a:noFill/>
                <a:tableStyleId>{73F11E69-B451-4BF1-B217-0C6D06C35509}</a:tableStyleId>
              </a:tblPr>
              <a:tblGrid>
                <a:gridCol w="706025">
                  <a:extLst>
                    <a:ext uri="{9D8B030D-6E8A-4147-A177-3AD203B41FA5}">
                      <a16:colId xmlns:a16="http://schemas.microsoft.com/office/drawing/2014/main" val="20000"/>
                    </a:ext>
                  </a:extLst>
                </a:gridCol>
                <a:gridCol w="1143800">
                  <a:extLst>
                    <a:ext uri="{9D8B030D-6E8A-4147-A177-3AD203B41FA5}">
                      <a16:colId xmlns:a16="http://schemas.microsoft.com/office/drawing/2014/main" val="20001"/>
                    </a:ext>
                  </a:extLst>
                </a:gridCol>
                <a:gridCol w="2925675">
                  <a:extLst>
                    <a:ext uri="{9D8B030D-6E8A-4147-A177-3AD203B41FA5}">
                      <a16:colId xmlns:a16="http://schemas.microsoft.com/office/drawing/2014/main" val="20002"/>
                    </a:ext>
                  </a:extLst>
                </a:gridCol>
                <a:gridCol w="2425075">
                  <a:extLst>
                    <a:ext uri="{9D8B030D-6E8A-4147-A177-3AD203B41FA5}">
                      <a16:colId xmlns:a16="http://schemas.microsoft.com/office/drawing/2014/main" val="20003"/>
                    </a:ext>
                  </a:extLst>
                </a:gridCol>
                <a:gridCol w="1284500">
                  <a:extLst>
                    <a:ext uri="{9D8B030D-6E8A-4147-A177-3AD203B41FA5}">
                      <a16:colId xmlns:a16="http://schemas.microsoft.com/office/drawing/2014/main" val="20004"/>
                    </a:ext>
                  </a:extLst>
                </a:gridCol>
              </a:tblGrid>
              <a:tr h="532725">
                <a:tc>
                  <a:txBody>
                    <a:bodyPr/>
                    <a:lstStyle/>
                    <a:p>
                      <a:pPr marL="0" lvl="0" indent="0" algn="ctr" rtl="0">
                        <a:spcBef>
                          <a:spcPts val="0"/>
                        </a:spcBef>
                        <a:spcAft>
                          <a:spcPts val="0"/>
                        </a:spcAft>
                        <a:buNone/>
                      </a:pPr>
                      <a:r>
                        <a:rPr lang="en" sz="1000" b="1">
                          <a:solidFill>
                            <a:schemeClr val="lt1"/>
                          </a:solidFill>
                          <a:latin typeface="Roboto Serif"/>
                          <a:ea typeface="Roboto Serif"/>
                          <a:cs typeface="Roboto Serif"/>
                          <a:sym typeface="Roboto Serif"/>
                        </a:rPr>
                        <a:t>Date</a:t>
                      </a:r>
                      <a:endParaRPr sz="1000" b="1">
                        <a:solidFill>
                          <a:schemeClr val="lt1"/>
                        </a:solidFill>
                        <a:latin typeface="Roboto Serif"/>
                        <a:ea typeface="Roboto Serif"/>
                        <a:cs typeface="Roboto Serif"/>
                        <a:sym typeface="Roboto Serif"/>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1000" b="1">
                          <a:solidFill>
                            <a:schemeClr val="lt1"/>
                          </a:solidFill>
                          <a:latin typeface="Roboto Serif"/>
                          <a:ea typeface="Roboto Serif"/>
                          <a:cs typeface="Roboto Serif"/>
                          <a:sym typeface="Roboto Serif"/>
                        </a:rPr>
                        <a:t>Event</a:t>
                      </a:r>
                      <a:endParaRPr sz="1000" b="1">
                        <a:solidFill>
                          <a:schemeClr val="lt1"/>
                        </a:solidFill>
                        <a:latin typeface="Roboto Serif"/>
                        <a:ea typeface="Roboto Serif"/>
                        <a:cs typeface="Roboto Serif"/>
                        <a:sym typeface="Roboto Serif"/>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1000" b="1">
                          <a:solidFill>
                            <a:schemeClr val="lt1"/>
                          </a:solidFill>
                          <a:latin typeface="Roboto Serif"/>
                          <a:ea typeface="Roboto Serif"/>
                          <a:cs typeface="Roboto Serif"/>
                          <a:sym typeface="Roboto Serif"/>
                        </a:rPr>
                        <a:t>Capability Milestones</a:t>
                      </a:r>
                      <a:endParaRPr sz="1000" b="1">
                        <a:solidFill>
                          <a:schemeClr val="lt1"/>
                        </a:solidFill>
                        <a:latin typeface="Roboto Serif"/>
                        <a:ea typeface="Roboto Serif"/>
                        <a:cs typeface="Roboto Serif"/>
                        <a:sym typeface="Roboto Serif"/>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1000" b="1">
                          <a:solidFill>
                            <a:schemeClr val="lt1"/>
                          </a:solidFill>
                          <a:latin typeface="Roboto Serif"/>
                          <a:ea typeface="Roboto Serif"/>
                          <a:cs typeface="Roboto Serif"/>
                          <a:sym typeface="Roboto Serif"/>
                        </a:rPr>
                        <a:t>Tests</a:t>
                      </a:r>
                      <a:endParaRPr sz="1000" b="1">
                        <a:solidFill>
                          <a:schemeClr val="lt1"/>
                        </a:solidFill>
                        <a:latin typeface="Roboto Serif"/>
                        <a:ea typeface="Roboto Serif"/>
                        <a:cs typeface="Roboto Serif"/>
                        <a:sym typeface="Roboto Serif"/>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1000" b="1">
                          <a:solidFill>
                            <a:schemeClr val="lt1"/>
                          </a:solidFill>
                          <a:latin typeface="Roboto Serif"/>
                          <a:ea typeface="Roboto Serif"/>
                          <a:cs typeface="Roboto Serif"/>
                          <a:sym typeface="Roboto Serif"/>
                        </a:rPr>
                        <a:t>Requirements</a:t>
                      </a:r>
                      <a:endParaRPr sz="1000" b="1">
                        <a:solidFill>
                          <a:schemeClr val="lt1"/>
                        </a:solidFill>
                        <a:latin typeface="Roboto Serif"/>
                        <a:ea typeface="Roboto Serif"/>
                        <a:cs typeface="Roboto Serif"/>
                        <a:sym typeface="Roboto Serif"/>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1"/>
                    </a:solidFill>
                  </a:tcPr>
                </a:tc>
                <a:extLst>
                  <a:ext uri="{0D108BD9-81ED-4DB2-BD59-A6C34878D82A}">
                    <a16:rowId xmlns:a16="http://schemas.microsoft.com/office/drawing/2014/main" val="10000"/>
                  </a:ext>
                </a:extLst>
              </a:tr>
              <a:tr h="670550">
                <a:tc>
                  <a:txBody>
                    <a:bodyPr/>
                    <a:lstStyle/>
                    <a:p>
                      <a:pPr marL="0" lvl="0" indent="0" algn="ctr" rtl="0">
                        <a:spcBef>
                          <a:spcPts val="0"/>
                        </a:spcBef>
                        <a:spcAft>
                          <a:spcPts val="0"/>
                        </a:spcAft>
                        <a:buNone/>
                      </a:pPr>
                      <a:r>
                        <a:rPr lang="en" sz="1000">
                          <a:solidFill>
                            <a:schemeClr val="lt1"/>
                          </a:solidFill>
                          <a:latin typeface="Roboto Serif"/>
                          <a:ea typeface="Roboto Serif"/>
                          <a:cs typeface="Roboto Serif"/>
                          <a:sym typeface="Roboto Serif"/>
                        </a:rPr>
                        <a:t>10/29</a:t>
                      </a:r>
                      <a:endParaRPr sz="1000">
                        <a:solidFill>
                          <a:schemeClr val="lt1"/>
                        </a:solidFill>
                        <a:latin typeface="Roboto Serif"/>
                        <a:ea typeface="Roboto Serif"/>
                        <a:cs typeface="Roboto Serif"/>
                        <a:sym typeface="Roboto Serif"/>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1000">
                          <a:solidFill>
                            <a:schemeClr val="lt1"/>
                          </a:solidFill>
                          <a:latin typeface="Roboto Serif"/>
                          <a:ea typeface="Roboto Serif"/>
                          <a:cs typeface="Roboto Serif"/>
                          <a:sym typeface="Roboto Serif"/>
                        </a:rPr>
                        <a:t>PR10</a:t>
                      </a:r>
                      <a:endParaRPr sz="1000">
                        <a:solidFill>
                          <a:schemeClr val="lt1"/>
                        </a:solidFill>
                        <a:latin typeface="Roboto Serif"/>
                        <a:ea typeface="Roboto Serif"/>
                        <a:cs typeface="Roboto Serif"/>
                        <a:sym typeface="Roboto Serif"/>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457200" lvl="0" indent="-292100" algn="l" rtl="0">
                        <a:spcBef>
                          <a:spcPts val="0"/>
                        </a:spcBef>
                        <a:spcAft>
                          <a:spcPts val="0"/>
                        </a:spcAft>
                        <a:buClr>
                          <a:schemeClr val="lt1"/>
                        </a:buClr>
                        <a:buSzPts val="1000"/>
                        <a:buFont typeface="Roboto Serif"/>
                        <a:buChar char="●"/>
                      </a:pPr>
                      <a:r>
                        <a:rPr lang="en" sz="1000">
                          <a:solidFill>
                            <a:schemeClr val="lt1"/>
                          </a:solidFill>
                          <a:latin typeface="Roboto Serif"/>
                          <a:ea typeface="Roboto Serif"/>
                          <a:cs typeface="Roboto Serif"/>
                          <a:sym typeface="Roboto Serif"/>
                        </a:rPr>
                        <a:t>SkyCam-based localization for </a:t>
                      </a:r>
                      <a:r>
                        <a:rPr lang="en" sz="1000">
                          <a:solidFill>
                            <a:schemeClr val="accent6"/>
                          </a:solidFill>
                          <a:latin typeface="Roboto Serif"/>
                          <a:ea typeface="Roboto Serif"/>
                          <a:cs typeface="Roboto Serif"/>
                          <a:sym typeface="Roboto Serif"/>
                        </a:rPr>
                        <a:t>improved global positioning</a:t>
                      </a:r>
                      <a:endParaRPr sz="1000">
                        <a:solidFill>
                          <a:schemeClr val="accent6"/>
                        </a:solidFill>
                        <a:latin typeface="Roboto Serif"/>
                        <a:ea typeface="Roboto Serif"/>
                        <a:cs typeface="Roboto Serif"/>
                        <a:sym typeface="Roboto Serif"/>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r>
                        <a:rPr lang="en" sz="1000">
                          <a:solidFill>
                            <a:schemeClr val="lt1"/>
                          </a:solidFill>
                          <a:latin typeface="Roboto Serif"/>
                          <a:ea typeface="Roboto Serif"/>
                          <a:cs typeface="Roboto Serif"/>
                          <a:sym typeface="Roboto Serif"/>
                        </a:rPr>
                        <a:t>Test SkyCam-based localization by checking rover’s ability to </a:t>
                      </a:r>
                      <a:r>
                        <a:rPr lang="en" sz="1000">
                          <a:solidFill>
                            <a:srgbClr val="FFFF00"/>
                          </a:solidFill>
                          <a:latin typeface="Roboto Serif"/>
                          <a:ea typeface="Roboto Serif"/>
                          <a:cs typeface="Roboto Serif"/>
                          <a:sym typeface="Roboto Serif"/>
                        </a:rPr>
                        <a:t>self-localize accurately with / without external infrastructure</a:t>
                      </a:r>
                      <a:endParaRPr sz="1000">
                        <a:solidFill>
                          <a:srgbClr val="FFFF00"/>
                        </a:solidFill>
                        <a:latin typeface="Roboto Serif"/>
                        <a:ea typeface="Roboto Serif"/>
                        <a:cs typeface="Roboto Serif"/>
                        <a:sym typeface="Roboto Serif"/>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1000">
                          <a:solidFill>
                            <a:schemeClr val="lt1"/>
                          </a:solidFill>
                          <a:latin typeface="Roboto Serif"/>
                          <a:ea typeface="Roboto Serif"/>
                          <a:cs typeface="Roboto Serif"/>
                          <a:sym typeface="Roboto Serif"/>
                        </a:rPr>
                        <a:t>M.F.3</a:t>
                      </a:r>
                      <a:endParaRPr sz="1000">
                        <a:solidFill>
                          <a:schemeClr val="lt1"/>
                        </a:solidFill>
                        <a:latin typeface="Roboto Serif"/>
                        <a:ea typeface="Roboto Serif"/>
                        <a:cs typeface="Roboto Serif"/>
                        <a:sym typeface="Roboto Serif"/>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1"/>
                  </a:ext>
                </a:extLst>
              </a:tr>
              <a:tr h="670550">
                <a:tc>
                  <a:txBody>
                    <a:bodyPr/>
                    <a:lstStyle/>
                    <a:p>
                      <a:pPr marL="0" lvl="0" indent="0" algn="ctr" rtl="0">
                        <a:spcBef>
                          <a:spcPts val="0"/>
                        </a:spcBef>
                        <a:spcAft>
                          <a:spcPts val="0"/>
                        </a:spcAft>
                        <a:buNone/>
                      </a:pPr>
                      <a:r>
                        <a:rPr lang="en" sz="1000">
                          <a:solidFill>
                            <a:schemeClr val="lt1"/>
                          </a:solidFill>
                          <a:latin typeface="Roboto Serif"/>
                          <a:ea typeface="Roboto Serif"/>
                          <a:cs typeface="Roboto Serif"/>
                          <a:sym typeface="Roboto Serif"/>
                        </a:rPr>
                        <a:t>10/12</a:t>
                      </a:r>
                      <a:endParaRPr sz="1000">
                        <a:solidFill>
                          <a:schemeClr val="lt1"/>
                        </a:solidFill>
                        <a:latin typeface="Roboto Serif"/>
                        <a:ea typeface="Roboto Serif"/>
                        <a:cs typeface="Roboto Serif"/>
                        <a:sym typeface="Roboto Serif"/>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1000">
                          <a:solidFill>
                            <a:schemeClr val="lt1"/>
                          </a:solidFill>
                          <a:latin typeface="Roboto Serif"/>
                          <a:ea typeface="Roboto Serif"/>
                          <a:cs typeface="Roboto Serif"/>
                          <a:sym typeface="Roboto Serif"/>
                        </a:rPr>
                        <a:t>PR11</a:t>
                      </a:r>
                      <a:endParaRPr sz="1000">
                        <a:solidFill>
                          <a:schemeClr val="lt1"/>
                        </a:solidFill>
                        <a:latin typeface="Roboto Serif"/>
                        <a:ea typeface="Roboto Serif"/>
                        <a:cs typeface="Roboto Serif"/>
                        <a:sym typeface="Roboto Serif"/>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457200" lvl="0" indent="-292100" algn="l" rtl="0">
                        <a:spcBef>
                          <a:spcPts val="0"/>
                        </a:spcBef>
                        <a:spcAft>
                          <a:spcPts val="0"/>
                        </a:spcAft>
                        <a:buClr>
                          <a:schemeClr val="lt1"/>
                        </a:buClr>
                        <a:buSzPts val="1000"/>
                        <a:buFont typeface="Roboto Serif"/>
                        <a:buChar char="●"/>
                      </a:pPr>
                      <a:r>
                        <a:rPr lang="en" sz="1000">
                          <a:solidFill>
                            <a:schemeClr val="lt1"/>
                          </a:solidFill>
                          <a:latin typeface="Roboto Serif"/>
                          <a:ea typeface="Roboto Serif"/>
                          <a:cs typeface="Roboto Serif"/>
                          <a:sym typeface="Roboto Serif"/>
                        </a:rPr>
                        <a:t>Full system integration</a:t>
                      </a:r>
                      <a:endParaRPr sz="1000">
                        <a:solidFill>
                          <a:schemeClr val="lt1"/>
                        </a:solidFill>
                        <a:latin typeface="Roboto Serif"/>
                        <a:ea typeface="Roboto Serif"/>
                        <a:cs typeface="Roboto Serif"/>
                        <a:sym typeface="Roboto Serif"/>
                      </a:endParaRPr>
                    </a:p>
                    <a:p>
                      <a:pPr marL="457200" lvl="0" indent="-292100" algn="l" rtl="0">
                        <a:spcBef>
                          <a:spcPts val="0"/>
                        </a:spcBef>
                        <a:spcAft>
                          <a:spcPts val="0"/>
                        </a:spcAft>
                        <a:buClr>
                          <a:schemeClr val="lt1"/>
                        </a:buClr>
                        <a:buSzPts val="1000"/>
                        <a:buFont typeface="Roboto Serif"/>
                        <a:buChar char="●"/>
                      </a:pPr>
                      <a:r>
                        <a:rPr lang="en" sz="1000">
                          <a:solidFill>
                            <a:schemeClr val="lt1"/>
                          </a:solidFill>
                          <a:latin typeface="Roboto Serif"/>
                          <a:ea typeface="Roboto Serif"/>
                          <a:cs typeface="Roboto Serif"/>
                          <a:sym typeface="Roboto Serif"/>
                        </a:rPr>
                        <a:t>Quality assurance testing</a:t>
                      </a:r>
                      <a:endParaRPr sz="1000">
                        <a:solidFill>
                          <a:schemeClr val="accent6"/>
                        </a:solidFill>
                        <a:latin typeface="Roboto Serif"/>
                        <a:ea typeface="Roboto Serif"/>
                        <a:cs typeface="Roboto Serif"/>
                        <a:sym typeface="Roboto Serif"/>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 sz="1000">
                          <a:solidFill>
                            <a:schemeClr val="lt1"/>
                          </a:solidFill>
                          <a:latin typeface="Roboto Serif"/>
                          <a:ea typeface="Roboto Serif"/>
                          <a:cs typeface="Roboto Serif"/>
                          <a:sym typeface="Roboto Serif"/>
                        </a:rPr>
                        <a:t>Check </a:t>
                      </a:r>
                      <a:r>
                        <a:rPr lang="en" sz="1000">
                          <a:solidFill>
                            <a:schemeClr val="accent6"/>
                          </a:solidFill>
                          <a:latin typeface="Roboto Serif"/>
                          <a:ea typeface="Roboto Serif"/>
                          <a:cs typeface="Roboto Serif"/>
                          <a:sym typeface="Roboto Serif"/>
                        </a:rPr>
                        <a:t>all subsystems and units are functioning correctly</a:t>
                      </a:r>
                      <a:endParaRPr sz="1000">
                        <a:solidFill>
                          <a:schemeClr val="accent6"/>
                        </a:solidFill>
                        <a:latin typeface="Roboto Serif"/>
                        <a:ea typeface="Roboto Serif"/>
                        <a:cs typeface="Roboto Serif"/>
                        <a:sym typeface="Roboto Serif"/>
                      </a:endParaRPr>
                    </a:p>
                    <a:p>
                      <a:pPr marL="0" lvl="0" indent="0" algn="ctr" rtl="0">
                        <a:spcBef>
                          <a:spcPts val="0"/>
                        </a:spcBef>
                        <a:spcAft>
                          <a:spcPts val="0"/>
                        </a:spcAft>
                        <a:buNone/>
                      </a:pPr>
                      <a:endParaRPr sz="1000">
                        <a:solidFill>
                          <a:schemeClr val="lt1"/>
                        </a:solidFill>
                        <a:latin typeface="Roboto Serif"/>
                        <a:ea typeface="Roboto Serif"/>
                        <a:cs typeface="Roboto Serif"/>
                        <a:sym typeface="Roboto Serif"/>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1000">
                          <a:solidFill>
                            <a:schemeClr val="lt1"/>
                          </a:solidFill>
                          <a:latin typeface="Roboto Serif"/>
                          <a:ea typeface="Roboto Serif"/>
                          <a:cs typeface="Roboto Serif"/>
                          <a:sym typeface="Roboto Serif"/>
                        </a:rPr>
                        <a:t>M.F.2</a:t>
                      </a:r>
                      <a:endParaRPr sz="1000">
                        <a:solidFill>
                          <a:schemeClr val="lt1"/>
                        </a:solidFill>
                        <a:latin typeface="Roboto Serif"/>
                        <a:ea typeface="Roboto Serif"/>
                        <a:cs typeface="Roboto Serif"/>
                        <a:sym typeface="Roboto Serif"/>
                      </a:endParaRPr>
                    </a:p>
                    <a:p>
                      <a:pPr marL="0" lvl="0" indent="0" algn="ctr" rtl="0">
                        <a:spcBef>
                          <a:spcPts val="0"/>
                        </a:spcBef>
                        <a:spcAft>
                          <a:spcPts val="0"/>
                        </a:spcAft>
                        <a:buNone/>
                      </a:pPr>
                      <a:r>
                        <a:rPr lang="en" sz="1000">
                          <a:solidFill>
                            <a:schemeClr val="lt1"/>
                          </a:solidFill>
                          <a:latin typeface="Roboto Serif"/>
                          <a:ea typeface="Roboto Serif"/>
                          <a:cs typeface="Roboto Serif"/>
                          <a:sym typeface="Roboto Serif"/>
                        </a:rPr>
                        <a:t>M.F.3</a:t>
                      </a:r>
                      <a:endParaRPr sz="1000">
                        <a:solidFill>
                          <a:schemeClr val="lt1"/>
                        </a:solidFill>
                        <a:latin typeface="Roboto Serif"/>
                        <a:ea typeface="Roboto Serif"/>
                        <a:cs typeface="Roboto Serif"/>
                        <a:sym typeface="Roboto Serif"/>
                      </a:endParaRPr>
                    </a:p>
                    <a:p>
                      <a:pPr marL="0" lvl="0" indent="0" algn="ctr" rtl="0">
                        <a:spcBef>
                          <a:spcPts val="0"/>
                        </a:spcBef>
                        <a:spcAft>
                          <a:spcPts val="0"/>
                        </a:spcAft>
                        <a:buNone/>
                      </a:pPr>
                      <a:r>
                        <a:rPr lang="en" sz="1000">
                          <a:solidFill>
                            <a:schemeClr val="lt1"/>
                          </a:solidFill>
                          <a:latin typeface="Roboto Serif"/>
                          <a:ea typeface="Roboto Serif"/>
                          <a:cs typeface="Roboto Serif"/>
                          <a:sym typeface="Roboto Serif"/>
                        </a:rPr>
                        <a:t>M.F.4</a:t>
                      </a:r>
                      <a:endParaRPr sz="1000">
                        <a:solidFill>
                          <a:schemeClr val="lt1"/>
                        </a:solidFill>
                        <a:latin typeface="Roboto Serif"/>
                        <a:ea typeface="Roboto Serif"/>
                        <a:cs typeface="Roboto Serif"/>
                        <a:sym typeface="Roboto Serif"/>
                      </a:endParaRPr>
                    </a:p>
                    <a:p>
                      <a:pPr marL="0" lvl="0" indent="0" algn="ctr" rtl="0">
                        <a:spcBef>
                          <a:spcPts val="0"/>
                        </a:spcBef>
                        <a:spcAft>
                          <a:spcPts val="0"/>
                        </a:spcAft>
                        <a:buNone/>
                      </a:pPr>
                      <a:r>
                        <a:rPr lang="en" sz="1000">
                          <a:solidFill>
                            <a:schemeClr val="lt1"/>
                          </a:solidFill>
                          <a:latin typeface="Roboto Serif"/>
                          <a:ea typeface="Roboto Serif"/>
                          <a:cs typeface="Roboto Serif"/>
                          <a:sym typeface="Roboto Serif"/>
                        </a:rPr>
                        <a:t>M.F.5</a:t>
                      </a:r>
                      <a:endParaRPr sz="1000">
                        <a:solidFill>
                          <a:schemeClr val="lt1"/>
                        </a:solidFill>
                        <a:latin typeface="Roboto Serif"/>
                        <a:ea typeface="Roboto Serif"/>
                        <a:cs typeface="Roboto Serif"/>
                        <a:sym typeface="Roboto Serif"/>
                      </a:endParaRPr>
                    </a:p>
                    <a:p>
                      <a:pPr marL="0" lvl="0" indent="0" algn="ctr" rtl="0">
                        <a:spcBef>
                          <a:spcPts val="0"/>
                        </a:spcBef>
                        <a:spcAft>
                          <a:spcPts val="0"/>
                        </a:spcAft>
                        <a:buNone/>
                      </a:pPr>
                      <a:r>
                        <a:rPr lang="en" sz="1000">
                          <a:solidFill>
                            <a:schemeClr val="lt1"/>
                          </a:solidFill>
                          <a:latin typeface="Roboto Serif"/>
                          <a:ea typeface="Roboto Serif"/>
                          <a:cs typeface="Roboto Serif"/>
                          <a:sym typeface="Roboto Serif"/>
                        </a:rPr>
                        <a:t>M.F.6</a:t>
                      </a:r>
                      <a:endParaRPr sz="1000">
                        <a:solidFill>
                          <a:schemeClr val="lt1"/>
                        </a:solidFill>
                        <a:latin typeface="Roboto Serif"/>
                        <a:ea typeface="Roboto Serif"/>
                        <a:cs typeface="Roboto Serif"/>
                        <a:sym typeface="Roboto Serif"/>
                      </a:endParaRPr>
                    </a:p>
                    <a:p>
                      <a:pPr marL="0" lvl="0" indent="0" algn="ctr" rtl="0">
                        <a:spcBef>
                          <a:spcPts val="0"/>
                        </a:spcBef>
                        <a:spcAft>
                          <a:spcPts val="0"/>
                        </a:spcAft>
                        <a:buNone/>
                      </a:pPr>
                      <a:r>
                        <a:rPr lang="en" sz="1000">
                          <a:solidFill>
                            <a:schemeClr val="lt1"/>
                          </a:solidFill>
                          <a:latin typeface="Roboto Serif"/>
                          <a:ea typeface="Roboto Serif"/>
                          <a:cs typeface="Roboto Serif"/>
                          <a:sym typeface="Roboto Serif"/>
                        </a:rPr>
                        <a:t>M.F.7</a:t>
                      </a:r>
                      <a:endParaRPr sz="1000">
                        <a:solidFill>
                          <a:schemeClr val="lt1"/>
                        </a:solidFill>
                        <a:latin typeface="Roboto Serif"/>
                        <a:ea typeface="Roboto Serif"/>
                        <a:cs typeface="Roboto Serif"/>
                        <a:sym typeface="Roboto Serif"/>
                      </a:endParaRPr>
                    </a:p>
                    <a:p>
                      <a:pPr marL="0" lvl="0" indent="0" algn="ctr" rtl="0">
                        <a:spcBef>
                          <a:spcPts val="0"/>
                        </a:spcBef>
                        <a:spcAft>
                          <a:spcPts val="0"/>
                        </a:spcAft>
                        <a:buNone/>
                      </a:pPr>
                      <a:r>
                        <a:rPr lang="en" sz="1000">
                          <a:solidFill>
                            <a:schemeClr val="lt1"/>
                          </a:solidFill>
                          <a:latin typeface="Roboto Serif"/>
                          <a:ea typeface="Roboto Serif"/>
                          <a:cs typeface="Roboto Serif"/>
                          <a:sym typeface="Roboto Serif"/>
                        </a:rPr>
                        <a:t>M.F.8</a:t>
                      </a:r>
                      <a:endParaRPr sz="1000">
                        <a:solidFill>
                          <a:schemeClr val="lt1"/>
                        </a:solidFill>
                        <a:latin typeface="Roboto Serif"/>
                        <a:ea typeface="Roboto Serif"/>
                        <a:cs typeface="Roboto Serif"/>
                        <a:sym typeface="Roboto Serif"/>
                      </a:endParaRPr>
                    </a:p>
                    <a:p>
                      <a:pPr marL="0" lvl="0" indent="0" algn="ctr" rtl="0">
                        <a:spcBef>
                          <a:spcPts val="0"/>
                        </a:spcBef>
                        <a:spcAft>
                          <a:spcPts val="0"/>
                        </a:spcAft>
                        <a:buClr>
                          <a:schemeClr val="dk1"/>
                        </a:buClr>
                        <a:buSzPts val="1100"/>
                        <a:buFont typeface="Arial"/>
                        <a:buNone/>
                      </a:pPr>
                      <a:r>
                        <a:rPr lang="en" sz="1000">
                          <a:solidFill>
                            <a:schemeClr val="lt1"/>
                          </a:solidFill>
                          <a:latin typeface="Roboto Serif"/>
                          <a:ea typeface="Roboto Serif"/>
                          <a:cs typeface="Roboto Serif"/>
                          <a:sym typeface="Roboto Serif"/>
                        </a:rPr>
                        <a:t>M.F.9</a:t>
                      </a:r>
                      <a:endParaRPr sz="1000">
                        <a:solidFill>
                          <a:schemeClr val="lt1"/>
                        </a:solidFill>
                        <a:latin typeface="Roboto Serif"/>
                        <a:ea typeface="Roboto Serif"/>
                        <a:cs typeface="Roboto Serif"/>
                        <a:sym typeface="Roboto Serif"/>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2"/>
                  </a:ext>
                </a:extLst>
              </a:tr>
              <a:tr h="670550">
                <a:tc>
                  <a:txBody>
                    <a:bodyPr/>
                    <a:lstStyle/>
                    <a:p>
                      <a:pPr marL="0" lvl="0" indent="0" algn="ctr" rtl="0">
                        <a:spcBef>
                          <a:spcPts val="0"/>
                        </a:spcBef>
                        <a:spcAft>
                          <a:spcPts val="0"/>
                        </a:spcAft>
                        <a:buNone/>
                      </a:pPr>
                      <a:r>
                        <a:rPr lang="en" sz="1000">
                          <a:solidFill>
                            <a:schemeClr val="lt1"/>
                          </a:solidFill>
                          <a:latin typeface="Roboto Serif"/>
                          <a:ea typeface="Roboto Serif"/>
                          <a:cs typeface="Roboto Serif"/>
                          <a:sym typeface="Roboto Serif"/>
                        </a:rPr>
                        <a:t>11/17</a:t>
                      </a:r>
                      <a:endParaRPr sz="1000">
                        <a:solidFill>
                          <a:schemeClr val="lt1"/>
                        </a:solidFill>
                        <a:latin typeface="Roboto Serif"/>
                        <a:ea typeface="Roboto Serif"/>
                        <a:cs typeface="Roboto Serif"/>
                        <a:sym typeface="Roboto Serif"/>
                      </a:endParaRPr>
                    </a:p>
                    <a:p>
                      <a:pPr marL="0" lvl="0" indent="0" algn="ctr" rtl="0">
                        <a:spcBef>
                          <a:spcPts val="0"/>
                        </a:spcBef>
                        <a:spcAft>
                          <a:spcPts val="0"/>
                        </a:spcAft>
                        <a:buNone/>
                      </a:pPr>
                      <a:r>
                        <a:rPr lang="en" sz="1000">
                          <a:solidFill>
                            <a:schemeClr val="lt1"/>
                          </a:solidFill>
                          <a:latin typeface="Roboto Serif"/>
                          <a:ea typeface="Roboto Serif"/>
                          <a:cs typeface="Roboto Serif"/>
                          <a:sym typeface="Roboto Serif"/>
                        </a:rPr>
                        <a:t>11/24</a:t>
                      </a:r>
                      <a:endParaRPr sz="1000">
                        <a:solidFill>
                          <a:schemeClr val="lt1"/>
                        </a:solidFill>
                        <a:latin typeface="Roboto Serif"/>
                        <a:ea typeface="Roboto Serif"/>
                        <a:cs typeface="Roboto Serif"/>
                        <a:sym typeface="Roboto Serif"/>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1000">
                          <a:solidFill>
                            <a:schemeClr val="lt1"/>
                          </a:solidFill>
                          <a:latin typeface="Roboto Serif"/>
                          <a:ea typeface="Roboto Serif"/>
                          <a:cs typeface="Roboto Serif"/>
                          <a:sym typeface="Roboto Serif"/>
                        </a:rPr>
                        <a:t>PR12 (FVD and FVD Encore)</a:t>
                      </a:r>
                      <a:endParaRPr sz="1000">
                        <a:solidFill>
                          <a:schemeClr val="lt1"/>
                        </a:solidFill>
                        <a:latin typeface="Roboto Serif"/>
                        <a:ea typeface="Roboto Serif"/>
                        <a:cs typeface="Roboto Serif"/>
                        <a:sym typeface="Roboto Serif"/>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457200" lvl="0" indent="-292100" algn="l" rtl="0">
                        <a:spcBef>
                          <a:spcPts val="0"/>
                        </a:spcBef>
                        <a:spcAft>
                          <a:spcPts val="0"/>
                        </a:spcAft>
                        <a:buClr>
                          <a:schemeClr val="lt1"/>
                        </a:buClr>
                        <a:buSzPts val="1000"/>
                        <a:buFont typeface="Roboto Serif"/>
                        <a:buChar char="●"/>
                      </a:pPr>
                      <a:r>
                        <a:rPr lang="en" sz="1000">
                          <a:solidFill>
                            <a:srgbClr val="FFFF00"/>
                          </a:solidFill>
                          <a:latin typeface="Roboto Serif"/>
                          <a:ea typeface="Roboto Serif"/>
                          <a:cs typeface="Roboto Serif"/>
                          <a:sym typeface="Roboto Serif"/>
                        </a:rPr>
                        <a:t>Final system demonstration </a:t>
                      </a:r>
                      <a:r>
                        <a:rPr lang="en" sz="1000">
                          <a:solidFill>
                            <a:schemeClr val="lt1"/>
                          </a:solidFill>
                          <a:latin typeface="Roboto Serif"/>
                          <a:ea typeface="Roboto Serif"/>
                          <a:cs typeface="Roboto Serif"/>
                          <a:sym typeface="Roboto Serif"/>
                        </a:rPr>
                        <a:t>involving autonomous grading of multiple craters</a:t>
                      </a:r>
                      <a:endParaRPr sz="1000">
                        <a:solidFill>
                          <a:schemeClr val="lt1"/>
                        </a:solidFill>
                        <a:latin typeface="Roboto Serif"/>
                        <a:ea typeface="Roboto Serif"/>
                        <a:cs typeface="Roboto Serif"/>
                        <a:sym typeface="Roboto Serif"/>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r>
                        <a:rPr lang="en" sz="1000">
                          <a:solidFill>
                            <a:schemeClr val="lt1"/>
                          </a:solidFill>
                          <a:latin typeface="Roboto Serif"/>
                          <a:ea typeface="Roboto Serif"/>
                          <a:cs typeface="Roboto Serif"/>
                          <a:sym typeface="Roboto Serif"/>
                        </a:rPr>
                        <a:t>Demonstrate </a:t>
                      </a:r>
                      <a:r>
                        <a:rPr lang="en" sz="1000">
                          <a:solidFill>
                            <a:srgbClr val="FFFF00"/>
                          </a:solidFill>
                          <a:latin typeface="Roboto Serif"/>
                          <a:ea typeface="Roboto Serif"/>
                          <a:cs typeface="Roboto Serif"/>
                          <a:sym typeface="Roboto Serif"/>
                        </a:rPr>
                        <a:t>full autonomous operation</a:t>
                      </a:r>
                      <a:r>
                        <a:rPr lang="en" sz="1000">
                          <a:solidFill>
                            <a:schemeClr val="lt1"/>
                          </a:solidFill>
                          <a:latin typeface="Roboto Serif"/>
                          <a:ea typeface="Roboto Serif"/>
                          <a:cs typeface="Roboto Serif"/>
                          <a:sym typeface="Roboto Serif"/>
                        </a:rPr>
                        <a:t> by detecting, avoiding ungradable craters, and grading multiple suitable craters according to mission specs</a:t>
                      </a:r>
                      <a:endParaRPr sz="1000">
                        <a:solidFill>
                          <a:schemeClr val="lt1"/>
                        </a:solidFill>
                        <a:latin typeface="Roboto Serif"/>
                        <a:ea typeface="Roboto Serif"/>
                        <a:cs typeface="Roboto Serif"/>
                        <a:sym typeface="Roboto Serif"/>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1000">
                          <a:solidFill>
                            <a:schemeClr val="lt1"/>
                          </a:solidFill>
                          <a:latin typeface="Roboto Serif"/>
                          <a:ea typeface="Roboto Serif"/>
                          <a:cs typeface="Roboto Serif"/>
                          <a:sym typeface="Roboto Serif"/>
                        </a:rPr>
                        <a:t>M.F.1    M.P.1</a:t>
                      </a:r>
                      <a:endParaRPr sz="1000">
                        <a:solidFill>
                          <a:schemeClr val="lt1"/>
                        </a:solidFill>
                        <a:latin typeface="Roboto Serif"/>
                        <a:ea typeface="Roboto Serif"/>
                        <a:cs typeface="Roboto Serif"/>
                        <a:sym typeface="Roboto Serif"/>
                      </a:endParaRPr>
                    </a:p>
                    <a:p>
                      <a:pPr marL="0" lvl="0" indent="0" algn="ctr" rtl="0">
                        <a:spcBef>
                          <a:spcPts val="0"/>
                        </a:spcBef>
                        <a:spcAft>
                          <a:spcPts val="0"/>
                        </a:spcAft>
                        <a:buClr>
                          <a:schemeClr val="dk1"/>
                        </a:buClr>
                        <a:buSzPts val="1100"/>
                        <a:buFont typeface="Arial"/>
                        <a:buNone/>
                      </a:pPr>
                      <a:r>
                        <a:rPr lang="en" sz="1000">
                          <a:solidFill>
                            <a:schemeClr val="lt1"/>
                          </a:solidFill>
                          <a:latin typeface="Roboto Serif"/>
                          <a:ea typeface="Roboto Serif"/>
                          <a:cs typeface="Roboto Serif"/>
                          <a:sym typeface="Roboto Serif"/>
                        </a:rPr>
                        <a:t>M.F.2    M.P.2</a:t>
                      </a:r>
                      <a:endParaRPr sz="1000">
                        <a:solidFill>
                          <a:schemeClr val="lt1"/>
                        </a:solidFill>
                        <a:latin typeface="Roboto Serif"/>
                        <a:ea typeface="Roboto Serif"/>
                        <a:cs typeface="Roboto Serif"/>
                        <a:sym typeface="Roboto Serif"/>
                      </a:endParaRPr>
                    </a:p>
                    <a:p>
                      <a:pPr marL="0" lvl="0" indent="0" algn="ctr" rtl="0">
                        <a:spcBef>
                          <a:spcPts val="0"/>
                        </a:spcBef>
                        <a:spcAft>
                          <a:spcPts val="0"/>
                        </a:spcAft>
                        <a:buClr>
                          <a:schemeClr val="dk1"/>
                        </a:buClr>
                        <a:buSzPts val="1100"/>
                        <a:buFont typeface="Arial"/>
                        <a:buNone/>
                      </a:pPr>
                      <a:r>
                        <a:rPr lang="en" sz="1000">
                          <a:solidFill>
                            <a:schemeClr val="lt1"/>
                          </a:solidFill>
                          <a:latin typeface="Roboto Serif"/>
                          <a:ea typeface="Roboto Serif"/>
                          <a:cs typeface="Roboto Serif"/>
                          <a:sym typeface="Roboto Serif"/>
                        </a:rPr>
                        <a:t>M.F.3    M.P.3</a:t>
                      </a:r>
                      <a:endParaRPr sz="1000">
                        <a:solidFill>
                          <a:schemeClr val="lt1"/>
                        </a:solidFill>
                        <a:latin typeface="Roboto Serif"/>
                        <a:ea typeface="Roboto Serif"/>
                        <a:cs typeface="Roboto Serif"/>
                        <a:sym typeface="Roboto Serif"/>
                      </a:endParaRPr>
                    </a:p>
                    <a:p>
                      <a:pPr marL="0" lvl="0" indent="0" algn="ctr" rtl="0">
                        <a:spcBef>
                          <a:spcPts val="0"/>
                        </a:spcBef>
                        <a:spcAft>
                          <a:spcPts val="0"/>
                        </a:spcAft>
                        <a:buClr>
                          <a:schemeClr val="dk1"/>
                        </a:buClr>
                        <a:buSzPts val="1100"/>
                        <a:buFont typeface="Arial"/>
                        <a:buNone/>
                      </a:pPr>
                      <a:r>
                        <a:rPr lang="en" sz="1000">
                          <a:solidFill>
                            <a:schemeClr val="lt1"/>
                          </a:solidFill>
                          <a:latin typeface="Roboto Serif"/>
                          <a:ea typeface="Roboto Serif"/>
                          <a:cs typeface="Roboto Serif"/>
                          <a:sym typeface="Roboto Serif"/>
                        </a:rPr>
                        <a:t>M.F.4    M.P.4</a:t>
                      </a:r>
                      <a:endParaRPr sz="1000">
                        <a:solidFill>
                          <a:schemeClr val="lt1"/>
                        </a:solidFill>
                        <a:latin typeface="Roboto Serif"/>
                        <a:ea typeface="Roboto Serif"/>
                        <a:cs typeface="Roboto Serif"/>
                        <a:sym typeface="Roboto Serif"/>
                      </a:endParaRPr>
                    </a:p>
                    <a:p>
                      <a:pPr marL="0" lvl="0" indent="0" algn="ctr" rtl="0">
                        <a:spcBef>
                          <a:spcPts val="0"/>
                        </a:spcBef>
                        <a:spcAft>
                          <a:spcPts val="0"/>
                        </a:spcAft>
                        <a:buClr>
                          <a:schemeClr val="dk1"/>
                        </a:buClr>
                        <a:buSzPts val="1100"/>
                        <a:buFont typeface="Arial"/>
                        <a:buNone/>
                      </a:pPr>
                      <a:r>
                        <a:rPr lang="en" sz="1000">
                          <a:solidFill>
                            <a:schemeClr val="lt1"/>
                          </a:solidFill>
                          <a:latin typeface="Roboto Serif"/>
                          <a:ea typeface="Roboto Serif"/>
                          <a:cs typeface="Roboto Serif"/>
                          <a:sym typeface="Roboto Serif"/>
                        </a:rPr>
                        <a:t>M.F.5    M.P.5</a:t>
                      </a:r>
                      <a:endParaRPr sz="1000">
                        <a:solidFill>
                          <a:schemeClr val="lt1"/>
                        </a:solidFill>
                        <a:latin typeface="Roboto Serif"/>
                        <a:ea typeface="Roboto Serif"/>
                        <a:cs typeface="Roboto Serif"/>
                        <a:sym typeface="Roboto Serif"/>
                      </a:endParaRPr>
                    </a:p>
                    <a:p>
                      <a:pPr marL="0" lvl="0" indent="0" algn="ctr" rtl="0">
                        <a:spcBef>
                          <a:spcPts val="0"/>
                        </a:spcBef>
                        <a:spcAft>
                          <a:spcPts val="0"/>
                        </a:spcAft>
                        <a:buClr>
                          <a:schemeClr val="dk1"/>
                        </a:buClr>
                        <a:buSzPts val="1100"/>
                        <a:buFont typeface="Arial"/>
                        <a:buNone/>
                      </a:pPr>
                      <a:r>
                        <a:rPr lang="en" sz="1000">
                          <a:solidFill>
                            <a:schemeClr val="lt1"/>
                          </a:solidFill>
                          <a:latin typeface="Roboto Serif"/>
                          <a:ea typeface="Roboto Serif"/>
                          <a:cs typeface="Roboto Serif"/>
                          <a:sym typeface="Roboto Serif"/>
                        </a:rPr>
                        <a:t>M.F.6    M.P.6</a:t>
                      </a:r>
                      <a:endParaRPr sz="1000">
                        <a:solidFill>
                          <a:schemeClr val="lt1"/>
                        </a:solidFill>
                        <a:latin typeface="Roboto Serif"/>
                        <a:ea typeface="Roboto Serif"/>
                        <a:cs typeface="Roboto Serif"/>
                        <a:sym typeface="Roboto Serif"/>
                      </a:endParaRPr>
                    </a:p>
                    <a:p>
                      <a:pPr marL="0" lvl="0" indent="0" algn="ctr" rtl="0">
                        <a:spcBef>
                          <a:spcPts val="0"/>
                        </a:spcBef>
                        <a:spcAft>
                          <a:spcPts val="0"/>
                        </a:spcAft>
                        <a:buClr>
                          <a:schemeClr val="dk1"/>
                        </a:buClr>
                        <a:buSzPts val="1100"/>
                        <a:buFont typeface="Arial"/>
                        <a:buNone/>
                      </a:pPr>
                      <a:r>
                        <a:rPr lang="en" sz="1000">
                          <a:solidFill>
                            <a:schemeClr val="lt1"/>
                          </a:solidFill>
                          <a:latin typeface="Roboto Serif"/>
                          <a:ea typeface="Roboto Serif"/>
                          <a:cs typeface="Roboto Serif"/>
                          <a:sym typeface="Roboto Serif"/>
                        </a:rPr>
                        <a:t>M.F.7     </a:t>
                      </a:r>
                      <a:r>
                        <a:rPr lang="en" sz="1000">
                          <a:solidFill>
                            <a:schemeClr val="dk1"/>
                          </a:solidFill>
                          <a:latin typeface="Roboto Serif"/>
                          <a:ea typeface="Roboto Serif"/>
                          <a:cs typeface="Roboto Serif"/>
                          <a:sym typeface="Roboto Serif"/>
                        </a:rPr>
                        <a:t> …….</a:t>
                      </a:r>
                      <a:endParaRPr sz="1000">
                        <a:solidFill>
                          <a:schemeClr val="dk1"/>
                        </a:solidFill>
                        <a:latin typeface="Roboto Serif"/>
                        <a:ea typeface="Roboto Serif"/>
                        <a:cs typeface="Roboto Serif"/>
                        <a:sym typeface="Roboto Serif"/>
                      </a:endParaRPr>
                    </a:p>
                    <a:p>
                      <a:pPr marL="0" lvl="0" indent="0" algn="ctr" rtl="0">
                        <a:spcBef>
                          <a:spcPts val="0"/>
                        </a:spcBef>
                        <a:spcAft>
                          <a:spcPts val="0"/>
                        </a:spcAft>
                        <a:buClr>
                          <a:schemeClr val="dk1"/>
                        </a:buClr>
                        <a:buSzPts val="1100"/>
                        <a:buFont typeface="Arial"/>
                        <a:buNone/>
                      </a:pPr>
                      <a:r>
                        <a:rPr lang="en" sz="1000">
                          <a:solidFill>
                            <a:schemeClr val="lt1"/>
                          </a:solidFill>
                          <a:latin typeface="Roboto Serif"/>
                          <a:ea typeface="Roboto Serif"/>
                          <a:cs typeface="Roboto Serif"/>
                          <a:sym typeface="Roboto Serif"/>
                        </a:rPr>
                        <a:t>M.F.8     </a:t>
                      </a:r>
                      <a:r>
                        <a:rPr lang="en" sz="1000">
                          <a:solidFill>
                            <a:schemeClr val="dk1"/>
                          </a:solidFill>
                          <a:latin typeface="Roboto Serif"/>
                          <a:ea typeface="Roboto Serif"/>
                          <a:cs typeface="Roboto Serif"/>
                          <a:sym typeface="Roboto Serif"/>
                        </a:rPr>
                        <a:t> …….</a:t>
                      </a:r>
                      <a:endParaRPr sz="1000">
                        <a:solidFill>
                          <a:schemeClr val="dk1"/>
                        </a:solidFill>
                        <a:latin typeface="Roboto Serif"/>
                        <a:ea typeface="Roboto Serif"/>
                        <a:cs typeface="Roboto Serif"/>
                        <a:sym typeface="Roboto Serif"/>
                      </a:endParaRPr>
                    </a:p>
                    <a:p>
                      <a:pPr marL="0" lvl="0" indent="0" algn="ctr" rtl="0">
                        <a:spcBef>
                          <a:spcPts val="0"/>
                        </a:spcBef>
                        <a:spcAft>
                          <a:spcPts val="0"/>
                        </a:spcAft>
                        <a:buClr>
                          <a:schemeClr val="dk1"/>
                        </a:buClr>
                        <a:buSzPts val="1100"/>
                        <a:buFont typeface="Arial"/>
                        <a:buNone/>
                      </a:pPr>
                      <a:r>
                        <a:rPr lang="en" sz="1000">
                          <a:solidFill>
                            <a:schemeClr val="lt1"/>
                          </a:solidFill>
                          <a:latin typeface="Roboto Serif"/>
                          <a:ea typeface="Roboto Serif"/>
                          <a:cs typeface="Roboto Serif"/>
                          <a:sym typeface="Roboto Serif"/>
                        </a:rPr>
                        <a:t>M.F.9     </a:t>
                      </a:r>
                      <a:r>
                        <a:rPr lang="en" sz="1000">
                          <a:solidFill>
                            <a:schemeClr val="dk1"/>
                          </a:solidFill>
                          <a:latin typeface="Roboto Serif"/>
                          <a:ea typeface="Roboto Serif"/>
                          <a:cs typeface="Roboto Serif"/>
                          <a:sym typeface="Roboto Serif"/>
                        </a:rPr>
                        <a:t> …….</a:t>
                      </a:r>
                      <a:endParaRPr sz="1000">
                        <a:solidFill>
                          <a:schemeClr val="dk1"/>
                        </a:solidFill>
                        <a:latin typeface="Roboto Serif"/>
                        <a:ea typeface="Roboto Serif"/>
                        <a:cs typeface="Roboto Serif"/>
                        <a:sym typeface="Roboto Serif"/>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780"/>
        <p:cNvGrpSpPr/>
        <p:nvPr/>
      </p:nvGrpSpPr>
      <p:grpSpPr>
        <a:xfrm>
          <a:off x="0" y="0"/>
          <a:ext cx="0" cy="0"/>
          <a:chOff x="0" y="0"/>
          <a:chExt cx="0" cy="0"/>
        </a:xfrm>
      </p:grpSpPr>
      <p:sp>
        <p:nvSpPr>
          <p:cNvPr id="781" name="Google Shape;781;p9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lt1"/>
                </a:solidFill>
              </a:rPr>
              <a:t>69</a:t>
            </a:fld>
            <a:endParaRPr>
              <a:solidFill>
                <a:schemeClr val="lt1"/>
              </a:solidFill>
            </a:endParaRPr>
          </a:p>
        </p:txBody>
      </p:sp>
      <p:sp>
        <p:nvSpPr>
          <p:cNvPr id="782" name="Google Shape;782;p93"/>
          <p:cNvSpPr txBox="1">
            <a:spLocks noGrp="1"/>
          </p:cNvSpPr>
          <p:nvPr>
            <p:ph type="title"/>
          </p:nvPr>
        </p:nvSpPr>
        <p:spPr>
          <a:xfrm>
            <a:off x="311688" y="0"/>
            <a:ext cx="8520600" cy="572700"/>
          </a:xfrm>
          <a:prstGeom prst="rect">
            <a:avLst/>
          </a:prstGeom>
        </p:spPr>
        <p:txBody>
          <a:bodyPr spcFirstLastPara="1" wrap="square" lIns="91425" tIns="91425" rIns="91425" bIns="91425" anchor="t" anchorCtr="0">
            <a:normAutofit fontScale="90000"/>
          </a:bodyPr>
          <a:lstStyle/>
          <a:p>
            <a:pPr marL="0" marR="0" lvl="0" indent="0" algn="ctr" rtl="0">
              <a:lnSpc>
                <a:spcPct val="100000"/>
              </a:lnSpc>
              <a:spcBef>
                <a:spcPts val="0"/>
              </a:spcBef>
              <a:spcAft>
                <a:spcPts val="0"/>
              </a:spcAft>
              <a:buNone/>
            </a:pPr>
            <a:r>
              <a:rPr lang="en" b="1">
                <a:solidFill>
                  <a:schemeClr val="lt1"/>
                </a:solidFill>
                <a:latin typeface="Roboto Serif"/>
                <a:ea typeface="Roboto Serif"/>
                <a:cs typeface="Roboto Serif"/>
                <a:sym typeface="Roboto Serif"/>
              </a:rPr>
              <a:t>Fall Validation Demonstration</a:t>
            </a:r>
            <a:endParaRPr b="1">
              <a:solidFill>
                <a:schemeClr val="lt1"/>
              </a:solidFill>
              <a:latin typeface="Roboto Serif"/>
              <a:ea typeface="Roboto Serif"/>
              <a:cs typeface="Roboto Serif"/>
              <a:sym typeface="Roboto Serif"/>
            </a:endParaRPr>
          </a:p>
        </p:txBody>
      </p:sp>
      <p:graphicFrame>
        <p:nvGraphicFramePr>
          <p:cNvPr id="783" name="Google Shape;783;p93"/>
          <p:cNvGraphicFramePr/>
          <p:nvPr/>
        </p:nvGraphicFramePr>
        <p:xfrm>
          <a:off x="311700" y="572700"/>
          <a:ext cx="6111075" cy="4417475"/>
        </p:xfrm>
        <a:graphic>
          <a:graphicData uri="http://schemas.openxmlformats.org/drawingml/2006/table">
            <a:tbl>
              <a:tblPr>
                <a:noFill/>
                <a:tableStyleId>{73F11E69-B451-4BF1-B217-0C6D06C35509}</a:tableStyleId>
              </a:tblPr>
              <a:tblGrid>
                <a:gridCol w="6111075">
                  <a:extLst>
                    <a:ext uri="{9D8B030D-6E8A-4147-A177-3AD203B41FA5}">
                      <a16:colId xmlns:a16="http://schemas.microsoft.com/office/drawing/2014/main" val="20000"/>
                    </a:ext>
                  </a:extLst>
                </a:gridCol>
              </a:tblGrid>
              <a:tr h="241975">
                <a:tc>
                  <a:txBody>
                    <a:bodyPr/>
                    <a:lstStyle/>
                    <a:p>
                      <a:pPr marL="0" lvl="0" indent="0" algn="ctr" rtl="0">
                        <a:spcBef>
                          <a:spcPts val="0"/>
                        </a:spcBef>
                        <a:spcAft>
                          <a:spcPts val="0"/>
                        </a:spcAft>
                        <a:buNone/>
                      </a:pPr>
                      <a:r>
                        <a:rPr lang="en" sz="1000" b="1">
                          <a:solidFill>
                            <a:schemeClr val="lt1"/>
                          </a:solidFill>
                          <a:latin typeface="Roboto Serif"/>
                          <a:ea typeface="Roboto Serif"/>
                          <a:cs typeface="Roboto Serif"/>
                          <a:sym typeface="Roboto Serif"/>
                        </a:rPr>
                        <a:t>Test Location</a:t>
                      </a:r>
                      <a:endParaRPr sz="1000" b="1">
                        <a:solidFill>
                          <a:schemeClr val="lt1"/>
                        </a:solidFill>
                        <a:latin typeface="Roboto Serif"/>
                        <a:ea typeface="Roboto Serif"/>
                        <a:cs typeface="Roboto Serif"/>
                        <a:sym typeface="Roboto Serif"/>
                      </a:endParaRPr>
                    </a:p>
                  </a:txBody>
                  <a:tcPr marL="91425" marR="91425" marT="45700" marB="45700"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3"/>
                    </a:solidFill>
                  </a:tcPr>
                </a:tc>
                <a:extLst>
                  <a:ext uri="{0D108BD9-81ED-4DB2-BD59-A6C34878D82A}">
                    <a16:rowId xmlns:a16="http://schemas.microsoft.com/office/drawing/2014/main" val="10000"/>
                  </a:ext>
                </a:extLst>
              </a:tr>
              <a:tr h="241975">
                <a:tc>
                  <a:txBody>
                    <a:bodyPr/>
                    <a:lstStyle/>
                    <a:p>
                      <a:pPr marL="0" lvl="0" indent="0" algn="ctr" rtl="0">
                        <a:spcBef>
                          <a:spcPts val="0"/>
                        </a:spcBef>
                        <a:spcAft>
                          <a:spcPts val="0"/>
                        </a:spcAft>
                        <a:buNone/>
                      </a:pPr>
                      <a:r>
                        <a:rPr lang="en" sz="1000">
                          <a:solidFill>
                            <a:schemeClr val="lt1"/>
                          </a:solidFill>
                          <a:latin typeface="Roboto Serif"/>
                          <a:ea typeface="Roboto Serif"/>
                          <a:cs typeface="Roboto Serif"/>
                          <a:sym typeface="Roboto Serif"/>
                        </a:rPr>
                        <a:t>Planetary Robotics Lab Moon Yard</a:t>
                      </a:r>
                      <a:endParaRPr sz="1000">
                        <a:solidFill>
                          <a:schemeClr val="lt1"/>
                        </a:solidFill>
                        <a:latin typeface="Roboto Serif"/>
                        <a:ea typeface="Roboto Serif"/>
                        <a:cs typeface="Roboto Serif"/>
                        <a:sym typeface="Roboto Serif"/>
                      </a:endParaRPr>
                    </a:p>
                  </a:txBody>
                  <a:tcPr marL="91425" marR="91425" marT="45700" marB="45700"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1"/>
                  </a:ext>
                </a:extLst>
              </a:tr>
              <a:tr h="241975">
                <a:tc>
                  <a:txBody>
                    <a:bodyPr/>
                    <a:lstStyle/>
                    <a:p>
                      <a:pPr marL="0" lvl="0" indent="0" algn="ctr" rtl="0">
                        <a:spcBef>
                          <a:spcPts val="0"/>
                        </a:spcBef>
                        <a:spcAft>
                          <a:spcPts val="0"/>
                        </a:spcAft>
                        <a:buNone/>
                      </a:pPr>
                      <a:r>
                        <a:rPr lang="en" sz="1000" b="1">
                          <a:solidFill>
                            <a:schemeClr val="lt1"/>
                          </a:solidFill>
                          <a:latin typeface="Roboto Serif"/>
                          <a:ea typeface="Roboto Serif"/>
                          <a:cs typeface="Roboto Serif"/>
                          <a:sym typeface="Roboto Serif"/>
                        </a:rPr>
                        <a:t>Sequence of Events</a:t>
                      </a:r>
                      <a:endParaRPr sz="1000" b="1">
                        <a:solidFill>
                          <a:schemeClr val="lt1"/>
                        </a:solidFill>
                        <a:latin typeface="Roboto Serif"/>
                        <a:ea typeface="Roboto Serif"/>
                        <a:cs typeface="Roboto Serif"/>
                        <a:sym typeface="Roboto Serif"/>
                      </a:endParaRPr>
                    </a:p>
                  </a:txBody>
                  <a:tcPr marL="91425" marR="91425" marT="45700" marB="45700"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3"/>
                    </a:solidFill>
                  </a:tcPr>
                </a:tc>
                <a:extLst>
                  <a:ext uri="{0D108BD9-81ED-4DB2-BD59-A6C34878D82A}">
                    <a16:rowId xmlns:a16="http://schemas.microsoft.com/office/drawing/2014/main" val="10002"/>
                  </a:ext>
                </a:extLst>
              </a:tr>
              <a:tr h="2333625">
                <a:tc>
                  <a:txBody>
                    <a:bodyPr/>
                    <a:lstStyle/>
                    <a:p>
                      <a:pPr marL="0" lvl="0" indent="0" algn="l" rtl="0">
                        <a:spcBef>
                          <a:spcPts val="0"/>
                        </a:spcBef>
                        <a:spcAft>
                          <a:spcPts val="0"/>
                        </a:spcAft>
                        <a:buNone/>
                      </a:pPr>
                      <a:r>
                        <a:rPr lang="en" sz="1000" b="1">
                          <a:solidFill>
                            <a:schemeClr val="lt1"/>
                          </a:solidFill>
                          <a:latin typeface="Roboto Serif"/>
                          <a:ea typeface="Roboto Serif"/>
                          <a:cs typeface="Roboto Serif"/>
                          <a:sym typeface="Roboto Serif"/>
                        </a:rPr>
                        <a:t>Prior Setup:</a:t>
                      </a:r>
                      <a:endParaRPr sz="1000" b="1">
                        <a:solidFill>
                          <a:schemeClr val="lt1"/>
                        </a:solidFill>
                        <a:latin typeface="Roboto Serif"/>
                        <a:ea typeface="Roboto Serif"/>
                        <a:cs typeface="Roboto Serif"/>
                        <a:sym typeface="Roboto Serif"/>
                      </a:endParaRPr>
                    </a:p>
                    <a:p>
                      <a:pPr marL="457200" lvl="0" indent="-292100" algn="l" rtl="0">
                        <a:spcBef>
                          <a:spcPts val="0"/>
                        </a:spcBef>
                        <a:spcAft>
                          <a:spcPts val="0"/>
                        </a:spcAft>
                        <a:buClr>
                          <a:schemeClr val="lt1"/>
                        </a:buClr>
                        <a:buSzPts val="1000"/>
                        <a:buFont typeface="Roboto Serif"/>
                        <a:buAutoNum type="arabicPeriod"/>
                      </a:pPr>
                      <a:r>
                        <a:rPr lang="en" sz="1000">
                          <a:solidFill>
                            <a:schemeClr val="lt1"/>
                          </a:solidFill>
                          <a:latin typeface="Roboto Serif"/>
                          <a:ea typeface="Roboto Serif"/>
                          <a:cs typeface="Roboto Serif"/>
                          <a:sym typeface="Roboto Serif"/>
                        </a:rPr>
                        <a:t>Prepare the Moon Yard with several craters and dunes in a circular path.</a:t>
                      </a:r>
                      <a:endParaRPr sz="1000">
                        <a:solidFill>
                          <a:schemeClr val="lt1"/>
                        </a:solidFill>
                        <a:latin typeface="Roboto Serif"/>
                        <a:ea typeface="Roboto Serif"/>
                        <a:cs typeface="Roboto Serif"/>
                        <a:sym typeface="Roboto Serif"/>
                      </a:endParaRPr>
                    </a:p>
                    <a:p>
                      <a:pPr marL="457200" lvl="0" indent="-292100" algn="l" rtl="0">
                        <a:spcBef>
                          <a:spcPts val="0"/>
                        </a:spcBef>
                        <a:spcAft>
                          <a:spcPts val="0"/>
                        </a:spcAft>
                        <a:buClr>
                          <a:schemeClr val="lt1"/>
                        </a:buClr>
                        <a:buSzPts val="1000"/>
                        <a:buFont typeface="Roboto Serif"/>
                        <a:buAutoNum type="arabicPeriod"/>
                      </a:pPr>
                      <a:r>
                        <a:rPr lang="en" sz="1000">
                          <a:solidFill>
                            <a:schemeClr val="lt1"/>
                          </a:solidFill>
                          <a:latin typeface="Roboto Serif"/>
                          <a:ea typeface="Roboto Serif"/>
                          <a:cs typeface="Roboto Serif"/>
                          <a:sym typeface="Roboto Serif"/>
                        </a:rPr>
                        <a:t>Scan the Moon Yard with a FARO Scanner to obtain a global map for navigation.</a:t>
                      </a:r>
                      <a:endParaRPr sz="1000">
                        <a:solidFill>
                          <a:schemeClr val="lt1"/>
                        </a:solidFill>
                        <a:latin typeface="Roboto Serif"/>
                        <a:ea typeface="Roboto Serif"/>
                        <a:cs typeface="Roboto Serif"/>
                        <a:sym typeface="Roboto Serif"/>
                      </a:endParaRPr>
                    </a:p>
                    <a:p>
                      <a:pPr marL="457200" lvl="0" indent="-292100" algn="l" rtl="0">
                        <a:spcBef>
                          <a:spcPts val="0"/>
                        </a:spcBef>
                        <a:spcAft>
                          <a:spcPts val="0"/>
                        </a:spcAft>
                        <a:buClr>
                          <a:schemeClr val="lt1"/>
                        </a:buClr>
                        <a:buSzPts val="1000"/>
                        <a:buFont typeface="Roboto Serif"/>
                        <a:buAutoNum type="arabicPeriod"/>
                      </a:pPr>
                      <a:r>
                        <a:rPr lang="en" sz="1000">
                          <a:solidFill>
                            <a:schemeClr val="lt1"/>
                          </a:solidFill>
                          <a:latin typeface="Roboto Serif"/>
                          <a:ea typeface="Roboto Serif"/>
                          <a:cs typeface="Roboto Serif"/>
                          <a:sym typeface="Roboto Serif"/>
                        </a:rPr>
                        <a:t>Attach and connect all the components and subsystems of the rover.</a:t>
                      </a:r>
                      <a:endParaRPr sz="1000">
                        <a:solidFill>
                          <a:schemeClr val="lt1"/>
                        </a:solidFill>
                        <a:latin typeface="Roboto Serif"/>
                        <a:ea typeface="Roboto Serif"/>
                        <a:cs typeface="Roboto Serif"/>
                        <a:sym typeface="Roboto Serif"/>
                      </a:endParaRPr>
                    </a:p>
                    <a:p>
                      <a:pPr marL="457200" lvl="0" indent="-292100" algn="l" rtl="0">
                        <a:spcBef>
                          <a:spcPts val="0"/>
                        </a:spcBef>
                        <a:spcAft>
                          <a:spcPts val="0"/>
                        </a:spcAft>
                        <a:buClr>
                          <a:schemeClr val="lt1"/>
                        </a:buClr>
                        <a:buSzPts val="1000"/>
                        <a:buFont typeface="Roboto Serif"/>
                        <a:buAutoNum type="arabicPeriod"/>
                      </a:pPr>
                      <a:r>
                        <a:rPr lang="en" sz="1000">
                          <a:solidFill>
                            <a:schemeClr val="lt1"/>
                          </a:solidFill>
                          <a:latin typeface="Roboto Serif"/>
                          <a:ea typeface="Roboto Serif"/>
                          <a:cs typeface="Roboto Serif"/>
                          <a:sym typeface="Roboto Serif"/>
                        </a:rPr>
                        <a:t>Place the rover in the Moon Yard and calibrate its localization using a star-sun tracker, visual odometry, and/or total station.</a:t>
                      </a:r>
                      <a:endParaRPr sz="1000">
                        <a:solidFill>
                          <a:schemeClr val="lt1"/>
                        </a:solidFill>
                        <a:latin typeface="Roboto Serif"/>
                        <a:ea typeface="Roboto Serif"/>
                        <a:cs typeface="Roboto Serif"/>
                        <a:sym typeface="Roboto Serif"/>
                      </a:endParaRPr>
                    </a:p>
                    <a:p>
                      <a:pPr marL="0" lvl="0" indent="0" algn="l" rtl="0">
                        <a:spcBef>
                          <a:spcPts val="0"/>
                        </a:spcBef>
                        <a:spcAft>
                          <a:spcPts val="0"/>
                        </a:spcAft>
                        <a:buNone/>
                      </a:pPr>
                      <a:endParaRPr sz="1000">
                        <a:solidFill>
                          <a:schemeClr val="lt1"/>
                        </a:solidFill>
                        <a:latin typeface="Roboto Serif"/>
                        <a:ea typeface="Roboto Serif"/>
                        <a:cs typeface="Roboto Serif"/>
                        <a:sym typeface="Roboto Serif"/>
                      </a:endParaRPr>
                    </a:p>
                    <a:p>
                      <a:pPr marL="0" lvl="0" indent="0" algn="l" rtl="0">
                        <a:spcBef>
                          <a:spcPts val="0"/>
                        </a:spcBef>
                        <a:spcAft>
                          <a:spcPts val="0"/>
                        </a:spcAft>
                        <a:buNone/>
                      </a:pPr>
                      <a:r>
                        <a:rPr lang="en" sz="1000" b="1">
                          <a:solidFill>
                            <a:schemeClr val="lt1"/>
                          </a:solidFill>
                          <a:latin typeface="Roboto Serif"/>
                          <a:ea typeface="Roboto Serif"/>
                          <a:cs typeface="Roboto Serif"/>
                          <a:sym typeface="Roboto Serif"/>
                        </a:rPr>
                        <a:t>During Demonstration:</a:t>
                      </a:r>
                      <a:endParaRPr sz="1000" b="1">
                        <a:solidFill>
                          <a:schemeClr val="lt1"/>
                        </a:solidFill>
                        <a:latin typeface="Roboto Serif"/>
                        <a:ea typeface="Roboto Serif"/>
                        <a:cs typeface="Roboto Serif"/>
                        <a:sym typeface="Roboto Serif"/>
                      </a:endParaRPr>
                    </a:p>
                    <a:p>
                      <a:pPr marL="457200" lvl="0" indent="-292100" algn="l" rtl="0">
                        <a:spcBef>
                          <a:spcPts val="0"/>
                        </a:spcBef>
                        <a:spcAft>
                          <a:spcPts val="0"/>
                        </a:spcAft>
                        <a:buClr>
                          <a:schemeClr val="lt1"/>
                        </a:buClr>
                        <a:buSzPts val="1000"/>
                        <a:buFont typeface="Roboto Serif"/>
                        <a:buAutoNum type="arabicPeriod"/>
                      </a:pPr>
                      <a:r>
                        <a:rPr lang="en" sz="1000">
                          <a:solidFill>
                            <a:schemeClr val="lt1"/>
                          </a:solidFill>
                          <a:latin typeface="Roboto Serif"/>
                          <a:ea typeface="Roboto Serif"/>
                          <a:cs typeface="Roboto Serif"/>
                          <a:sym typeface="Roboto Serif"/>
                        </a:rPr>
                        <a:t>Switch the rover to autonomous mode and use goal poses with offsets to plan the path.</a:t>
                      </a:r>
                      <a:endParaRPr sz="1000" b="1">
                        <a:solidFill>
                          <a:schemeClr val="lt1"/>
                        </a:solidFill>
                        <a:latin typeface="Roboto Serif"/>
                        <a:ea typeface="Roboto Serif"/>
                        <a:cs typeface="Roboto Serif"/>
                        <a:sym typeface="Roboto Serif"/>
                      </a:endParaRPr>
                    </a:p>
                    <a:p>
                      <a:pPr marL="457200" lvl="0" indent="-292100" algn="l" rtl="0">
                        <a:spcBef>
                          <a:spcPts val="0"/>
                        </a:spcBef>
                        <a:spcAft>
                          <a:spcPts val="0"/>
                        </a:spcAft>
                        <a:buClr>
                          <a:schemeClr val="lt1"/>
                        </a:buClr>
                        <a:buSzPts val="1000"/>
                        <a:buFont typeface="Roboto Serif"/>
                        <a:buAutoNum type="arabicPeriod"/>
                      </a:pPr>
                      <a:r>
                        <a:rPr lang="en" sz="1000">
                          <a:solidFill>
                            <a:schemeClr val="lt1"/>
                          </a:solidFill>
                          <a:latin typeface="Roboto Serif"/>
                          <a:ea typeface="Roboto Serif"/>
                          <a:cs typeface="Roboto Serif"/>
                          <a:sym typeface="Roboto Serif"/>
                        </a:rPr>
                        <a:t>Observe the rover </a:t>
                      </a:r>
                      <a:r>
                        <a:rPr lang="en" sz="1000">
                          <a:solidFill>
                            <a:srgbClr val="FF0000"/>
                          </a:solidFill>
                          <a:latin typeface="Roboto Serif"/>
                          <a:ea typeface="Roboto Serif"/>
                          <a:cs typeface="Roboto Serif"/>
                          <a:sym typeface="Roboto Serif"/>
                        </a:rPr>
                        <a:t>autonomously grade craters and level dunes in a circular path</a:t>
                      </a:r>
                      <a:r>
                        <a:rPr lang="en" sz="1000">
                          <a:solidFill>
                            <a:schemeClr val="lt1"/>
                          </a:solidFill>
                          <a:latin typeface="Roboto Serif"/>
                          <a:ea typeface="Roboto Serif"/>
                          <a:cs typeface="Roboto Serif"/>
                          <a:sym typeface="Roboto Serif"/>
                        </a:rPr>
                        <a:t>.</a:t>
                      </a:r>
                      <a:endParaRPr sz="1000">
                        <a:solidFill>
                          <a:schemeClr val="lt1"/>
                        </a:solidFill>
                        <a:latin typeface="Roboto Serif"/>
                        <a:ea typeface="Roboto Serif"/>
                        <a:cs typeface="Roboto Serif"/>
                        <a:sym typeface="Roboto Serif"/>
                      </a:endParaRPr>
                    </a:p>
                    <a:p>
                      <a:pPr marL="457200" lvl="0" indent="-292100" algn="l" rtl="0">
                        <a:spcBef>
                          <a:spcPts val="0"/>
                        </a:spcBef>
                        <a:spcAft>
                          <a:spcPts val="0"/>
                        </a:spcAft>
                        <a:buClr>
                          <a:schemeClr val="lt1"/>
                        </a:buClr>
                        <a:buSzPts val="1000"/>
                        <a:buFont typeface="Roboto Serif"/>
                        <a:buAutoNum type="arabicPeriod"/>
                      </a:pPr>
                      <a:r>
                        <a:rPr lang="en" sz="1000">
                          <a:solidFill>
                            <a:schemeClr val="lt1"/>
                          </a:solidFill>
                          <a:latin typeface="Roboto Serif"/>
                          <a:ea typeface="Roboto Serif"/>
                          <a:cs typeface="Roboto Serif"/>
                          <a:sym typeface="Roboto Serif"/>
                        </a:rPr>
                        <a:t>After each dozed crater, use the ZED camera to validate whether the dozing satisfies the performance requirements.</a:t>
                      </a:r>
                      <a:endParaRPr sz="1000">
                        <a:solidFill>
                          <a:schemeClr val="lt1"/>
                        </a:solidFill>
                        <a:latin typeface="Roboto Serif"/>
                        <a:ea typeface="Roboto Serif"/>
                        <a:cs typeface="Roboto Serif"/>
                        <a:sym typeface="Roboto Serif"/>
                      </a:endParaRPr>
                    </a:p>
                    <a:p>
                      <a:pPr marL="457200" lvl="0" indent="-292100" algn="l" rtl="0">
                        <a:spcBef>
                          <a:spcPts val="0"/>
                        </a:spcBef>
                        <a:spcAft>
                          <a:spcPts val="0"/>
                        </a:spcAft>
                        <a:buClr>
                          <a:schemeClr val="lt1"/>
                        </a:buClr>
                        <a:buSzPts val="1000"/>
                        <a:buFont typeface="Roboto Serif"/>
                        <a:buAutoNum type="arabicPeriod"/>
                      </a:pPr>
                      <a:r>
                        <a:rPr lang="en" sz="1000">
                          <a:solidFill>
                            <a:schemeClr val="lt1"/>
                          </a:solidFill>
                          <a:latin typeface="Roboto Serif"/>
                          <a:ea typeface="Roboto Serif"/>
                          <a:cs typeface="Roboto Serif"/>
                          <a:sym typeface="Roboto Serif"/>
                        </a:rPr>
                        <a:t>If anything unexpected occurs press the emergency stop button.</a:t>
                      </a:r>
                      <a:endParaRPr sz="1000">
                        <a:solidFill>
                          <a:schemeClr val="lt1"/>
                        </a:solidFill>
                        <a:latin typeface="Roboto Serif"/>
                        <a:ea typeface="Roboto Serif"/>
                        <a:cs typeface="Roboto Serif"/>
                        <a:sym typeface="Roboto Serif"/>
                      </a:endParaRPr>
                    </a:p>
                  </a:txBody>
                  <a:tcPr marL="91425" marR="91425" marT="45700" marB="45700"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3"/>
                  </a:ext>
                </a:extLst>
              </a:tr>
              <a:tr h="241975">
                <a:tc>
                  <a:txBody>
                    <a:bodyPr/>
                    <a:lstStyle/>
                    <a:p>
                      <a:pPr marL="0" lvl="0" indent="0" algn="ctr" rtl="0">
                        <a:spcBef>
                          <a:spcPts val="0"/>
                        </a:spcBef>
                        <a:spcAft>
                          <a:spcPts val="0"/>
                        </a:spcAft>
                        <a:buNone/>
                      </a:pPr>
                      <a:r>
                        <a:rPr lang="en" sz="1000" b="1">
                          <a:solidFill>
                            <a:schemeClr val="lt1"/>
                          </a:solidFill>
                          <a:latin typeface="Roboto Serif"/>
                          <a:ea typeface="Roboto Serif"/>
                          <a:cs typeface="Roboto Serif"/>
                          <a:sym typeface="Roboto Serif"/>
                        </a:rPr>
                        <a:t>Quantitative Performance Metrics</a:t>
                      </a:r>
                      <a:endParaRPr sz="1000" b="1">
                        <a:solidFill>
                          <a:schemeClr val="lt1"/>
                        </a:solidFill>
                        <a:latin typeface="Roboto Serif"/>
                        <a:ea typeface="Roboto Serif"/>
                        <a:cs typeface="Roboto Serif"/>
                        <a:sym typeface="Roboto Serif"/>
                      </a:endParaRPr>
                    </a:p>
                  </a:txBody>
                  <a:tcPr marL="91425" marR="91425" marT="45700" marB="45700"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3"/>
                    </a:solidFill>
                  </a:tcPr>
                </a:tc>
                <a:extLst>
                  <a:ext uri="{0D108BD9-81ED-4DB2-BD59-A6C34878D82A}">
                    <a16:rowId xmlns:a16="http://schemas.microsoft.com/office/drawing/2014/main" val="10004"/>
                  </a:ext>
                </a:extLst>
              </a:tr>
              <a:tr h="1108650">
                <a:tc>
                  <a:txBody>
                    <a:bodyPr/>
                    <a:lstStyle/>
                    <a:p>
                      <a:pPr marL="0" lvl="0" indent="0" algn="l" rtl="0">
                        <a:spcBef>
                          <a:spcPts val="0"/>
                        </a:spcBef>
                        <a:spcAft>
                          <a:spcPts val="0"/>
                        </a:spcAft>
                        <a:buNone/>
                      </a:pPr>
                      <a:r>
                        <a:rPr lang="en" sz="1000" b="1">
                          <a:solidFill>
                            <a:srgbClr val="FF0000"/>
                          </a:solidFill>
                          <a:latin typeface="Roboto Serif"/>
                          <a:ea typeface="Roboto Serif"/>
                          <a:cs typeface="Roboto Serif"/>
                          <a:sym typeface="Roboto Serif"/>
                        </a:rPr>
                        <a:t>M.P.1:</a:t>
                      </a:r>
                      <a:r>
                        <a:rPr lang="en" sz="1000">
                          <a:solidFill>
                            <a:schemeClr val="lt1"/>
                          </a:solidFill>
                          <a:latin typeface="Roboto Serif"/>
                          <a:ea typeface="Roboto Serif"/>
                          <a:cs typeface="Roboto Serif"/>
                          <a:sym typeface="Roboto Serif"/>
                        </a:rPr>
                        <a:t> Will plan a path with </a:t>
                      </a:r>
                      <a:r>
                        <a:rPr lang="en" sz="1000">
                          <a:solidFill>
                            <a:schemeClr val="accent6"/>
                          </a:solidFill>
                          <a:latin typeface="Roboto Serif"/>
                          <a:ea typeface="Roboto Serif"/>
                          <a:cs typeface="Roboto Serif"/>
                          <a:sym typeface="Roboto Serif"/>
                        </a:rPr>
                        <a:t>cumulative deviation of &lt;= 25%</a:t>
                      </a:r>
                      <a:r>
                        <a:rPr lang="en" sz="1000">
                          <a:solidFill>
                            <a:schemeClr val="lt1"/>
                          </a:solidFill>
                          <a:latin typeface="Roboto Serif"/>
                          <a:ea typeface="Roboto Serif"/>
                          <a:cs typeface="Roboto Serif"/>
                          <a:sym typeface="Roboto Serif"/>
                        </a:rPr>
                        <a:t> from chosen latitude’s length</a:t>
                      </a:r>
                      <a:endParaRPr sz="1000">
                        <a:solidFill>
                          <a:schemeClr val="lt1"/>
                        </a:solidFill>
                        <a:latin typeface="Roboto Serif"/>
                        <a:ea typeface="Roboto Serif"/>
                        <a:cs typeface="Roboto Serif"/>
                        <a:sym typeface="Roboto Serif"/>
                      </a:endParaRPr>
                    </a:p>
                    <a:p>
                      <a:pPr marL="0" lvl="0" indent="0" algn="l" rtl="0">
                        <a:spcBef>
                          <a:spcPts val="0"/>
                        </a:spcBef>
                        <a:spcAft>
                          <a:spcPts val="0"/>
                        </a:spcAft>
                        <a:buNone/>
                      </a:pPr>
                      <a:r>
                        <a:rPr lang="en" sz="1000" b="1">
                          <a:solidFill>
                            <a:srgbClr val="FF0000"/>
                          </a:solidFill>
                          <a:latin typeface="Roboto Serif"/>
                          <a:ea typeface="Roboto Serif"/>
                          <a:cs typeface="Roboto Serif"/>
                          <a:sym typeface="Roboto Serif"/>
                        </a:rPr>
                        <a:t>M.P.2:</a:t>
                      </a:r>
                      <a:r>
                        <a:rPr lang="en" sz="1000">
                          <a:solidFill>
                            <a:schemeClr val="lt1"/>
                          </a:solidFill>
                          <a:latin typeface="Roboto Serif"/>
                          <a:ea typeface="Roboto Serif"/>
                          <a:cs typeface="Roboto Serif"/>
                          <a:sym typeface="Roboto Serif"/>
                        </a:rPr>
                        <a:t> Will </a:t>
                      </a:r>
                      <a:r>
                        <a:rPr lang="en" sz="1000">
                          <a:solidFill>
                            <a:schemeClr val="accent6"/>
                          </a:solidFill>
                          <a:latin typeface="Roboto Serif"/>
                          <a:ea typeface="Roboto Serif"/>
                          <a:cs typeface="Roboto Serif"/>
                          <a:sym typeface="Roboto Serif"/>
                        </a:rPr>
                        <a:t>follow planned path</a:t>
                      </a:r>
                      <a:r>
                        <a:rPr lang="en" sz="1000">
                          <a:solidFill>
                            <a:schemeClr val="lt1"/>
                          </a:solidFill>
                          <a:latin typeface="Roboto Serif"/>
                          <a:ea typeface="Roboto Serif"/>
                          <a:cs typeface="Roboto Serif"/>
                          <a:sym typeface="Roboto Serif"/>
                        </a:rPr>
                        <a:t> to a maximum deviation of </a:t>
                      </a:r>
                      <a:r>
                        <a:rPr lang="en" sz="1000">
                          <a:solidFill>
                            <a:schemeClr val="accent6"/>
                          </a:solidFill>
                          <a:latin typeface="Roboto Serif"/>
                          <a:ea typeface="Roboto Serif"/>
                          <a:cs typeface="Roboto Serif"/>
                          <a:sym typeface="Roboto Serif"/>
                        </a:rPr>
                        <a:t>10%</a:t>
                      </a:r>
                      <a:endParaRPr sz="1000">
                        <a:solidFill>
                          <a:schemeClr val="accent6"/>
                        </a:solidFill>
                        <a:latin typeface="Roboto Serif"/>
                        <a:ea typeface="Roboto Serif"/>
                        <a:cs typeface="Roboto Serif"/>
                        <a:sym typeface="Roboto Serif"/>
                      </a:endParaRPr>
                    </a:p>
                    <a:p>
                      <a:pPr marL="0" lvl="0" indent="0" algn="l" rtl="0">
                        <a:spcBef>
                          <a:spcPts val="0"/>
                        </a:spcBef>
                        <a:spcAft>
                          <a:spcPts val="0"/>
                        </a:spcAft>
                        <a:buNone/>
                      </a:pPr>
                      <a:r>
                        <a:rPr lang="en" sz="1000" b="1">
                          <a:solidFill>
                            <a:srgbClr val="FF0000"/>
                          </a:solidFill>
                          <a:latin typeface="Roboto Serif"/>
                          <a:ea typeface="Roboto Serif"/>
                          <a:cs typeface="Roboto Serif"/>
                          <a:sym typeface="Roboto Serif"/>
                        </a:rPr>
                        <a:t>M.P.3:</a:t>
                      </a:r>
                      <a:r>
                        <a:rPr lang="en" sz="1000">
                          <a:solidFill>
                            <a:schemeClr val="lt1"/>
                          </a:solidFill>
                          <a:latin typeface="Roboto Serif"/>
                          <a:ea typeface="Roboto Serif"/>
                          <a:cs typeface="Roboto Serif"/>
                          <a:sym typeface="Roboto Serif"/>
                        </a:rPr>
                        <a:t> Will </a:t>
                      </a:r>
                      <a:r>
                        <a:rPr lang="en" sz="1000">
                          <a:solidFill>
                            <a:schemeClr val="accent6"/>
                          </a:solidFill>
                          <a:latin typeface="Roboto Serif"/>
                          <a:ea typeface="Roboto Serif"/>
                          <a:cs typeface="Roboto Serif"/>
                          <a:sym typeface="Roboto Serif"/>
                        </a:rPr>
                        <a:t>climb gradients up to 15°</a:t>
                      </a:r>
                      <a:r>
                        <a:rPr lang="en" sz="1000">
                          <a:solidFill>
                            <a:schemeClr val="lt1"/>
                          </a:solidFill>
                          <a:latin typeface="Roboto Serif"/>
                          <a:ea typeface="Roboto Serif"/>
                          <a:cs typeface="Roboto Serif"/>
                          <a:sym typeface="Roboto Serif"/>
                        </a:rPr>
                        <a:t> and have a </a:t>
                      </a:r>
                      <a:r>
                        <a:rPr lang="en" sz="1000">
                          <a:solidFill>
                            <a:schemeClr val="accent6"/>
                          </a:solidFill>
                          <a:latin typeface="Roboto Serif"/>
                          <a:ea typeface="Roboto Serif"/>
                          <a:cs typeface="Roboto Serif"/>
                          <a:sym typeface="Roboto Serif"/>
                        </a:rPr>
                        <a:t>contact pressure</a:t>
                      </a:r>
                      <a:r>
                        <a:rPr lang="en" sz="1000">
                          <a:solidFill>
                            <a:schemeClr val="lt1"/>
                          </a:solidFill>
                          <a:latin typeface="Roboto Serif"/>
                          <a:ea typeface="Roboto Serif"/>
                          <a:cs typeface="Roboto Serif"/>
                          <a:sym typeface="Roboto Serif"/>
                        </a:rPr>
                        <a:t> </a:t>
                      </a:r>
                      <a:r>
                        <a:rPr lang="en" sz="1000">
                          <a:solidFill>
                            <a:schemeClr val="accent6"/>
                          </a:solidFill>
                          <a:latin typeface="Roboto Serif"/>
                          <a:ea typeface="Roboto Serif"/>
                          <a:cs typeface="Roboto Serif"/>
                          <a:sym typeface="Roboto Serif"/>
                        </a:rPr>
                        <a:t>of less than 1.5 kPa</a:t>
                      </a:r>
                      <a:r>
                        <a:rPr lang="en" sz="1000">
                          <a:solidFill>
                            <a:schemeClr val="lt1"/>
                          </a:solidFill>
                          <a:latin typeface="Roboto Serif"/>
                          <a:ea typeface="Roboto Serif"/>
                          <a:cs typeface="Roboto Serif"/>
                          <a:sym typeface="Roboto Serif"/>
                        </a:rPr>
                        <a:t> </a:t>
                      </a:r>
                      <a:endParaRPr sz="1000">
                        <a:solidFill>
                          <a:schemeClr val="accent6"/>
                        </a:solidFill>
                        <a:latin typeface="Roboto Serif"/>
                        <a:ea typeface="Roboto Serif"/>
                        <a:cs typeface="Roboto Serif"/>
                        <a:sym typeface="Roboto Serif"/>
                      </a:endParaRPr>
                    </a:p>
                    <a:p>
                      <a:pPr marL="0" lvl="0" indent="0" algn="l" rtl="0">
                        <a:spcBef>
                          <a:spcPts val="0"/>
                        </a:spcBef>
                        <a:spcAft>
                          <a:spcPts val="0"/>
                        </a:spcAft>
                        <a:buNone/>
                      </a:pPr>
                      <a:r>
                        <a:rPr lang="en" sz="1000" b="1">
                          <a:solidFill>
                            <a:srgbClr val="FF0000"/>
                          </a:solidFill>
                          <a:latin typeface="Roboto Serif"/>
                          <a:ea typeface="Roboto Serif"/>
                          <a:cs typeface="Roboto Serif"/>
                          <a:sym typeface="Roboto Serif"/>
                        </a:rPr>
                        <a:t>M.P.4:</a:t>
                      </a:r>
                      <a:r>
                        <a:rPr lang="en" sz="1000">
                          <a:solidFill>
                            <a:schemeClr val="lt1"/>
                          </a:solidFill>
                          <a:latin typeface="Roboto Serif"/>
                          <a:ea typeface="Roboto Serif"/>
                          <a:cs typeface="Roboto Serif"/>
                          <a:sym typeface="Roboto Serif"/>
                        </a:rPr>
                        <a:t> Will </a:t>
                      </a:r>
                      <a:r>
                        <a:rPr lang="en" sz="1000">
                          <a:solidFill>
                            <a:schemeClr val="accent6"/>
                          </a:solidFill>
                          <a:latin typeface="Roboto Serif"/>
                          <a:ea typeface="Roboto Serif"/>
                          <a:cs typeface="Roboto Serif"/>
                          <a:sym typeface="Roboto Serif"/>
                        </a:rPr>
                        <a:t>avoid craters &gt;= 0.5 metres</a:t>
                      </a:r>
                      <a:r>
                        <a:rPr lang="en" sz="1000">
                          <a:solidFill>
                            <a:schemeClr val="lt1"/>
                          </a:solidFill>
                          <a:latin typeface="Roboto Serif"/>
                          <a:ea typeface="Roboto Serif"/>
                          <a:cs typeface="Roboto Serif"/>
                          <a:sym typeface="Roboto Serif"/>
                        </a:rPr>
                        <a:t> and </a:t>
                      </a:r>
                      <a:r>
                        <a:rPr lang="en" sz="1000">
                          <a:solidFill>
                            <a:schemeClr val="accent6"/>
                          </a:solidFill>
                          <a:latin typeface="Roboto Serif"/>
                          <a:ea typeface="Roboto Serif"/>
                          <a:cs typeface="Roboto Serif"/>
                          <a:sym typeface="Roboto Serif"/>
                        </a:rPr>
                        <a:t>avoid slopes &gt;= 15°</a:t>
                      </a:r>
                      <a:endParaRPr sz="1000">
                        <a:solidFill>
                          <a:schemeClr val="lt1"/>
                        </a:solidFill>
                        <a:latin typeface="Roboto Serif"/>
                        <a:ea typeface="Roboto Serif"/>
                        <a:cs typeface="Roboto Serif"/>
                        <a:sym typeface="Roboto Serif"/>
                      </a:endParaRPr>
                    </a:p>
                    <a:p>
                      <a:pPr marL="0" lvl="0" indent="0" algn="l" rtl="0">
                        <a:spcBef>
                          <a:spcPts val="0"/>
                        </a:spcBef>
                        <a:spcAft>
                          <a:spcPts val="0"/>
                        </a:spcAft>
                        <a:buNone/>
                      </a:pPr>
                      <a:r>
                        <a:rPr lang="en" sz="1000" b="1">
                          <a:solidFill>
                            <a:srgbClr val="FF0000"/>
                          </a:solidFill>
                          <a:latin typeface="Roboto Serif"/>
                          <a:ea typeface="Roboto Serif"/>
                          <a:cs typeface="Roboto Serif"/>
                          <a:sym typeface="Roboto Serif"/>
                        </a:rPr>
                        <a:t>M.P.5:</a:t>
                      </a:r>
                      <a:r>
                        <a:rPr lang="en" sz="1000">
                          <a:solidFill>
                            <a:schemeClr val="lt1"/>
                          </a:solidFill>
                          <a:latin typeface="Roboto Serif"/>
                          <a:ea typeface="Roboto Serif"/>
                          <a:cs typeface="Roboto Serif"/>
                          <a:sym typeface="Roboto Serif"/>
                        </a:rPr>
                        <a:t> Will fill craters of </a:t>
                      </a:r>
                      <a:r>
                        <a:rPr lang="en" sz="1000">
                          <a:solidFill>
                            <a:schemeClr val="accent6"/>
                          </a:solidFill>
                          <a:latin typeface="Roboto Serif"/>
                          <a:ea typeface="Roboto Serif"/>
                          <a:cs typeface="Roboto Serif"/>
                          <a:sym typeface="Roboto Serif"/>
                        </a:rPr>
                        <a:t>up to 0.5 meters</a:t>
                      </a:r>
                      <a:r>
                        <a:rPr lang="en" sz="1000">
                          <a:solidFill>
                            <a:schemeClr val="lt1"/>
                          </a:solidFill>
                          <a:latin typeface="Roboto Serif"/>
                          <a:ea typeface="Roboto Serif"/>
                          <a:cs typeface="Roboto Serif"/>
                          <a:sym typeface="Roboto Serif"/>
                        </a:rPr>
                        <a:t> in diameter and </a:t>
                      </a:r>
                      <a:r>
                        <a:rPr lang="en" sz="1000">
                          <a:solidFill>
                            <a:schemeClr val="accent6"/>
                          </a:solidFill>
                          <a:latin typeface="Roboto Serif"/>
                          <a:ea typeface="Roboto Serif"/>
                          <a:cs typeface="Roboto Serif"/>
                          <a:sym typeface="Roboto Serif"/>
                        </a:rPr>
                        <a:t>0.1m</a:t>
                      </a:r>
                      <a:r>
                        <a:rPr lang="en" sz="1000">
                          <a:solidFill>
                            <a:schemeClr val="lt1"/>
                          </a:solidFill>
                          <a:latin typeface="Roboto Serif"/>
                          <a:ea typeface="Roboto Serif"/>
                          <a:cs typeface="Roboto Serif"/>
                          <a:sym typeface="Roboto Serif"/>
                        </a:rPr>
                        <a:t> in depth </a:t>
                      </a:r>
                      <a:endParaRPr sz="1000">
                        <a:solidFill>
                          <a:schemeClr val="lt1"/>
                        </a:solidFill>
                        <a:latin typeface="Roboto Serif"/>
                        <a:ea typeface="Roboto Serif"/>
                        <a:cs typeface="Roboto Serif"/>
                        <a:sym typeface="Roboto Serif"/>
                      </a:endParaRPr>
                    </a:p>
                    <a:p>
                      <a:pPr marL="0" lvl="0" indent="0" algn="l" rtl="0">
                        <a:spcBef>
                          <a:spcPts val="0"/>
                        </a:spcBef>
                        <a:spcAft>
                          <a:spcPts val="0"/>
                        </a:spcAft>
                        <a:buNone/>
                      </a:pPr>
                      <a:r>
                        <a:rPr lang="en" sz="1000" b="1">
                          <a:solidFill>
                            <a:srgbClr val="FF0000"/>
                          </a:solidFill>
                          <a:latin typeface="Roboto Serif"/>
                          <a:ea typeface="Roboto Serif"/>
                          <a:cs typeface="Roboto Serif"/>
                          <a:sym typeface="Roboto Serif"/>
                        </a:rPr>
                        <a:t>M.P.6:</a:t>
                      </a:r>
                      <a:r>
                        <a:rPr lang="en" sz="1000">
                          <a:solidFill>
                            <a:schemeClr val="lt1"/>
                          </a:solidFill>
                          <a:latin typeface="Roboto Serif"/>
                          <a:ea typeface="Roboto Serif"/>
                          <a:cs typeface="Roboto Serif"/>
                          <a:sym typeface="Roboto Serif"/>
                        </a:rPr>
                        <a:t> Will groom the trail to have a </a:t>
                      </a:r>
                      <a:r>
                        <a:rPr lang="en" sz="1000">
                          <a:solidFill>
                            <a:schemeClr val="accent6"/>
                          </a:solidFill>
                          <a:latin typeface="Roboto Serif"/>
                          <a:ea typeface="Roboto Serif"/>
                          <a:cs typeface="Roboto Serif"/>
                          <a:sym typeface="Roboto Serif"/>
                        </a:rPr>
                        <a:t>maximum traversal slope of 5°</a:t>
                      </a:r>
                      <a:endParaRPr sz="1000">
                        <a:solidFill>
                          <a:schemeClr val="lt1"/>
                        </a:solidFill>
                        <a:latin typeface="Roboto Serif"/>
                        <a:ea typeface="Roboto Serif"/>
                        <a:cs typeface="Roboto Serif"/>
                        <a:sym typeface="Roboto Serif"/>
                      </a:endParaRPr>
                    </a:p>
                  </a:txBody>
                  <a:tcPr marL="91425" marR="91425" marT="45700" marB="45700"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pic>
        <p:nvPicPr>
          <p:cNvPr id="784" name="Google Shape;784;p93"/>
          <p:cNvPicPr preferRelativeResize="0"/>
          <p:nvPr/>
        </p:nvPicPr>
        <p:blipFill>
          <a:blip r:embed="rId3">
            <a:alphaModFix/>
          </a:blip>
          <a:stretch>
            <a:fillRect/>
          </a:stretch>
        </p:blipFill>
        <p:spPr>
          <a:xfrm>
            <a:off x="6423500" y="1622799"/>
            <a:ext cx="2597652" cy="2387676"/>
          </a:xfrm>
          <a:prstGeom prst="rect">
            <a:avLst/>
          </a:prstGeom>
          <a:noFill/>
          <a:ln>
            <a:noFill/>
          </a:ln>
        </p:spPr>
      </p:pic>
      <p:sp>
        <p:nvSpPr>
          <p:cNvPr id="785" name="Google Shape;785;p93"/>
          <p:cNvSpPr/>
          <p:nvPr/>
        </p:nvSpPr>
        <p:spPr>
          <a:xfrm>
            <a:off x="7175688" y="2831149"/>
            <a:ext cx="278700" cy="259500"/>
          </a:xfrm>
          <a:prstGeom prst="ellipse">
            <a:avLst/>
          </a:prstGeom>
          <a:noFill/>
          <a:ln w="2857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86" name="Google Shape;786;p93"/>
          <p:cNvSpPr txBox="1"/>
          <p:nvPr/>
        </p:nvSpPr>
        <p:spPr>
          <a:xfrm>
            <a:off x="6608225" y="4269625"/>
            <a:ext cx="2224200" cy="64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9900"/>
                </a:solidFill>
                <a:latin typeface="Roboto Serif"/>
                <a:ea typeface="Roboto Serif"/>
                <a:cs typeface="Roboto Serif"/>
                <a:sym typeface="Roboto Serif"/>
              </a:rPr>
              <a:t>Groom several craters in a circular path</a:t>
            </a:r>
            <a:endParaRPr>
              <a:solidFill>
                <a:srgbClr val="FF9900"/>
              </a:solidFill>
              <a:latin typeface="Roboto Serif"/>
              <a:ea typeface="Roboto Serif"/>
              <a:cs typeface="Roboto Serif"/>
              <a:sym typeface="Roboto Serif"/>
            </a:endParaRPr>
          </a:p>
          <a:p>
            <a:pPr marL="0" lvl="0" indent="0" algn="l" rtl="0">
              <a:spcBef>
                <a:spcPts val="0"/>
              </a:spcBef>
              <a:spcAft>
                <a:spcPts val="0"/>
              </a:spcAft>
              <a:buNone/>
            </a:pPr>
            <a:endParaRPr sz="1800">
              <a:solidFill>
                <a:schemeClr val="lt1"/>
              </a:solidFill>
              <a:latin typeface="Roboto Serif"/>
              <a:ea typeface="Roboto Serif"/>
              <a:cs typeface="Roboto Serif"/>
              <a:sym typeface="Roboto Serif"/>
            </a:endParaRPr>
          </a:p>
        </p:txBody>
      </p:sp>
      <p:cxnSp>
        <p:nvCxnSpPr>
          <p:cNvPr id="787" name="Google Shape;787;p93"/>
          <p:cNvCxnSpPr>
            <a:stCxn id="786" idx="0"/>
            <a:endCxn id="785" idx="4"/>
          </p:cNvCxnSpPr>
          <p:nvPr/>
        </p:nvCxnSpPr>
        <p:spPr>
          <a:xfrm rot="10800000">
            <a:off x="7315025" y="3090625"/>
            <a:ext cx="405300" cy="1179000"/>
          </a:xfrm>
          <a:prstGeom prst="straightConnector1">
            <a:avLst/>
          </a:prstGeom>
          <a:noFill/>
          <a:ln w="19050" cap="flat" cmpd="sng">
            <a:solidFill>
              <a:srgbClr val="FF9900"/>
            </a:solidFill>
            <a:prstDash val="solid"/>
            <a:round/>
            <a:headEnd type="none" w="med" len="med"/>
            <a:tailEnd type="triangle" w="med" len="med"/>
          </a:ln>
        </p:spPr>
      </p:cxnSp>
      <p:sp>
        <p:nvSpPr>
          <p:cNvPr id="788" name="Google Shape;788;p93"/>
          <p:cNvSpPr/>
          <p:nvPr/>
        </p:nvSpPr>
        <p:spPr>
          <a:xfrm>
            <a:off x="7175688" y="2123349"/>
            <a:ext cx="278700" cy="259500"/>
          </a:xfrm>
          <a:prstGeom prst="ellipse">
            <a:avLst/>
          </a:prstGeom>
          <a:noFill/>
          <a:ln w="2857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89" name="Google Shape;789;p93"/>
          <p:cNvSpPr/>
          <p:nvPr/>
        </p:nvSpPr>
        <p:spPr>
          <a:xfrm>
            <a:off x="7915038" y="2673561"/>
            <a:ext cx="278700" cy="259500"/>
          </a:xfrm>
          <a:prstGeom prst="ellipse">
            <a:avLst/>
          </a:prstGeom>
          <a:noFill/>
          <a:ln w="2857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90" name="Google Shape;790;p93"/>
          <p:cNvSpPr/>
          <p:nvPr/>
        </p:nvSpPr>
        <p:spPr>
          <a:xfrm>
            <a:off x="7173025" y="2038787"/>
            <a:ext cx="966605" cy="1065930"/>
          </a:xfrm>
          <a:custGeom>
            <a:avLst/>
            <a:gdLst/>
            <a:ahLst/>
            <a:cxnLst/>
            <a:rect l="l" t="t" r="r" b="b"/>
            <a:pathLst>
              <a:path w="170177" h="186270" extrusionOk="0">
                <a:moveTo>
                  <a:pt x="67858" y="302"/>
                </a:moveTo>
                <a:cubicBezTo>
                  <a:pt x="61114" y="1509"/>
                  <a:pt x="54298" y="9744"/>
                  <a:pt x="50393" y="14359"/>
                </a:cubicBezTo>
                <a:cubicBezTo>
                  <a:pt x="46488" y="18974"/>
                  <a:pt x="49045" y="24156"/>
                  <a:pt x="44430" y="27990"/>
                </a:cubicBezTo>
                <a:cubicBezTo>
                  <a:pt x="39816" y="31824"/>
                  <a:pt x="29806" y="32108"/>
                  <a:pt x="22706" y="37361"/>
                </a:cubicBezTo>
                <a:cubicBezTo>
                  <a:pt x="15607" y="42615"/>
                  <a:pt x="5312" y="49785"/>
                  <a:pt x="1833" y="59511"/>
                </a:cubicBezTo>
                <a:cubicBezTo>
                  <a:pt x="-1646" y="69237"/>
                  <a:pt x="910" y="85211"/>
                  <a:pt x="1833" y="95718"/>
                </a:cubicBezTo>
                <a:cubicBezTo>
                  <a:pt x="2756" y="106225"/>
                  <a:pt x="4176" y="113679"/>
                  <a:pt x="7371" y="122553"/>
                </a:cubicBezTo>
                <a:cubicBezTo>
                  <a:pt x="10566" y="131427"/>
                  <a:pt x="14826" y="140231"/>
                  <a:pt x="21002" y="148963"/>
                </a:cubicBezTo>
                <a:cubicBezTo>
                  <a:pt x="27179" y="157695"/>
                  <a:pt x="35130" y="168771"/>
                  <a:pt x="44430" y="174947"/>
                </a:cubicBezTo>
                <a:cubicBezTo>
                  <a:pt x="53730" y="181124"/>
                  <a:pt x="66367" y="185028"/>
                  <a:pt x="76803" y="186022"/>
                </a:cubicBezTo>
                <a:cubicBezTo>
                  <a:pt x="87239" y="187016"/>
                  <a:pt x="101864" y="183892"/>
                  <a:pt x="107046" y="180910"/>
                </a:cubicBezTo>
                <a:cubicBezTo>
                  <a:pt x="112229" y="177928"/>
                  <a:pt x="106478" y="171965"/>
                  <a:pt x="107898" y="168131"/>
                </a:cubicBezTo>
                <a:cubicBezTo>
                  <a:pt x="109318" y="164297"/>
                  <a:pt x="111803" y="161671"/>
                  <a:pt x="115566" y="157908"/>
                </a:cubicBezTo>
                <a:cubicBezTo>
                  <a:pt x="119329" y="154145"/>
                  <a:pt x="126002" y="147685"/>
                  <a:pt x="130474" y="145555"/>
                </a:cubicBezTo>
                <a:cubicBezTo>
                  <a:pt x="134947" y="143425"/>
                  <a:pt x="137644" y="147543"/>
                  <a:pt x="142401" y="145129"/>
                </a:cubicBezTo>
                <a:cubicBezTo>
                  <a:pt x="147158" y="142715"/>
                  <a:pt x="156032" y="136398"/>
                  <a:pt x="159014" y="131073"/>
                </a:cubicBezTo>
                <a:cubicBezTo>
                  <a:pt x="161996" y="125749"/>
                  <a:pt x="160150" y="117584"/>
                  <a:pt x="160292" y="113182"/>
                </a:cubicBezTo>
                <a:cubicBezTo>
                  <a:pt x="160434" y="108780"/>
                  <a:pt x="158517" y="107219"/>
                  <a:pt x="159866" y="104663"/>
                </a:cubicBezTo>
                <a:cubicBezTo>
                  <a:pt x="161215" y="102107"/>
                  <a:pt x="167604" y="100474"/>
                  <a:pt x="168385" y="97847"/>
                </a:cubicBezTo>
                <a:cubicBezTo>
                  <a:pt x="169166" y="95220"/>
                  <a:pt x="164267" y="92381"/>
                  <a:pt x="164551" y="88902"/>
                </a:cubicBezTo>
                <a:cubicBezTo>
                  <a:pt x="164835" y="85423"/>
                  <a:pt x="170444" y="82371"/>
                  <a:pt x="170089" y="76975"/>
                </a:cubicBezTo>
                <a:cubicBezTo>
                  <a:pt x="169734" y="71580"/>
                  <a:pt x="166326" y="62493"/>
                  <a:pt x="162421" y="56529"/>
                </a:cubicBezTo>
                <a:cubicBezTo>
                  <a:pt x="158516" y="50566"/>
                  <a:pt x="152412" y="46022"/>
                  <a:pt x="146661" y="41194"/>
                </a:cubicBezTo>
                <a:cubicBezTo>
                  <a:pt x="140911" y="36367"/>
                  <a:pt x="133882" y="31469"/>
                  <a:pt x="127918" y="27564"/>
                </a:cubicBezTo>
                <a:cubicBezTo>
                  <a:pt x="121955" y="23659"/>
                  <a:pt x="117056" y="21174"/>
                  <a:pt x="110880" y="17766"/>
                </a:cubicBezTo>
                <a:cubicBezTo>
                  <a:pt x="104704" y="14358"/>
                  <a:pt x="98030" y="10028"/>
                  <a:pt x="90860" y="7117"/>
                </a:cubicBezTo>
                <a:cubicBezTo>
                  <a:pt x="83690" y="4206"/>
                  <a:pt x="74603" y="-905"/>
                  <a:pt x="67858" y="302"/>
                </a:cubicBezTo>
                <a:close/>
              </a:path>
            </a:pathLst>
          </a:custGeom>
          <a:noFill/>
          <a:ln w="38100" cap="flat" cmpd="sng">
            <a:solidFill>
              <a:srgbClr val="00FFFF"/>
            </a:solidFill>
            <a:prstDash val="solid"/>
            <a:round/>
            <a:headEnd type="none" w="med" len="med"/>
            <a:tailEnd type="none" w="med" len="med"/>
          </a:ln>
        </p:spPr>
        <p:txBody>
          <a:bodyPr/>
          <a:lstStyle/>
          <a:p>
            <a:endParaRPr lang="en-US"/>
          </a:p>
        </p:txBody>
      </p:sp>
      <p:sp>
        <p:nvSpPr>
          <p:cNvPr id="791" name="Google Shape;791;p93"/>
          <p:cNvSpPr txBox="1"/>
          <p:nvPr/>
        </p:nvSpPr>
        <p:spPr>
          <a:xfrm>
            <a:off x="6475375" y="1108938"/>
            <a:ext cx="2493900" cy="39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00FFFF"/>
                </a:solidFill>
                <a:latin typeface="Roboto Serif"/>
                <a:ea typeface="Roboto Serif"/>
                <a:cs typeface="Roboto Serif"/>
                <a:sym typeface="Roboto Serif"/>
              </a:rPr>
              <a:t>Follow a circular path</a:t>
            </a:r>
            <a:endParaRPr>
              <a:solidFill>
                <a:srgbClr val="00FFFF"/>
              </a:solidFill>
              <a:latin typeface="Roboto Serif"/>
              <a:ea typeface="Roboto Serif"/>
              <a:cs typeface="Roboto Serif"/>
              <a:sym typeface="Roboto Serif"/>
            </a:endParaRPr>
          </a:p>
          <a:p>
            <a:pPr marL="0" lvl="0" indent="0" algn="l" rtl="0">
              <a:spcBef>
                <a:spcPts val="0"/>
              </a:spcBef>
              <a:spcAft>
                <a:spcPts val="0"/>
              </a:spcAft>
              <a:buNone/>
            </a:pPr>
            <a:endParaRPr sz="1800">
              <a:solidFill>
                <a:srgbClr val="00FFFF"/>
              </a:solidFill>
              <a:highlight>
                <a:schemeClr val="dk1"/>
              </a:highlight>
              <a:latin typeface="Roboto Serif"/>
              <a:ea typeface="Roboto Serif"/>
              <a:cs typeface="Roboto Serif"/>
              <a:sym typeface="Roboto Serif"/>
            </a:endParaRPr>
          </a:p>
        </p:txBody>
      </p:sp>
      <p:cxnSp>
        <p:nvCxnSpPr>
          <p:cNvPr id="792" name="Google Shape;792;p93"/>
          <p:cNvCxnSpPr/>
          <p:nvPr/>
        </p:nvCxnSpPr>
        <p:spPr>
          <a:xfrm flipH="1">
            <a:off x="7521745" y="1483969"/>
            <a:ext cx="243300" cy="532200"/>
          </a:xfrm>
          <a:prstGeom prst="straightConnector1">
            <a:avLst/>
          </a:prstGeom>
          <a:noFill/>
          <a:ln w="19050" cap="flat" cmpd="sng">
            <a:solidFill>
              <a:srgbClr val="00FFFF"/>
            </a:solidFill>
            <a:prstDash val="solid"/>
            <a:round/>
            <a:headEnd type="none" w="med" len="med"/>
            <a:tailEnd type="triangle" w="med" len="med"/>
          </a:ln>
        </p:spPr>
      </p:cxnSp>
      <p:cxnSp>
        <p:nvCxnSpPr>
          <p:cNvPr id="793" name="Google Shape;793;p93"/>
          <p:cNvCxnSpPr>
            <a:stCxn id="786" idx="0"/>
            <a:endCxn id="788" idx="4"/>
          </p:cNvCxnSpPr>
          <p:nvPr/>
        </p:nvCxnSpPr>
        <p:spPr>
          <a:xfrm rot="10800000">
            <a:off x="7315025" y="2382925"/>
            <a:ext cx="405300" cy="1886700"/>
          </a:xfrm>
          <a:prstGeom prst="straightConnector1">
            <a:avLst/>
          </a:prstGeom>
          <a:noFill/>
          <a:ln w="19050" cap="flat" cmpd="sng">
            <a:solidFill>
              <a:srgbClr val="FF9900"/>
            </a:solidFill>
            <a:prstDash val="solid"/>
            <a:round/>
            <a:headEnd type="none" w="med" len="med"/>
            <a:tailEnd type="triangle" w="med" len="med"/>
          </a:ln>
        </p:spPr>
      </p:cxnSp>
      <p:cxnSp>
        <p:nvCxnSpPr>
          <p:cNvPr id="794" name="Google Shape;794;p93"/>
          <p:cNvCxnSpPr>
            <a:stCxn id="786" idx="0"/>
          </p:cNvCxnSpPr>
          <p:nvPr/>
        </p:nvCxnSpPr>
        <p:spPr>
          <a:xfrm rot="10800000" flipH="1">
            <a:off x="7720325" y="2831125"/>
            <a:ext cx="201300" cy="1438500"/>
          </a:xfrm>
          <a:prstGeom prst="straightConnector1">
            <a:avLst/>
          </a:prstGeom>
          <a:noFill/>
          <a:ln w="19050" cap="flat" cmpd="sng">
            <a:solidFill>
              <a:srgbClr val="FF9900"/>
            </a:solidFill>
            <a:prstDash val="solid"/>
            <a:round/>
            <a:headEnd type="none" w="med" len="med"/>
            <a:tailEnd type="triangle" w="med" len="med"/>
          </a:ln>
        </p:spPr>
      </p:cxnSp>
      <p:pic>
        <p:nvPicPr>
          <p:cNvPr id="795" name="Google Shape;795;p93"/>
          <p:cNvPicPr preferRelativeResize="0"/>
          <p:nvPr/>
        </p:nvPicPr>
        <p:blipFill>
          <a:blip r:embed="rId4">
            <a:alphaModFix/>
          </a:blip>
          <a:stretch>
            <a:fillRect/>
          </a:stretch>
        </p:blipFill>
        <p:spPr>
          <a:xfrm rot="1890020">
            <a:off x="7720219" y="2094170"/>
            <a:ext cx="491038" cy="31785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31"/>
          <p:cNvSpPr txBox="1">
            <a:spLocks noGrp="1"/>
          </p:cNvSpPr>
          <p:nvPr>
            <p:ph type="ctrTitle"/>
          </p:nvPr>
        </p:nvSpPr>
        <p:spPr>
          <a:xfrm>
            <a:off x="916850" y="346075"/>
            <a:ext cx="7481400" cy="615600"/>
          </a:xfrm>
          <a:prstGeom prst="rect">
            <a:avLst/>
          </a:prstGeom>
        </p:spPr>
        <p:txBody>
          <a:bodyPr spcFirstLastPara="1" wrap="square" lIns="91425" tIns="91425" rIns="91425" bIns="91425" anchor="b" anchorCtr="0">
            <a:spAutoFit/>
          </a:bodyPr>
          <a:lstStyle/>
          <a:p>
            <a:pPr marL="0" lvl="0" indent="0" algn="ctr" rtl="0">
              <a:spcBef>
                <a:spcPts val="0"/>
              </a:spcBef>
              <a:spcAft>
                <a:spcPts val="0"/>
              </a:spcAft>
              <a:buNone/>
            </a:pPr>
            <a:r>
              <a:rPr lang="en" sz="2800" b="1">
                <a:solidFill>
                  <a:schemeClr val="lt1"/>
                </a:solidFill>
                <a:latin typeface="Roboto Serif"/>
                <a:ea typeface="Roboto Serif"/>
                <a:cs typeface="Roboto Serif"/>
                <a:sym typeface="Roboto Serif"/>
              </a:rPr>
              <a:t>Objectives Tree</a:t>
            </a:r>
            <a:endParaRPr sz="2800" b="1">
              <a:solidFill>
                <a:schemeClr val="lt1"/>
              </a:solidFill>
              <a:latin typeface="Roboto Serif"/>
              <a:ea typeface="Roboto Serif"/>
              <a:cs typeface="Roboto Serif"/>
              <a:sym typeface="Roboto Serif"/>
            </a:endParaRPr>
          </a:p>
        </p:txBody>
      </p:sp>
      <p:sp>
        <p:nvSpPr>
          <p:cNvPr id="194" name="Google Shape;194;p3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7</a:t>
            </a:fld>
            <a:endParaRPr/>
          </a:p>
        </p:txBody>
      </p:sp>
      <p:pic>
        <p:nvPicPr>
          <p:cNvPr id="195" name="Google Shape;195;p31"/>
          <p:cNvPicPr preferRelativeResize="0"/>
          <p:nvPr/>
        </p:nvPicPr>
        <p:blipFill>
          <a:blip r:embed="rId3">
            <a:alphaModFix/>
          </a:blip>
          <a:stretch>
            <a:fillRect/>
          </a:stretch>
        </p:blipFill>
        <p:spPr>
          <a:xfrm>
            <a:off x="152400" y="1114075"/>
            <a:ext cx="8839204" cy="3357862"/>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799"/>
        <p:cNvGrpSpPr/>
        <p:nvPr/>
      </p:nvGrpSpPr>
      <p:grpSpPr>
        <a:xfrm>
          <a:off x="0" y="0"/>
          <a:ext cx="0" cy="0"/>
          <a:chOff x="0" y="0"/>
          <a:chExt cx="0" cy="0"/>
        </a:xfrm>
      </p:grpSpPr>
      <p:sp>
        <p:nvSpPr>
          <p:cNvPr id="800" name="Google Shape;800;p9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lt1"/>
                </a:solidFill>
              </a:rPr>
              <a:t>70</a:t>
            </a:fld>
            <a:endParaRPr>
              <a:solidFill>
                <a:schemeClr val="lt1"/>
              </a:solidFill>
            </a:endParaRPr>
          </a:p>
        </p:txBody>
      </p:sp>
      <p:sp>
        <p:nvSpPr>
          <p:cNvPr id="801" name="Google Shape;801;p94"/>
          <p:cNvSpPr txBox="1">
            <a:spLocks noGrp="1"/>
          </p:cNvSpPr>
          <p:nvPr>
            <p:ph type="title"/>
          </p:nvPr>
        </p:nvSpPr>
        <p:spPr>
          <a:xfrm>
            <a:off x="311700" y="148050"/>
            <a:ext cx="8520600" cy="572700"/>
          </a:xfrm>
          <a:prstGeom prst="rect">
            <a:avLst/>
          </a:prstGeom>
        </p:spPr>
        <p:txBody>
          <a:bodyPr spcFirstLastPara="1" wrap="square" lIns="91425" tIns="91425" rIns="91425" bIns="91425" anchor="t" anchorCtr="0">
            <a:normAutofit fontScale="90000"/>
          </a:bodyPr>
          <a:lstStyle/>
          <a:p>
            <a:pPr marL="0" marR="0" lvl="0" indent="0" algn="ctr" rtl="0">
              <a:lnSpc>
                <a:spcPct val="100000"/>
              </a:lnSpc>
              <a:spcBef>
                <a:spcPts val="0"/>
              </a:spcBef>
              <a:spcAft>
                <a:spcPts val="0"/>
              </a:spcAft>
              <a:buNone/>
            </a:pPr>
            <a:r>
              <a:rPr lang="en" b="1">
                <a:solidFill>
                  <a:schemeClr val="lt1"/>
                </a:solidFill>
                <a:latin typeface="Roboto Serif"/>
                <a:ea typeface="Roboto Serif"/>
                <a:cs typeface="Roboto Serif"/>
                <a:sym typeface="Roboto Serif"/>
              </a:rPr>
              <a:t>Budget</a:t>
            </a:r>
            <a:endParaRPr b="1">
              <a:solidFill>
                <a:schemeClr val="lt1"/>
              </a:solidFill>
              <a:latin typeface="Roboto Serif"/>
              <a:ea typeface="Roboto Serif"/>
              <a:cs typeface="Roboto Serif"/>
              <a:sym typeface="Roboto Serif"/>
            </a:endParaRPr>
          </a:p>
        </p:txBody>
      </p:sp>
      <p:graphicFrame>
        <p:nvGraphicFramePr>
          <p:cNvPr id="802" name="Google Shape;802;p94"/>
          <p:cNvGraphicFramePr/>
          <p:nvPr/>
        </p:nvGraphicFramePr>
        <p:xfrm>
          <a:off x="311700" y="3488675"/>
          <a:ext cx="5541375" cy="1112490"/>
        </p:xfrm>
        <a:graphic>
          <a:graphicData uri="http://schemas.openxmlformats.org/drawingml/2006/table">
            <a:tbl>
              <a:tblPr>
                <a:noFill/>
                <a:tableStyleId>{73F11E69-B451-4BF1-B217-0C6D06C35509}</a:tableStyleId>
              </a:tblPr>
              <a:tblGrid>
                <a:gridCol w="1108275">
                  <a:extLst>
                    <a:ext uri="{9D8B030D-6E8A-4147-A177-3AD203B41FA5}">
                      <a16:colId xmlns:a16="http://schemas.microsoft.com/office/drawing/2014/main" val="20000"/>
                    </a:ext>
                  </a:extLst>
                </a:gridCol>
                <a:gridCol w="1108275">
                  <a:extLst>
                    <a:ext uri="{9D8B030D-6E8A-4147-A177-3AD203B41FA5}">
                      <a16:colId xmlns:a16="http://schemas.microsoft.com/office/drawing/2014/main" val="20001"/>
                    </a:ext>
                  </a:extLst>
                </a:gridCol>
                <a:gridCol w="1108275">
                  <a:extLst>
                    <a:ext uri="{9D8B030D-6E8A-4147-A177-3AD203B41FA5}">
                      <a16:colId xmlns:a16="http://schemas.microsoft.com/office/drawing/2014/main" val="20002"/>
                    </a:ext>
                  </a:extLst>
                </a:gridCol>
                <a:gridCol w="1108275">
                  <a:extLst>
                    <a:ext uri="{9D8B030D-6E8A-4147-A177-3AD203B41FA5}">
                      <a16:colId xmlns:a16="http://schemas.microsoft.com/office/drawing/2014/main" val="20003"/>
                    </a:ext>
                  </a:extLst>
                </a:gridCol>
                <a:gridCol w="1108275">
                  <a:extLst>
                    <a:ext uri="{9D8B030D-6E8A-4147-A177-3AD203B41FA5}">
                      <a16:colId xmlns:a16="http://schemas.microsoft.com/office/drawing/2014/main" val="20004"/>
                    </a:ext>
                  </a:extLst>
                </a:gridCol>
              </a:tblGrid>
              <a:tr h="353500">
                <a:tc>
                  <a:txBody>
                    <a:bodyPr/>
                    <a:lstStyle/>
                    <a:p>
                      <a:pPr marL="0" lvl="0" indent="0" algn="ctr" rtl="0">
                        <a:spcBef>
                          <a:spcPts val="0"/>
                        </a:spcBef>
                        <a:spcAft>
                          <a:spcPts val="0"/>
                        </a:spcAft>
                        <a:buNone/>
                      </a:pPr>
                      <a:r>
                        <a:rPr lang="en" sz="1200" b="1">
                          <a:solidFill>
                            <a:schemeClr val="lt1"/>
                          </a:solidFill>
                          <a:latin typeface="Roboto Serif"/>
                          <a:ea typeface="Roboto Serif"/>
                          <a:cs typeface="Roboto Serif"/>
                          <a:sym typeface="Roboto Serif"/>
                        </a:rPr>
                        <a:t>MRSD Budget</a:t>
                      </a:r>
                      <a:endParaRPr sz="1200" b="1">
                        <a:solidFill>
                          <a:schemeClr val="lt1"/>
                        </a:solidFill>
                        <a:latin typeface="Roboto Serif"/>
                        <a:ea typeface="Roboto Serif"/>
                        <a:cs typeface="Roboto Serif"/>
                        <a:sym typeface="Roboto Serif"/>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sz="1200" b="1">
                          <a:solidFill>
                            <a:schemeClr val="lt1"/>
                          </a:solidFill>
                          <a:latin typeface="Roboto Serif"/>
                          <a:ea typeface="Roboto Serif"/>
                          <a:cs typeface="Roboto Serif"/>
                          <a:sym typeface="Roboto Serif"/>
                        </a:rPr>
                        <a:t>MRSD Budget Spent ($)</a:t>
                      </a:r>
                      <a:endParaRPr sz="1200" b="1">
                        <a:solidFill>
                          <a:schemeClr val="lt1"/>
                        </a:solidFill>
                        <a:latin typeface="Roboto Serif"/>
                        <a:ea typeface="Roboto Serif"/>
                        <a:cs typeface="Roboto Serif"/>
                        <a:sym typeface="Roboto Serif"/>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sz="1200" b="1">
                          <a:solidFill>
                            <a:schemeClr val="lt1"/>
                          </a:solidFill>
                          <a:latin typeface="Roboto Serif"/>
                          <a:ea typeface="Roboto Serif"/>
                          <a:cs typeface="Roboto Serif"/>
                          <a:sym typeface="Roboto Serif"/>
                        </a:rPr>
                        <a:t>MRSD Budget Spent (%)</a:t>
                      </a:r>
                      <a:endParaRPr sz="1200" b="1">
                        <a:solidFill>
                          <a:schemeClr val="lt1"/>
                        </a:solidFill>
                        <a:latin typeface="Roboto Serif"/>
                        <a:ea typeface="Roboto Serif"/>
                        <a:cs typeface="Roboto Serif"/>
                        <a:sym typeface="Roboto Serif"/>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sz="1200" b="1">
                          <a:solidFill>
                            <a:schemeClr val="lt1"/>
                          </a:solidFill>
                          <a:latin typeface="Roboto Serif"/>
                          <a:ea typeface="Roboto Serif"/>
                          <a:cs typeface="Roboto Serif"/>
                          <a:sym typeface="Roboto Serif"/>
                        </a:rPr>
                        <a:t>Total Budget Spent*</a:t>
                      </a:r>
                      <a:endParaRPr sz="1200" b="1">
                        <a:solidFill>
                          <a:schemeClr val="lt1"/>
                        </a:solidFill>
                        <a:latin typeface="Roboto Serif"/>
                        <a:ea typeface="Roboto Serif"/>
                        <a:cs typeface="Roboto Serif"/>
                        <a:sym typeface="Roboto Serif"/>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sz="1200" b="1">
                          <a:solidFill>
                            <a:schemeClr val="lt1"/>
                          </a:solidFill>
                          <a:latin typeface="Roboto Serif"/>
                          <a:ea typeface="Roboto Serif"/>
                          <a:cs typeface="Roboto Serif"/>
                          <a:sym typeface="Roboto Serif"/>
                        </a:rPr>
                        <a:t>Remaining Balance</a:t>
                      </a:r>
                      <a:endParaRPr sz="1200" b="1">
                        <a:solidFill>
                          <a:schemeClr val="lt1"/>
                        </a:solidFill>
                        <a:latin typeface="Roboto Serif"/>
                        <a:ea typeface="Roboto Serif"/>
                        <a:cs typeface="Roboto Serif"/>
                        <a:sym typeface="Roboto Serif"/>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3"/>
                    </a:solidFill>
                  </a:tcPr>
                </a:tc>
                <a:extLst>
                  <a:ext uri="{0D108BD9-81ED-4DB2-BD59-A6C34878D82A}">
                    <a16:rowId xmlns:a16="http://schemas.microsoft.com/office/drawing/2014/main" val="10000"/>
                  </a:ext>
                </a:extLst>
              </a:tr>
              <a:tr h="381000">
                <a:tc>
                  <a:txBody>
                    <a:bodyPr/>
                    <a:lstStyle/>
                    <a:p>
                      <a:pPr marL="0" lvl="0" indent="0" algn="ctr" rtl="0">
                        <a:spcBef>
                          <a:spcPts val="0"/>
                        </a:spcBef>
                        <a:spcAft>
                          <a:spcPts val="0"/>
                        </a:spcAft>
                        <a:buNone/>
                      </a:pPr>
                      <a:r>
                        <a:rPr lang="en" sz="1200">
                          <a:solidFill>
                            <a:schemeClr val="lt1"/>
                          </a:solidFill>
                          <a:latin typeface="Roboto Serif"/>
                          <a:ea typeface="Roboto Serif"/>
                          <a:cs typeface="Roboto Serif"/>
                          <a:sym typeface="Roboto Serif"/>
                        </a:rPr>
                        <a:t>$5,000</a:t>
                      </a:r>
                      <a:endParaRPr sz="1200">
                        <a:solidFill>
                          <a:schemeClr val="lt1"/>
                        </a:solidFill>
                        <a:latin typeface="Roboto Serif"/>
                        <a:ea typeface="Roboto Serif"/>
                        <a:cs typeface="Roboto Serif"/>
                        <a:sym typeface="Roboto Serif"/>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lt1"/>
                          </a:solidFill>
                          <a:latin typeface="Roboto Serif"/>
                          <a:ea typeface="Roboto Serif"/>
                          <a:cs typeface="Roboto Serif"/>
                          <a:sym typeface="Roboto Serif"/>
                        </a:rPr>
                        <a:t>$2,309.07</a:t>
                      </a:r>
                      <a:endParaRPr sz="1200">
                        <a:solidFill>
                          <a:schemeClr val="lt1"/>
                        </a:solidFill>
                        <a:latin typeface="Roboto Serif"/>
                        <a:ea typeface="Roboto Serif"/>
                        <a:cs typeface="Roboto Serif"/>
                        <a:sym typeface="Roboto Serif"/>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lt1"/>
                          </a:solidFill>
                          <a:latin typeface="Roboto Serif"/>
                          <a:ea typeface="Roboto Serif"/>
                          <a:cs typeface="Roboto Serif"/>
                          <a:sym typeface="Roboto Serif"/>
                        </a:rPr>
                        <a:t>46.2%</a:t>
                      </a:r>
                      <a:endParaRPr sz="1200">
                        <a:solidFill>
                          <a:srgbClr val="FFFF00"/>
                        </a:solidFill>
                        <a:latin typeface="Roboto Serif"/>
                        <a:ea typeface="Roboto Serif"/>
                        <a:cs typeface="Roboto Serif"/>
                        <a:sym typeface="Roboto Serif"/>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lt1"/>
                          </a:solidFill>
                          <a:latin typeface="Roboto Serif"/>
                          <a:ea typeface="Roboto Serif"/>
                          <a:cs typeface="Roboto Serif"/>
                          <a:sym typeface="Roboto Serif"/>
                        </a:rPr>
                        <a:t>$5,379.07</a:t>
                      </a:r>
                      <a:endParaRPr sz="1200">
                        <a:solidFill>
                          <a:schemeClr val="lt1"/>
                        </a:solidFill>
                        <a:latin typeface="Roboto Serif"/>
                        <a:ea typeface="Roboto Serif"/>
                        <a:cs typeface="Roboto Serif"/>
                        <a:sym typeface="Roboto Serif"/>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1200" b="1">
                          <a:solidFill>
                            <a:schemeClr val="lt1"/>
                          </a:solidFill>
                          <a:latin typeface="Roboto Serif"/>
                          <a:ea typeface="Roboto Serif"/>
                          <a:cs typeface="Roboto Serif"/>
                          <a:sym typeface="Roboto Serif"/>
                        </a:rPr>
                        <a:t>$2690.93</a:t>
                      </a:r>
                      <a:endParaRPr sz="1200" b="1">
                        <a:solidFill>
                          <a:schemeClr val="lt1"/>
                        </a:solidFill>
                        <a:latin typeface="Roboto Serif"/>
                        <a:ea typeface="Roboto Serif"/>
                        <a:cs typeface="Roboto Serif"/>
                        <a:sym typeface="Roboto Serif"/>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
        <p:nvSpPr>
          <p:cNvPr id="803" name="Google Shape;803;p94"/>
          <p:cNvSpPr txBox="1"/>
          <p:nvPr/>
        </p:nvSpPr>
        <p:spPr>
          <a:xfrm>
            <a:off x="0" y="4788625"/>
            <a:ext cx="4167900" cy="268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chemeClr val="lt1"/>
                </a:solidFill>
                <a:latin typeface="Roboto Serif"/>
                <a:ea typeface="Roboto Serif"/>
                <a:cs typeface="Roboto Serif"/>
                <a:sym typeface="Roboto Serif"/>
              </a:rPr>
              <a:t>* Includes items inherited from Crater Grader and Supervisor</a:t>
            </a:r>
            <a:endParaRPr sz="1000">
              <a:solidFill>
                <a:schemeClr val="lt1"/>
              </a:solidFill>
              <a:latin typeface="Roboto Serif"/>
              <a:ea typeface="Roboto Serif"/>
              <a:cs typeface="Roboto Serif"/>
              <a:sym typeface="Roboto Serif"/>
            </a:endParaRPr>
          </a:p>
        </p:txBody>
      </p:sp>
      <p:graphicFrame>
        <p:nvGraphicFramePr>
          <p:cNvPr id="804" name="Google Shape;804;p94"/>
          <p:cNvGraphicFramePr/>
          <p:nvPr/>
        </p:nvGraphicFramePr>
        <p:xfrm>
          <a:off x="311700" y="1076050"/>
          <a:ext cx="4327475" cy="1889730"/>
        </p:xfrm>
        <a:graphic>
          <a:graphicData uri="http://schemas.openxmlformats.org/drawingml/2006/table">
            <a:tbl>
              <a:tblPr>
                <a:noFill/>
                <a:tableStyleId>{73F11E69-B451-4BF1-B217-0C6D06C35509}</a:tableStyleId>
              </a:tblPr>
              <a:tblGrid>
                <a:gridCol w="2143325">
                  <a:extLst>
                    <a:ext uri="{9D8B030D-6E8A-4147-A177-3AD203B41FA5}">
                      <a16:colId xmlns:a16="http://schemas.microsoft.com/office/drawing/2014/main" val="20000"/>
                    </a:ext>
                  </a:extLst>
                </a:gridCol>
                <a:gridCol w="1092075">
                  <a:extLst>
                    <a:ext uri="{9D8B030D-6E8A-4147-A177-3AD203B41FA5}">
                      <a16:colId xmlns:a16="http://schemas.microsoft.com/office/drawing/2014/main" val="20001"/>
                    </a:ext>
                  </a:extLst>
                </a:gridCol>
                <a:gridCol w="1092075">
                  <a:extLst>
                    <a:ext uri="{9D8B030D-6E8A-4147-A177-3AD203B41FA5}">
                      <a16:colId xmlns:a16="http://schemas.microsoft.com/office/drawing/2014/main" val="20002"/>
                    </a:ext>
                  </a:extLst>
                </a:gridCol>
              </a:tblGrid>
              <a:tr h="353500">
                <a:tc>
                  <a:txBody>
                    <a:bodyPr/>
                    <a:lstStyle/>
                    <a:p>
                      <a:pPr marL="0" lvl="0" indent="0" algn="ctr" rtl="0">
                        <a:spcBef>
                          <a:spcPts val="0"/>
                        </a:spcBef>
                        <a:spcAft>
                          <a:spcPts val="0"/>
                        </a:spcAft>
                        <a:buNone/>
                      </a:pPr>
                      <a:r>
                        <a:rPr lang="en" sz="1200" b="1">
                          <a:solidFill>
                            <a:schemeClr val="lt1"/>
                          </a:solidFill>
                          <a:latin typeface="Roboto Serif"/>
                          <a:ea typeface="Roboto Serif"/>
                          <a:cs typeface="Roboto Serif"/>
                          <a:sym typeface="Roboto Serif"/>
                        </a:rPr>
                        <a:t>Major Items</a:t>
                      </a:r>
                      <a:endParaRPr sz="1200" b="1">
                        <a:solidFill>
                          <a:schemeClr val="lt1"/>
                        </a:solidFill>
                        <a:latin typeface="Roboto Serif"/>
                        <a:ea typeface="Roboto Serif"/>
                        <a:cs typeface="Roboto Serif"/>
                        <a:sym typeface="Roboto Serif"/>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sz="1200" b="1">
                          <a:solidFill>
                            <a:schemeClr val="lt1"/>
                          </a:solidFill>
                          <a:latin typeface="Roboto Serif"/>
                          <a:ea typeface="Roboto Serif"/>
                          <a:cs typeface="Roboto Serif"/>
                          <a:sym typeface="Roboto Serif"/>
                        </a:rPr>
                        <a:t>Units</a:t>
                      </a:r>
                      <a:endParaRPr sz="1200" b="1">
                        <a:solidFill>
                          <a:schemeClr val="lt1"/>
                        </a:solidFill>
                        <a:latin typeface="Roboto Serif"/>
                        <a:ea typeface="Roboto Serif"/>
                        <a:cs typeface="Roboto Serif"/>
                        <a:sym typeface="Roboto Serif"/>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sz="1200" b="1">
                          <a:solidFill>
                            <a:schemeClr val="lt1"/>
                          </a:solidFill>
                          <a:latin typeface="Roboto Serif"/>
                          <a:ea typeface="Roboto Serif"/>
                          <a:cs typeface="Roboto Serif"/>
                          <a:sym typeface="Roboto Serif"/>
                        </a:rPr>
                        <a:t>Total Price</a:t>
                      </a:r>
                      <a:endParaRPr sz="1200" b="1">
                        <a:solidFill>
                          <a:schemeClr val="lt1"/>
                        </a:solidFill>
                        <a:latin typeface="Roboto Serif"/>
                        <a:ea typeface="Roboto Serif"/>
                        <a:cs typeface="Roboto Serif"/>
                        <a:sym typeface="Roboto Serif"/>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3"/>
                    </a:solidFill>
                  </a:tcPr>
                </a:tc>
                <a:extLst>
                  <a:ext uri="{0D108BD9-81ED-4DB2-BD59-A6C34878D82A}">
                    <a16:rowId xmlns:a16="http://schemas.microsoft.com/office/drawing/2014/main" val="10000"/>
                  </a:ext>
                </a:extLst>
              </a:tr>
              <a:tr h="381000">
                <a:tc>
                  <a:txBody>
                    <a:bodyPr/>
                    <a:lstStyle/>
                    <a:p>
                      <a:pPr marL="0" lvl="0" indent="0" algn="ctr" rtl="0">
                        <a:spcBef>
                          <a:spcPts val="0"/>
                        </a:spcBef>
                        <a:spcAft>
                          <a:spcPts val="0"/>
                        </a:spcAft>
                        <a:buNone/>
                      </a:pPr>
                      <a:r>
                        <a:rPr lang="en" sz="1200">
                          <a:solidFill>
                            <a:schemeClr val="lt1"/>
                          </a:solidFill>
                          <a:latin typeface="Roboto Serif"/>
                          <a:ea typeface="Roboto Serif"/>
                          <a:cs typeface="Roboto Serif"/>
                          <a:sym typeface="Roboto Serif"/>
                        </a:rPr>
                        <a:t>ZED 2i Stereo Camera</a:t>
                      </a:r>
                      <a:endParaRPr sz="1200">
                        <a:solidFill>
                          <a:schemeClr val="lt1"/>
                        </a:solidFill>
                        <a:latin typeface="Roboto Serif"/>
                        <a:ea typeface="Roboto Serif"/>
                        <a:cs typeface="Roboto Serif"/>
                        <a:sym typeface="Roboto Serif"/>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lt1"/>
                          </a:solidFill>
                          <a:latin typeface="Roboto Serif"/>
                          <a:ea typeface="Roboto Serif"/>
                          <a:cs typeface="Roboto Serif"/>
                          <a:sym typeface="Roboto Serif"/>
                        </a:rPr>
                        <a:t>1</a:t>
                      </a:r>
                      <a:endParaRPr sz="1200">
                        <a:solidFill>
                          <a:schemeClr val="lt1"/>
                        </a:solidFill>
                        <a:latin typeface="Roboto Serif"/>
                        <a:ea typeface="Roboto Serif"/>
                        <a:cs typeface="Roboto Serif"/>
                        <a:sym typeface="Roboto Serif"/>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lt1"/>
                          </a:solidFill>
                          <a:latin typeface="Roboto Serif"/>
                          <a:ea typeface="Roboto Serif"/>
                          <a:cs typeface="Roboto Serif"/>
                          <a:sym typeface="Roboto Serif"/>
                        </a:rPr>
                        <a:t>$562.00</a:t>
                      </a:r>
                      <a:endParaRPr sz="1200">
                        <a:solidFill>
                          <a:schemeClr val="lt1"/>
                        </a:solidFill>
                        <a:latin typeface="Roboto Serif"/>
                        <a:ea typeface="Roboto Serif"/>
                        <a:cs typeface="Roboto Serif"/>
                        <a:sym typeface="Roboto Serif"/>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1"/>
                  </a:ext>
                </a:extLst>
              </a:tr>
              <a:tr h="381000">
                <a:tc>
                  <a:txBody>
                    <a:bodyPr/>
                    <a:lstStyle/>
                    <a:p>
                      <a:pPr marL="0" lvl="0" indent="0" algn="ctr" rtl="0">
                        <a:spcBef>
                          <a:spcPts val="0"/>
                        </a:spcBef>
                        <a:spcAft>
                          <a:spcPts val="0"/>
                        </a:spcAft>
                        <a:buNone/>
                      </a:pPr>
                      <a:r>
                        <a:rPr lang="en" sz="1200">
                          <a:solidFill>
                            <a:schemeClr val="lt1"/>
                          </a:solidFill>
                          <a:latin typeface="Roboto Serif"/>
                          <a:ea typeface="Roboto Serif"/>
                          <a:cs typeface="Roboto Serif"/>
                          <a:sym typeface="Roboto Serif"/>
                        </a:rPr>
                        <a:t>DC/DC Power Converter</a:t>
                      </a:r>
                      <a:endParaRPr sz="1200">
                        <a:solidFill>
                          <a:schemeClr val="lt1"/>
                        </a:solidFill>
                        <a:latin typeface="Roboto Serif"/>
                        <a:ea typeface="Roboto Serif"/>
                        <a:cs typeface="Roboto Serif"/>
                        <a:sym typeface="Roboto Serif"/>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lt1"/>
                          </a:solidFill>
                          <a:latin typeface="Roboto Serif"/>
                          <a:ea typeface="Roboto Serif"/>
                          <a:cs typeface="Roboto Serif"/>
                          <a:sym typeface="Roboto Serif"/>
                        </a:rPr>
                        <a:t>1</a:t>
                      </a:r>
                      <a:endParaRPr sz="1200">
                        <a:solidFill>
                          <a:schemeClr val="lt1"/>
                        </a:solidFill>
                        <a:latin typeface="Roboto Serif"/>
                        <a:ea typeface="Roboto Serif"/>
                        <a:cs typeface="Roboto Serif"/>
                        <a:sym typeface="Roboto Serif"/>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lt1"/>
                          </a:solidFill>
                          <a:latin typeface="Roboto Serif"/>
                          <a:ea typeface="Roboto Serif"/>
                          <a:cs typeface="Roboto Serif"/>
                          <a:sym typeface="Roboto Serif"/>
                        </a:rPr>
                        <a:t>$315.51</a:t>
                      </a:r>
                      <a:endParaRPr sz="1200">
                        <a:solidFill>
                          <a:schemeClr val="lt1"/>
                        </a:solidFill>
                        <a:latin typeface="Roboto Serif"/>
                        <a:ea typeface="Roboto Serif"/>
                        <a:cs typeface="Roboto Serif"/>
                        <a:sym typeface="Roboto Serif"/>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2"/>
                  </a:ext>
                </a:extLst>
              </a:tr>
              <a:tr h="381000">
                <a:tc>
                  <a:txBody>
                    <a:bodyPr/>
                    <a:lstStyle/>
                    <a:p>
                      <a:pPr marL="0" lvl="0" indent="0" algn="ctr" rtl="0">
                        <a:spcBef>
                          <a:spcPts val="0"/>
                        </a:spcBef>
                        <a:spcAft>
                          <a:spcPts val="0"/>
                        </a:spcAft>
                        <a:buNone/>
                      </a:pPr>
                      <a:r>
                        <a:rPr lang="en" sz="1200">
                          <a:solidFill>
                            <a:schemeClr val="lt1"/>
                          </a:solidFill>
                          <a:latin typeface="Roboto Serif"/>
                          <a:ea typeface="Roboto Serif"/>
                          <a:cs typeface="Roboto Serif"/>
                          <a:sym typeface="Roboto Serif"/>
                        </a:rPr>
                        <a:t>Planetary Gear Motors</a:t>
                      </a:r>
                      <a:endParaRPr sz="1200">
                        <a:solidFill>
                          <a:schemeClr val="lt1"/>
                        </a:solidFill>
                        <a:latin typeface="Roboto Serif"/>
                        <a:ea typeface="Roboto Serif"/>
                        <a:cs typeface="Roboto Serif"/>
                        <a:sym typeface="Roboto Serif"/>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lt1"/>
                          </a:solidFill>
                          <a:latin typeface="Roboto Serif"/>
                          <a:ea typeface="Roboto Serif"/>
                          <a:cs typeface="Roboto Serif"/>
                          <a:sym typeface="Roboto Serif"/>
                        </a:rPr>
                        <a:t>4</a:t>
                      </a:r>
                      <a:endParaRPr sz="1200">
                        <a:solidFill>
                          <a:schemeClr val="lt1"/>
                        </a:solidFill>
                        <a:latin typeface="Roboto Serif"/>
                        <a:ea typeface="Roboto Serif"/>
                        <a:cs typeface="Roboto Serif"/>
                        <a:sym typeface="Roboto Serif"/>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lt1"/>
                          </a:solidFill>
                          <a:latin typeface="Roboto Serif"/>
                          <a:ea typeface="Roboto Serif"/>
                          <a:cs typeface="Roboto Serif"/>
                          <a:sym typeface="Roboto Serif"/>
                        </a:rPr>
                        <a:t>$239.96</a:t>
                      </a:r>
                      <a:endParaRPr sz="1200">
                        <a:solidFill>
                          <a:schemeClr val="lt1"/>
                        </a:solidFill>
                        <a:latin typeface="Roboto Serif"/>
                        <a:ea typeface="Roboto Serif"/>
                        <a:cs typeface="Roboto Serif"/>
                        <a:sym typeface="Roboto Serif"/>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3"/>
                  </a:ext>
                </a:extLst>
              </a:tr>
              <a:tr h="381000">
                <a:tc>
                  <a:txBody>
                    <a:bodyPr/>
                    <a:lstStyle/>
                    <a:p>
                      <a:pPr marL="0" lvl="0" indent="0" algn="ctr" rtl="0">
                        <a:spcBef>
                          <a:spcPts val="0"/>
                        </a:spcBef>
                        <a:spcAft>
                          <a:spcPts val="0"/>
                        </a:spcAft>
                        <a:buNone/>
                      </a:pPr>
                      <a:r>
                        <a:rPr lang="en" sz="1200">
                          <a:solidFill>
                            <a:schemeClr val="lt1"/>
                          </a:solidFill>
                          <a:latin typeface="Roboto Serif"/>
                          <a:ea typeface="Roboto Serif"/>
                          <a:cs typeface="Roboto Serif"/>
                          <a:sym typeface="Roboto Serif"/>
                        </a:rPr>
                        <a:t>Linear Actuators</a:t>
                      </a:r>
                      <a:endParaRPr sz="1200">
                        <a:solidFill>
                          <a:schemeClr val="lt1"/>
                        </a:solidFill>
                        <a:latin typeface="Roboto Serif"/>
                        <a:ea typeface="Roboto Serif"/>
                        <a:cs typeface="Roboto Serif"/>
                        <a:sym typeface="Roboto Serif"/>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lt1"/>
                          </a:solidFill>
                          <a:latin typeface="Roboto Serif"/>
                          <a:ea typeface="Roboto Serif"/>
                          <a:cs typeface="Roboto Serif"/>
                          <a:sym typeface="Roboto Serif"/>
                        </a:rPr>
                        <a:t>3</a:t>
                      </a:r>
                      <a:endParaRPr sz="1200">
                        <a:solidFill>
                          <a:schemeClr val="lt1"/>
                        </a:solidFill>
                        <a:latin typeface="Roboto Serif"/>
                        <a:ea typeface="Roboto Serif"/>
                        <a:cs typeface="Roboto Serif"/>
                        <a:sym typeface="Roboto Serif"/>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lt1"/>
                          </a:solidFill>
                          <a:latin typeface="Roboto Serif"/>
                          <a:ea typeface="Roboto Serif"/>
                          <a:cs typeface="Roboto Serif"/>
                          <a:sym typeface="Roboto Serif"/>
                        </a:rPr>
                        <a:t>$290.00</a:t>
                      </a:r>
                      <a:endParaRPr sz="1200">
                        <a:solidFill>
                          <a:schemeClr val="lt1"/>
                        </a:solidFill>
                        <a:latin typeface="Roboto Serif"/>
                        <a:ea typeface="Roboto Serif"/>
                        <a:cs typeface="Roboto Serif"/>
                        <a:sym typeface="Roboto Serif"/>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pic>
        <p:nvPicPr>
          <p:cNvPr id="805" name="Google Shape;805;p94" title="Points scored"/>
          <p:cNvPicPr preferRelativeResize="0"/>
          <p:nvPr/>
        </p:nvPicPr>
        <p:blipFill>
          <a:blip r:embed="rId3">
            <a:alphaModFix/>
          </a:blip>
          <a:stretch>
            <a:fillRect/>
          </a:stretch>
        </p:blipFill>
        <p:spPr>
          <a:xfrm>
            <a:off x="4572003" y="720751"/>
            <a:ext cx="4476447" cy="2767925"/>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809"/>
        <p:cNvGrpSpPr/>
        <p:nvPr/>
      </p:nvGrpSpPr>
      <p:grpSpPr>
        <a:xfrm>
          <a:off x="0" y="0"/>
          <a:ext cx="0" cy="0"/>
          <a:chOff x="0" y="0"/>
          <a:chExt cx="0" cy="0"/>
        </a:xfrm>
      </p:grpSpPr>
      <p:sp>
        <p:nvSpPr>
          <p:cNvPr id="810" name="Google Shape;810;p9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lt1"/>
                </a:solidFill>
              </a:rPr>
              <a:t>71</a:t>
            </a:fld>
            <a:endParaRPr>
              <a:solidFill>
                <a:schemeClr val="lt1"/>
              </a:solidFill>
            </a:endParaRPr>
          </a:p>
        </p:txBody>
      </p:sp>
      <p:sp>
        <p:nvSpPr>
          <p:cNvPr id="811" name="Google Shape;811;p95"/>
          <p:cNvSpPr txBox="1">
            <a:spLocks noGrp="1"/>
          </p:cNvSpPr>
          <p:nvPr>
            <p:ph type="title"/>
          </p:nvPr>
        </p:nvSpPr>
        <p:spPr>
          <a:xfrm>
            <a:off x="311700" y="52475"/>
            <a:ext cx="8520600" cy="572700"/>
          </a:xfrm>
          <a:prstGeom prst="rect">
            <a:avLst/>
          </a:prstGeom>
        </p:spPr>
        <p:txBody>
          <a:bodyPr spcFirstLastPara="1" wrap="square" lIns="91425" tIns="91425" rIns="91425" bIns="91425" anchor="t" anchorCtr="0">
            <a:normAutofit fontScale="90000"/>
          </a:bodyPr>
          <a:lstStyle/>
          <a:p>
            <a:pPr marL="0" marR="0" lvl="0" indent="0" algn="ctr" rtl="0">
              <a:lnSpc>
                <a:spcPct val="100000"/>
              </a:lnSpc>
              <a:spcBef>
                <a:spcPts val="0"/>
              </a:spcBef>
              <a:spcAft>
                <a:spcPts val="0"/>
              </a:spcAft>
              <a:buNone/>
            </a:pPr>
            <a:r>
              <a:rPr lang="en" b="1">
                <a:solidFill>
                  <a:schemeClr val="lt1"/>
                </a:solidFill>
                <a:latin typeface="Roboto Serif"/>
                <a:ea typeface="Roboto Serif"/>
                <a:cs typeface="Roboto Serif"/>
                <a:sym typeface="Roboto Serif"/>
              </a:rPr>
              <a:t>Risk Management (Updated)</a:t>
            </a:r>
            <a:endParaRPr b="1">
              <a:solidFill>
                <a:schemeClr val="lt1"/>
              </a:solidFill>
              <a:latin typeface="Roboto Serif"/>
              <a:ea typeface="Roboto Serif"/>
              <a:cs typeface="Roboto Serif"/>
              <a:sym typeface="Roboto Serif"/>
            </a:endParaRPr>
          </a:p>
          <a:p>
            <a:pPr marL="0" marR="0" lvl="0" indent="0" algn="ctr" rtl="0">
              <a:lnSpc>
                <a:spcPct val="100000"/>
              </a:lnSpc>
              <a:spcBef>
                <a:spcPts val="0"/>
              </a:spcBef>
              <a:spcAft>
                <a:spcPts val="0"/>
              </a:spcAft>
              <a:buNone/>
            </a:pPr>
            <a:r>
              <a:rPr lang="en" sz="2133" b="1">
                <a:solidFill>
                  <a:schemeClr val="lt1"/>
                </a:solidFill>
                <a:latin typeface="Roboto Serif"/>
                <a:ea typeface="Roboto Serif"/>
                <a:cs typeface="Roboto Serif"/>
                <a:sym typeface="Roboto Serif"/>
              </a:rPr>
              <a:t>Risk Summary</a:t>
            </a:r>
            <a:endParaRPr sz="2133" b="1">
              <a:solidFill>
                <a:schemeClr val="lt1"/>
              </a:solidFill>
              <a:latin typeface="Roboto Serif"/>
              <a:ea typeface="Roboto Serif"/>
              <a:cs typeface="Roboto Serif"/>
              <a:sym typeface="Roboto Serif"/>
            </a:endParaRPr>
          </a:p>
        </p:txBody>
      </p:sp>
      <p:grpSp>
        <p:nvGrpSpPr>
          <p:cNvPr id="812" name="Google Shape;812;p95"/>
          <p:cNvGrpSpPr/>
          <p:nvPr/>
        </p:nvGrpSpPr>
        <p:grpSpPr>
          <a:xfrm>
            <a:off x="1946375" y="853775"/>
            <a:ext cx="5251249" cy="4213524"/>
            <a:chOff x="1946375" y="625175"/>
            <a:chExt cx="5251249" cy="4213524"/>
          </a:xfrm>
        </p:grpSpPr>
        <p:pic>
          <p:nvPicPr>
            <p:cNvPr id="813" name="Google Shape;813;p95"/>
            <p:cNvPicPr preferRelativeResize="0"/>
            <p:nvPr/>
          </p:nvPicPr>
          <p:blipFill>
            <a:blip r:embed="rId3">
              <a:alphaModFix/>
            </a:blip>
            <a:stretch>
              <a:fillRect/>
            </a:stretch>
          </p:blipFill>
          <p:spPr>
            <a:xfrm>
              <a:off x="1946375" y="625175"/>
              <a:ext cx="5251249" cy="4213524"/>
            </a:xfrm>
            <a:prstGeom prst="rect">
              <a:avLst/>
            </a:prstGeom>
            <a:noFill/>
            <a:ln>
              <a:noFill/>
            </a:ln>
          </p:spPr>
        </p:pic>
        <p:sp>
          <p:nvSpPr>
            <p:cNvPr id="814" name="Google Shape;814;p95"/>
            <p:cNvSpPr txBox="1"/>
            <p:nvPr/>
          </p:nvSpPr>
          <p:spPr>
            <a:xfrm>
              <a:off x="5654800" y="2831388"/>
              <a:ext cx="548700" cy="290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solidFill>
                    <a:schemeClr val="dk2"/>
                  </a:solidFill>
                </a:rPr>
                <a:t>R1</a:t>
              </a:r>
              <a:endParaRPr sz="1200" b="1">
                <a:solidFill>
                  <a:schemeClr val="dk2"/>
                </a:solidFill>
              </a:endParaRPr>
            </a:p>
          </p:txBody>
        </p:sp>
        <p:sp>
          <p:nvSpPr>
            <p:cNvPr id="815" name="Google Shape;815;p95"/>
            <p:cNvSpPr txBox="1"/>
            <p:nvPr/>
          </p:nvSpPr>
          <p:spPr>
            <a:xfrm>
              <a:off x="6247300" y="983363"/>
              <a:ext cx="853500" cy="290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solidFill>
                    <a:schemeClr val="dk2"/>
                  </a:solidFill>
                </a:rPr>
                <a:t>R2, R11</a:t>
              </a:r>
              <a:endParaRPr sz="1200" b="1">
                <a:solidFill>
                  <a:schemeClr val="dk2"/>
                </a:solidFill>
              </a:endParaRPr>
            </a:p>
          </p:txBody>
        </p:sp>
        <p:sp>
          <p:nvSpPr>
            <p:cNvPr id="816" name="Google Shape;816;p95"/>
            <p:cNvSpPr txBox="1"/>
            <p:nvPr/>
          </p:nvSpPr>
          <p:spPr>
            <a:xfrm>
              <a:off x="6247300" y="2234625"/>
              <a:ext cx="947700" cy="290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solidFill>
                    <a:schemeClr val="dk2"/>
                  </a:solidFill>
                </a:rPr>
                <a:t>R3, R6</a:t>
              </a:r>
              <a:endParaRPr sz="1200" b="1">
                <a:solidFill>
                  <a:schemeClr val="dk2"/>
                </a:solidFill>
              </a:endParaRPr>
            </a:p>
          </p:txBody>
        </p:sp>
        <p:sp>
          <p:nvSpPr>
            <p:cNvPr id="817" name="Google Shape;817;p95"/>
            <p:cNvSpPr txBox="1"/>
            <p:nvPr/>
          </p:nvSpPr>
          <p:spPr>
            <a:xfrm>
              <a:off x="4754200" y="1631650"/>
              <a:ext cx="853500" cy="290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solidFill>
                    <a:schemeClr val="dk2"/>
                  </a:solidFill>
                </a:rPr>
                <a:t>R19</a:t>
              </a:r>
              <a:endParaRPr sz="1200" b="1">
                <a:solidFill>
                  <a:schemeClr val="dk2"/>
                </a:solidFill>
              </a:endParaRPr>
            </a:p>
          </p:txBody>
        </p:sp>
        <p:sp>
          <p:nvSpPr>
            <p:cNvPr id="818" name="Google Shape;818;p95"/>
            <p:cNvSpPr txBox="1"/>
            <p:nvPr/>
          </p:nvSpPr>
          <p:spPr>
            <a:xfrm>
              <a:off x="4707100" y="2038738"/>
              <a:ext cx="947700" cy="290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solidFill>
                    <a:schemeClr val="dk2"/>
                  </a:solidFill>
                </a:rPr>
                <a:t>R5, R7,</a:t>
              </a:r>
              <a:endParaRPr sz="1200" b="1">
                <a:solidFill>
                  <a:schemeClr val="dk2"/>
                </a:solidFill>
              </a:endParaRPr>
            </a:p>
            <a:p>
              <a:pPr marL="0" lvl="0" indent="0" algn="l" rtl="0">
                <a:spcBef>
                  <a:spcPts val="0"/>
                </a:spcBef>
                <a:spcAft>
                  <a:spcPts val="0"/>
                </a:spcAft>
                <a:buNone/>
              </a:pPr>
              <a:r>
                <a:rPr lang="en" sz="1200" b="1">
                  <a:solidFill>
                    <a:schemeClr val="dk2"/>
                  </a:solidFill>
                </a:rPr>
                <a:t>R20, R23,</a:t>
              </a:r>
              <a:endParaRPr sz="1200" b="1">
                <a:solidFill>
                  <a:schemeClr val="dk2"/>
                </a:solidFill>
              </a:endParaRPr>
            </a:p>
            <a:p>
              <a:pPr marL="0" lvl="0" indent="0" algn="l" rtl="0">
                <a:spcBef>
                  <a:spcPts val="0"/>
                </a:spcBef>
                <a:spcAft>
                  <a:spcPts val="0"/>
                </a:spcAft>
                <a:buNone/>
              </a:pPr>
              <a:r>
                <a:rPr lang="en" sz="1200" b="1">
                  <a:solidFill>
                    <a:schemeClr val="dk2"/>
                  </a:solidFill>
                </a:rPr>
                <a:t>R26, </a:t>
              </a:r>
              <a:r>
                <a:rPr lang="en" sz="1200" b="1">
                  <a:solidFill>
                    <a:srgbClr val="0000FF"/>
                  </a:solidFill>
                </a:rPr>
                <a:t>R27</a:t>
              </a:r>
              <a:endParaRPr sz="1200" b="1">
                <a:solidFill>
                  <a:srgbClr val="0000FF"/>
                </a:solidFill>
              </a:endParaRPr>
            </a:p>
          </p:txBody>
        </p:sp>
        <p:sp>
          <p:nvSpPr>
            <p:cNvPr id="819" name="Google Shape;819;p95"/>
            <p:cNvSpPr txBox="1"/>
            <p:nvPr/>
          </p:nvSpPr>
          <p:spPr>
            <a:xfrm>
              <a:off x="5598425" y="983350"/>
              <a:ext cx="548700" cy="290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solidFill>
                    <a:schemeClr val="dk2"/>
                  </a:solidFill>
                </a:rPr>
                <a:t>R10</a:t>
              </a:r>
              <a:endParaRPr sz="1200" b="1">
                <a:solidFill>
                  <a:schemeClr val="dk2"/>
                </a:solidFill>
              </a:endParaRPr>
            </a:p>
          </p:txBody>
        </p:sp>
        <p:sp>
          <p:nvSpPr>
            <p:cNvPr id="820" name="Google Shape;820;p95"/>
            <p:cNvSpPr txBox="1"/>
            <p:nvPr/>
          </p:nvSpPr>
          <p:spPr>
            <a:xfrm>
              <a:off x="5446025" y="1631650"/>
              <a:ext cx="853500" cy="290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solidFill>
                    <a:schemeClr val="dk2"/>
                  </a:solidFill>
                </a:rPr>
                <a:t>R12, R24</a:t>
              </a:r>
              <a:endParaRPr sz="1200" b="1">
                <a:solidFill>
                  <a:srgbClr val="0000FF"/>
                </a:solidFill>
              </a:endParaRPr>
            </a:p>
          </p:txBody>
        </p:sp>
        <p:sp>
          <p:nvSpPr>
            <p:cNvPr id="821" name="Google Shape;821;p95"/>
            <p:cNvSpPr txBox="1"/>
            <p:nvPr/>
          </p:nvSpPr>
          <p:spPr>
            <a:xfrm>
              <a:off x="4897325" y="983350"/>
              <a:ext cx="548700" cy="290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solidFill>
                    <a:schemeClr val="dk2"/>
                  </a:solidFill>
                </a:rPr>
                <a:t>R14</a:t>
              </a:r>
              <a:endParaRPr sz="1200" b="1">
                <a:solidFill>
                  <a:schemeClr val="dk2"/>
                </a:solidFill>
              </a:endParaRPr>
            </a:p>
          </p:txBody>
        </p:sp>
        <p:sp>
          <p:nvSpPr>
            <p:cNvPr id="822" name="Google Shape;822;p95"/>
            <p:cNvSpPr txBox="1"/>
            <p:nvPr/>
          </p:nvSpPr>
          <p:spPr>
            <a:xfrm>
              <a:off x="5598425" y="2231525"/>
              <a:ext cx="548700" cy="290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solidFill>
                    <a:schemeClr val="dk2"/>
                  </a:solidFill>
                </a:rPr>
                <a:t>R16, </a:t>
              </a:r>
              <a:r>
                <a:rPr lang="en" sz="1200" b="1">
                  <a:solidFill>
                    <a:srgbClr val="0000FF"/>
                  </a:solidFill>
                </a:rPr>
                <a:t>R28</a:t>
              </a:r>
              <a:endParaRPr sz="1200" b="1">
                <a:solidFill>
                  <a:srgbClr val="0000FF"/>
                </a:solidFill>
              </a:endParaRPr>
            </a:p>
          </p:txBody>
        </p:sp>
      </p:grpSp>
      <p:sp>
        <p:nvSpPr>
          <p:cNvPr id="823" name="Google Shape;823;p95"/>
          <p:cNvSpPr txBox="1"/>
          <p:nvPr/>
        </p:nvSpPr>
        <p:spPr>
          <a:xfrm>
            <a:off x="6270250" y="1868100"/>
            <a:ext cx="548700" cy="290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solidFill>
                  <a:srgbClr val="0000FF"/>
                </a:solidFill>
              </a:rPr>
              <a:t>R30</a:t>
            </a:r>
            <a:endParaRPr sz="1200" b="1">
              <a:solidFill>
                <a:srgbClr val="0000FF"/>
              </a:solidFill>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827"/>
        <p:cNvGrpSpPr/>
        <p:nvPr/>
      </p:nvGrpSpPr>
      <p:grpSpPr>
        <a:xfrm>
          <a:off x="0" y="0"/>
          <a:ext cx="0" cy="0"/>
          <a:chOff x="0" y="0"/>
          <a:chExt cx="0" cy="0"/>
        </a:xfrm>
      </p:grpSpPr>
      <p:sp>
        <p:nvSpPr>
          <p:cNvPr id="828" name="Google Shape;828;p9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lt1"/>
                </a:solidFill>
              </a:rPr>
              <a:t>72</a:t>
            </a:fld>
            <a:endParaRPr>
              <a:solidFill>
                <a:schemeClr val="lt1"/>
              </a:solidFill>
            </a:endParaRPr>
          </a:p>
        </p:txBody>
      </p:sp>
      <p:sp>
        <p:nvSpPr>
          <p:cNvPr id="829" name="Google Shape;829;p96"/>
          <p:cNvSpPr txBox="1">
            <a:spLocks noGrp="1"/>
          </p:cNvSpPr>
          <p:nvPr>
            <p:ph type="title"/>
          </p:nvPr>
        </p:nvSpPr>
        <p:spPr>
          <a:xfrm>
            <a:off x="311700" y="52475"/>
            <a:ext cx="8520600" cy="572700"/>
          </a:xfrm>
          <a:prstGeom prst="rect">
            <a:avLst/>
          </a:prstGeom>
        </p:spPr>
        <p:txBody>
          <a:bodyPr spcFirstLastPara="1" wrap="square" lIns="91425" tIns="91425" rIns="91425" bIns="91425" anchor="t" anchorCtr="0">
            <a:normAutofit fontScale="90000"/>
          </a:bodyPr>
          <a:lstStyle/>
          <a:p>
            <a:pPr marL="0" marR="0" lvl="0" indent="0" algn="ctr" rtl="0">
              <a:lnSpc>
                <a:spcPct val="100000"/>
              </a:lnSpc>
              <a:spcBef>
                <a:spcPts val="0"/>
              </a:spcBef>
              <a:spcAft>
                <a:spcPts val="0"/>
              </a:spcAft>
              <a:buNone/>
            </a:pPr>
            <a:r>
              <a:rPr lang="en" b="1">
                <a:solidFill>
                  <a:schemeClr val="lt1"/>
                </a:solidFill>
                <a:latin typeface="Roboto Serif"/>
                <a:ea typeface="Roboto Serif"/>
                <a:cs typeface="Roboto Serif"/>
                <a:sym typeface="Roboto Serif"/>
              </a:rPr>
              <a:t>Risk Management (Updated)</a:t>
            </a:r>
            <a:endParaRPr b="1">
              <a:solidFill>
                <a:schemeClr val="lt1"/>
              </a:solidFill>
              <a:latin typeface="Roboto Serif"/>
              <a:ea typeface="Roboto Serif"/>
              <a:cs typeface="Roboto Serif"/>
              <a:sym typeface="Roboto Serif"/>
            </a:endParaRPr>
          </a:p>
          <a:p>
            <a:pPr marL="0" marR="0" lvl="0" indent="0" algn="ctr" rtl="0">
              <a:lnSpc>
                <a:spcPct val="100000"/>
              </a:lnSpc>
              <a:spcBef>
                <a:spcPts val="0"/>
              </a:spcBef>
              <a:spcAft>
                <a:spcPts val="0"/>
              </a:spcAft>
              <a:buNone/>
            </a:pPr>
            <a:r>
              <a:rPr lang="en" sz="2133" b="1">
                <a:solidFill>
                  <a:schemeClr val="lt1"/>
                </a:solidFill>
                <a:latin typeface="Roboto Serif"/>
                <a:ea typeface="Roboto Serif"/>
                <a:cs typeface="Roboto Serif"/>
                <a:sym typeface="Roboto Serif"/>
              </a:rPr>
              <a:t>Reduced Risk Summary</a:t>
            </a:r>
            <a:endParaRPr sz="2133" b="1">
              <a:solidFill>
                <a:schemeClr val="lt1"/>
              </a:solidFill>
              <a:latin typeface="Roboto Serif"/>
              <a:ea typeface="Roboto Serif"/>
              <a:cs typeface="Roboto Serif"/>
              <a:sym typeface="Roboto Serif"/>
            </a:endParaRPr>
          </a:p>
        </p:txBody>
      </p:sp>
      <p:grpSp>
        <p:nvGrpSpPr>
          <p:cNvPr id="830" name="Google Shape;830;p96"/>
          <p:cNvGrpSpPr/>
          <p:nvPr/>
        </p:nvGrpSpPr>
        <p:grpSpPr>
          <a:xfrm>
            <a:off x="1946375" y="843300"/>
            <a:ext cx="5251249" cy="4213524"/>
            <a:chOff x="1946375" y="701375"/>
            <a:chExt cx="5251249" cy="4213524"/>
          </a:xfrm>
        </p:grpSpPr>
        <p:pic>
          <p:nvPicPr>
            <p:cNvPr id="831" name="Google Shape;831;p96"/>
            <p:cNvPicPr preferRelativeResize="0"/>
            <p:nvPr/>
          </p:nvPicPr>
          <p:blipFill>
            <a:blip r:embed="rId3">
              <a:alphaModFix/>
            </a:blip>
            <a:stretch>
              <a:fillRect/>
            </a:stretch>
          </p:blipFill>
          <p:spPr>
            <a:xfrm>
              <a:off x="1946375" y="701375"/>
              <a:ext cx="5251249" cy="4213524"/>
            </a:xfrm>
            <a:prstGeom prst="rect">
              <a:avLst/>
            </a:prstGeom>
            <a:noFill/>
            <a:ln>
              <a:noFill/>
            </a:ln>
          </p:spPr>
        </p:pic>
        <p:sp>
          <p:nvSpPr>
            <p:cNvPr id="832" name="Google Shape;832;p96"/>
            <p:cNvSpPr txBox="1"/>
            <p:nvPr/>
          </p:nvSpPr>
          <p:spPr>
            <a:xfrm>
              <a:off x="5499125" y="3420700"/>
              <a:ext cx="791100" cy="290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solidFill>
                    <a:schemeClr val="dk2"/>
                  </a:solidFill>
                </a:rPr>
                <a:t>R1, R16</a:t>
              </a:r>
              <a:endParaRPr sz="1200" b="1">
                <a:solidFill>
                  <a:schemeClr val="dk2"/>
                </a:solidFill>
              </a:endParaRPr>
            </a:p>
          </p:txBody>
        </p:sp>
        <p:sp>
          <p:nvSpPr>
            <p:cNvPr id="833" name="Google Shape;833;p96"/>
            <p:cNvSpPr txBox="1"/>
            <p:nvPr/>
          </p:nvSpPr>
          <p:spPr>
            <a:xfrm>
              <a:off x="6223275" y="2762450"/>
              <a:ext cx="744300" cy="290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solidFill>
                    <a:schemeClr val="dk2"/>
                  </a:solidFill>
                </a:rPr>
                <a:t>R3, R6, R11</a:t>
              </a:r>
              <a:endParaRPr sz="1200" b="1">
                <a:solidFill>
                  <a:schemeClr val="dk2"/>
                </a:solidFill>
              </a:endParaRPr>
            </a:p>
          </p:txBody>
        </p:sp>
        <p:sp>
          <p:nvSpPr>
            <p:cNvPr id="834" name="Google Shape;834;p96"/>
            <p:cNvSpPr txBox="1"/>
            <p:nvPr/>
          </p:nvSpPr>
          <p:spPr>
            <a:xfrm>
              <a:off x="3972700" y="2714900"/>
              <a:ext cx="791100" cy="63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b="1">
                  <a:solidFill>
                    <a:schemeClr val="dk2"/>
                  </a:solidFill>
                </a:rPr>
                <a:t>R5,</a:t>
              </a:r>
              <a:endParaRPr sz="1000" b="1">
                <a:solidFill>
                  <a:schemeClr val="dk2"/>
                </a:solidFill>
              </a:endParaRPr>
            </a:p>
            <a:p>
              <a:pPr marL="0" lvl="0" indent="0" algn="l" rtl="0">
                <a:spcBef>
                  <a:spcPts val="0"/>
                </a:spcBef>
                <a:spcAft>
                  <a:spcPts val="0"/>
                </a:spcAft>
                <a:buNone/>
              </a:pPr>
              <a:r>
                <a:rPr lang="en" sz="1000" b="1">
                  <a:solidFill>
                    <a:schemeClr val="dk2"/>
                  </a:solidFill>
                </a:rPr>
                <a:t>R12, R19, R23, </a:t>
              </a:r>
              <a:r>
                <a:rPr lang="en" sz="1000" b="1">
                  <a:solidFill>
                    <a:srgbClr val="0000FF"/>
                  </a:solidFill>
                </a:rPr>
                <a:t>R27</a:t>
              </a:r>
              <a:endParaRPr sz="1000" b="1">
                <a:solidFill>
                  <a:srgbClr val="0000FF"/>
                </a:solidFill>
              </a:endParaRPr>
            </a:p>
          </p:txBody>
        </p:sp>
        <p:sp>
          <p:nvSpPr>
            <p:cNvPr id="835" name="Google Shape;835;p96"/>
            <p:cNvSpPr txBox="1"/>
            <p:nvPr/>
          </p:nvSpPr>
          <p:spPr>
            <a:xfrm>
              <a:off x="4215100" y="3420700"/>
              <a:ext cx="548700" cy="290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solidFill>
                    <a:schemeClr val="dk2"/>
                  </a:solidFill>
                </a:rPr>
                <a:t>R7</a:t>
              </a:r>
              <a:endParaRPr sz="1200" b="1">
                <a:solidFill>
                  <a:schemeClr val="dk2"/>
                </a:solidFill>
              </a:endParaRPr>
            </a:p>
          </p:txBody>
        </p:sp>
        <p:sp>
          <p:nvSpPr>
            <p:cNvPr id="836" name="Google Shape;836;p96"/>
            <p:cNvSpPr txBox="1"/>
            <p:nvPr/>
          </p:nvSpPr>
          <p:spPr>
            <a:xfrm>
              <a:off x="5620325" y="2230425"/>
              <a:ext cx="548700" cy="290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solidFill>
                    <a:schemeClr val="dk2"/>
                  </a:solidFill>
                </a:rPr>
                <a:t>R10</a:t>
              </a:r>
              <a:endParaRPr sz="1200" b="1">
                <a:solidFill>
                  <a:schemeClr val="dk2"/>
                </a:solidFill>
              </a:endParaRPr>
            </a:p>
          </p:txBody>
        </p:sp>
        <p:sp>
          <p:nvSpPr>
            <p:cNvPr id="837" name="Google Shape;837;p96"/>
            <p:cNvSpPr txBox="1"/>
            <p:nvPr/>
          </p:nvSpPr>
          <p:spPr>
            <a:xfrm>
              <a:off x="4900900" y="2230425"/>
              <a:ext cx="548700" cy="290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solidFill>
                    <a:schemeClr val="dk2"/>
                  </a:solidFill>
                </a:rPr>
                <a:t>R14</a:t>
              </a:r>
              <a:endParaRPr sz="1200" b="1">
                <a:solidFill>
                  <a:schemeClr val="dk2"/>
                </a:solidFill>
              </a:endParaRPr>
            </a:p>
          </p:txBody>
        </p:sp>
        <p:sp>
          <p:nvSpPr>
            <p:cNvPr id="838" name="Google Shape;838;p96"/>
            <p:cNvSpPr txBox="1"/>
            <p:nvPr/>
          </p:nvSpPr>
          <p:spPr>
            <a:xfrm>
              <a:off x="4900888" y="3420700"/>
              <a:ext cx="548700" cy="290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solidFill>
                    <a:schemeClr val="dk2"/>
                  </a:solidFill>
                </a:rPr>
                <a:t>R20</a:t>
              </a:r>
              <a:endParaRPr sz="1200" b="1">
                <a:solidFill>
                  <a:schemeClr val="dk2"/>
                </a:solidFill>
              </a:endParaRPr>
            </a:p>
          </p:txBody>
        </p:sp>
        <p:sp>
          <p:nvSpPr>
            <p:cNvPr id="839" name="Google Shape;839;p96"/>
            <p:cNvSpPr txBox="1"/>
            <p:nvPr/>
          </p:nvSpPr>
          <p:spPr>
            <a:xfrm>
              <a:off x="5620313" y="2849050"/>
              <a:ext cx="548700" cy="290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solidFill>
                    <a:schemeClr val="dk2"/>
                  </a:solidFill>
                </a:rPr>
                <a:t>R24, </a:t>
              </a:r>
              <a:r>
                <a:rPr lang="en" sz="1200" b="1">
                  <a:solidFill>
                    <a:srgbClr val="0000FF"/>
                  </a:solidFill>
                </a:rPr>
                <a:t>R28</a:t>
              </a:r>
              <a:endParaRPr sz="1200" b="1">
                <a:solidFill>
                  <a:srgbClr val="0000FF"/>
                </a:solidFill>
              </a:endParaRPr>
            </a:p>
          </p:txBody>
        </p:sp>
        <p:sp>
          <p:nvSpPr>
            <p:cNvPr id="840" name="Google Shape;840;p96"/>
            <p:cNvSpPr txBox="1"/>
            <p:nvPr/>
          </p:nvSpPr>
          <p:spPr>
            <a:xfrm>
              <a:off x="4900888" y="2849050"/>
              <a:ext cx="548700" cy="290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solidFill>
                    <a:schemeClr val="dk2"/>
                  </a:solidFill>
                </a:rPr>
                <a:t>R26</a:t>
              </a:r>
              <a:endParaRPr sz="1200" b="1">
                <a:solidFill>
                  <a:schemeClr val="dk2"/>
                </a:solidFill>
              </a:endParaRPr>
            </a:p>
          </p:txBody>
        </p:sp>
      </p:grpSp>
      <p:sp>
        <p:nvSpPr>
          <p:cNvPr id="841" name="Google Shape;841;p96"/>
          <p:cNvSpPr txBox="1"/>
          <p:nvPr/>
        </p:nvSpPr>
        <p:spPr>
          <a:xfrm>
            <a:off x="6271525" y="2387100"/>
            <a:ext cx="5487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b="1">
                <a:solidFill>
                  <a:schemeClr val="dk2"/>
                </a:solidFill>
              </a:rPr>
              <a:t>R2, </a:t>
            </a:r>
            <a:r>
              <a:rPr lang="en" sz="1200" b="1">
                <a:solidFill>
                  <a:srgbClr val="0000FF"/>
                </a:solidFill>
              </a:rPr>
              <a:t>R30</a:t>
            </a:r>
            <a:endParaRPr>
              <a:solidFill>
                <a:srgbClr val="0000FF"/>
              </a:solidFill>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845"/>
        <p:cNvGrpSpPr/>
        <p:nvPr/>
      </p:nvGrpSpPr>
      <p:grpSpPr>
        <a:xfrm>
          <a:off x="0" y="0"/>
          <a:ext cx="0" cy="0"/>
          <a:chOff x="0" y="0"/>
          <a:chExt cx="0" cy="0"/>
        </a:xfrm>
      </p:grpSpPr>
      <p:sp>
        <p:nvSpPr>
          <p:cNvPr id="846" name="Google Shape;846;p9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lt1"/>
                </a:solidFill>
              </a:rPr>
              <a:t>73</a:t>
            </a:fld>
            <a:endParaRPr>
              <a:solidFill>
                <a:schemeClr val="lt1"/>
              </a:solidFill>
            </a:endParaRPr>
          </a:p>
        </p:txBody>
      </p:sp>
      <p:sp>
        <p:nvSpPr>
          <p:cNvPr id="847" name="Google Shape;847;p97"/>
          <p:cNvSpPr txBox="1">
            <a:spLocks noGrp="1"/>
          </p:cNvSpPr>
          <p:nvPr>
            <p:ph type="title"/>
          </p:nvPr>
        </p:nvSpPr>
        <p:spPr>
          <a:xfrm>
            <a:off x="311700" y="52475"/>
            <a:ext cx="8520600" cy="572700"/>
          </a:xfrm>
          <a:prstGeom prst="rect">
            <a:avLst/>
          </a:prstGeom>
        </p:spPr>
        <p:txBody>
          <a:bodyPr spcFirstLastPara="1" wrap="square" lIns="91425" tIns="91425" rIns="91425" bIns="91425" anchor="t" anchorCtr="0">
            <a:normAutofit fontScale="90000"/>
          </a:bodyPr>
          <a:lstStyle/>
          <a:p>
            <a:pPr marL="0" marR="0" lvl="0" indent="0" algn="ctr" rtl="0">
              <a:lnSpc>
                <a:spcPct val="100000"/>
              </a:lnSpc>
              <a:spcBef>
                <a:spcPts val="0"/>
              </a:spcBef>
              <a:spcAft>
                <a:spcPts val="0"/>
              </a:spcAft>
              <a:buNone/>
            </a:pPr>
            <a:r>
              <a:rPr lang="en" b="1">
                <a:solidFill>
                  <a:schemeClr val="lt1"/>
                </a:solidFill>
                <a:latin typeface="Roboto Serif"/>
                <a:ea typeface="Roboto Serif"/>
                <a:cs typeface="Roboto Serif"/>
                <a:sym typeface="Roboto Serif"/>
              </a:rPr>
              <a:t>Top Risks</a:t>
            </a:r>
            <a:endParaRPr b="1">
              <a:solidFill>
                <a:schemeClr val="lt1"/>
              </a:solidFill>
              <a:latin typeface="Roboto Serif"/>
              <a:ea typeface="Roboto Serif"/>
              <a:cs typeface="Roboto Serif"/>
              <a:sym typeface="Roboto Serif"/>
            </a:endParaRPr>
          </a:p>
        </p:txBody>
      </p:sp>
      <p:graphicFrame>
        <p:nvGraphicFramePr>
          <p:cNvPr id="848" name="Google Shape;848;p97"/>
          <p:cNvGraphicFramePr/>
          <p:nvPr/>
        </p:nvGraphicFramePr>
        <p:xfrm>
          <a:off x="113425" y="761425"/>
          <a:ext cx="8917125" cy="4019589"/>
        </p:xfrm>
        <a:graphic>
          <a:graphicData uri="http://schemas.openxmlformats.org/drawingml/2006/table">
            <a:tbl>
              <a:tblPr>
                <a:noFill/>
                <a:tableStyleId>{DB19F140-43EF-405D-B013-D72AE74EFCB3}</a:tableStyleId>
              </a:tblPr>
              <a:tblGrid>
                <a:gridCol w="790350">
                  <a:extLst>
                    <a:ext uri="{9D8B030D-6E8A-4147-A177-3AD203B41FA5}">
                      <a16:colId xmlns:a16="http://schemas.microsoft.com/office/drawing/2014/main" val="20000"/>
                    </a:ext>
                  </a:extLst>
                </a:gridCol>
                <a:gridCol w="3677625">
                  <a:extLst>
                    <a:ext uri="{9D8B030D-6E8A-4147-A177-3AD203B41FA5}">
                      <a16:colId xmlns:a16="http://schemas.microsoft.com/office/drawing/2014/main" val="20001"/>
                    </a:ext>
                  </a:extLst>
                </a:gridCol>
                <a:gridCol w="1892100">
                  <a:extLst>
                    <a:ext uri="{9D8B030D-6E8A-4147-A177-3AD203B41FA5}">
                      <a16:colId xmlns:a16="http://schemas.microsoft.com/office/drawing/2014/main" val="20002"/>
                    </a:ext>
                  </a:extLst>
                </a:gridCol>
                <a:gridCol w="1385450">
                  <a:extLst>
                    <a:ext uri="{9D8B030D-6E8A-4147-A177-3AD203B41FA5}">
                      <a16:colId xmlns:a16="http://schemas.microsoft.com/office/drawing/2014/main" val="20003"/>
                    </a:ext>
                  </a:extLst>
                </a:gridCol>
                <a:gridCol w="1171600">
                  <a:extLst>
                    <a:ext uri="{9D8B030D-6E8A-4147-A177-3AD203B41FA5}">
                      <a16:colId xmlns:a16="http://schemas.microsoft.com/office/drawing/2014/main" val="20004"/>
                    </a:ext>
                  </a:extLst>
                </a:gridCol>
              </a:tblGrid>
              <a:tr h="221575">
                <a:tc>
                  <a:txBody>
                    <a:bodyPr/>
                    <a:lstStyle/>
                    <a:p>
                      <a:pPr marL="0" lvl="0" indent="0" algn="l" rtl="0">
                        <a:lnSpc>
                          <a:spcPct val="115000"/>
                        </a:lnSpc>
                        <a:spcBef>
                          <a:spcPts val="0"/>
                        </a:spcBef>
                        <a:spcAft>
                          <a:spcPts val="0"/>
                        </a:spcAft>
                        <a:buNone/>
                      </a:pPr>
                      <a:r>
                        <a:rPr lang="en" sz="1100" b="1">
                          <a:solidFill>
                            <a:schemeClr val="lt1"/>
                          </a:solidFill>
                        </a:rPr>
                        <a:t>Risk ID</a:t>
                      </a:r>
                      <a:endParaRPr sz="1100" b="1">
                        <a:solidFill>
                          <a:schemeClr val="lt1"/>
                        </a:solidFill>
                      </a:endParaRPr>
                    </a:p>
                  </a:txBody>
                  <a:tcPr marL="28575" marR="28575" marT="19050" marB="19050"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accent1"/>
                    </a:solidFill>
                  </a:tcPr>
                </a:tc>
                <a:tc>
                  <a:txBody>
                    <a:bodyPr/>
                    <a:lstStyle/>
                    <a:p>
                      <a:pPr marL="0" lvl="0" indent="0" algn="l" rtl="0">
                        <a:lnSpc>
                          <a:spcPct val="115000"/>
                        </a:lnSpc>
                        <a:spcBef>
                          <a:spcPts val="0"/>
                        </a:spcBef>
                        <a:spcAft>
                          <a:spcPts val="0"/>
                        </a:spcAft>
                        <a:buNone/>
                      </a:pPr>
                      <a:r>
                        <a:rPr lang="en" sz="1100" b="1">
                          <a:solidFill>
                            <a:schemeClr val="lt1"/>
                          </a:solidFill>
                        </a:rPr>
                        <a:t>Risk Title</a:t>
                      </a:r>
                      <a:endParaRPr sz="1100" b="1">
                        <a:solidFill>
                          <a:schemeClr val="lt1"/>
                        </a:solidFill>
                      </a:endParaRPr>
                    </a:p>
                  </a:txBody>
                  <a:tcPr marL="28575" marR="28575" marT="19050" marB="19050"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accent1"/>
                    </a:solidFill>
                  </a:tcPr>
                </a:tc>
                <a:tc>
                  <a:txBody>
                    <a:bodyPr/>
                    <a:lstStyle/>
                    <a:p>
                      <a:pPr marL="0" lvl="0" indent="0" algn="l" rtl="0">
                        <a:lnSpc>
                          <a:spcPct val="115000"/>
                        </a:lnSpc>
                        <a:spcBef>
                          <a:spcPts val="0"/>
                        </a:spcBef>
                        <a:spcAft>
                          <a:spcPts val="0"/>
                        </a:spcAft>
                        <a:buNone/>
                      </a:pPr>
                      <a:r>
                        <a:rPr lang="en" sz="1100" b="1">
                          <a:solidFill>
                            <a:schemeClr val="lt1"/>
                          </a:solidFill>
                        </a:rPr>
                        <a:t>Risk Owner</a:t>
                      </a:r>
                      <a:endParaRPr sz="1100" b="1">
                        <a:solidFill>
                          <a:schemeClr val="lt1"/>
                        </a:solidFill>
                      </a:endParaRPr>
                    </a:p>
                  </a:txBody>
                  <a:tcPr marL="28575" marR="28575" marT="19050" marB="19050"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accent1"/>
                    </a:solidFill>
                  </a:tcPr>
                </a:tc>
                <a:tc>
                  <a:txBody>
                    <a:bodyPr/>
                    <a:lstStyle/>
                    <a:p>
                      <a:pPr marL="0" lvl="0" indent="0" algn="l" rtl="0">
                        <a:lnSpc>
                          <a:spcPct val="115000"/>
                        </a:lnSpc>
                        <a:spcBef>
                          <a:spcPts val="0"/>
                        </a:spcBef>
                        <a:spcAft>
                          <a:spcPts val="0"/>
                        </a:spcAft>
                        <a:buNone/>
                      </a:pPr>
                      <a:r>
                        <a:rPr lang="en" sz="1100" b="1">
                          <a:solidFill>
                            <a:schemeClr val="lt1"/>
                          </a:solidFill>
                        </a:rPr>
                        <a:t>Risk Type:</a:t>
                      </a:r>
                      <a:endParaRPr sz="1100" b="1">
                        <a:solidFill>
                          <a:schemeClr val="lt1"/>
                        </a:solidFill>
                      </a:endParaRPr>
                    </a:p>
                  </a:txBody>
                  <a:tcPr marL="28575" marR="28575" marT="19050" marB="19050"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accent1"/>
                    </a:solidFill>
                  </a:tcPr>
                </a:tc>
                <a:tc>
                  <a:txBody>
                    <a:bodyPr/>
                    <a:lstStyle/>
                    <a:p>
                      <a:pPr marL="0" lvl="0" indent="0" algn="l" rtl="0">
                        <a:lnSpc>
                          <a:spcPct val="115000"/>
                        </a:lnSpc>
                        <a:spcBef>
                          <a:spcPts val="0"/>
                        </a:spcBef>
                        <a:spcAft>
                          <a:spcPts val="0"/>
                        </a:spcAft>
                        <a:buNone/>
                      </a:pPr>
                      <a:r>
                        <a:rPr lang="en" sz="1100">
                          <a:solidFill>
                            <a:schemeClr val="lt1"/>
                          </a:solidFill>
                        </a:rPr>
                        <a:t>Technical, Logistics</a:t>
                      </a:r>
                      <a:endParaRPr sz="1100">
                        <a:solidFill>
                          <a:schemeClr val="lt1"/>
                        </a:solidFill>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extLst>
                  <a:ext uri="{0D108BD9-81ED-4DB2-BD59-A6C34878D82A}">
                    <a16:rowId xmlns:a16="http://schemas.microsoft.com/office/drawing/2014/main" val="10000"/>
                  </a:ext>
                </a:extLst>
              </a:tr>
              <a:tr h="221575">
                <a:tc>
                  <a:txBody>
                    <a:bodyPr/>
                    <a:lstStyle/>
                    <a:p>
                      <a:pPr marL="0" lvl="0" indent="0" algn="l" rtl="0">
                        <a:lnSpc>
                          <a:spcPct val="115000"/>
                        </a:lnSpc>
                        <a:spcBef>
                          <a:spcPts val="0"/>
                        </a:spcBef>
                        <a:spcAft>
                          <a:spcPts val="0"/>
                        </a:spcAft>
                        <a:buNone/>
                      </a:pPr>
                      <a:r>
                        <a:rPr lang="en" sz="1100">
                          <a:solidFill>
                            <a:schemeClr val="lt1"/>
                          </a:solidFill>
                        </a:rPr>
                        <a:t>R28</a:t>
                      </a:r>
                      <a:endParaRPr sz="1100">
                        <a:solidFill>
                          <a:schemeClr val="lt1"/>
                        </a:solidFill>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a:txBody>
                    <a:bodyPr/>
                    <a:lstStyle/>
                    <a:p>
                      <a:pPr marL="0" lvl="0" indent="0" algn="l" rtl="0">
                        <a:lnSpc>
                          <a:spcPct val="115000"/>
                        </a:lnSpc>
                        <a:spcBef>
                          <a:spcPts val="0"/>
                        </a:spcBef>
                        <a:spcAft>
                          <a:spcPts val="0"/>
                        </a:spcAft>
                        <a:buNone/>
                      </a:pPr>
                      <a:r>
                        <a:rPr lang="en" sz="1000">
                          <a:solidFill>
                            <a:schemeClr val="lt1"/>
                          </a:solidFill>
                        </a:rPr>
                        <a:t>Electrical Hardware Finalization</a:t>
                      </a:r>
                      <a:endParaRPr sz="1100">
                        <a:solidFill>
                          <a:schemeClr val="lt1"/>
                        </a:solidFill>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a:txBody>
                    <a:bodyPr/>
                    <a:lstStyle/>
                    <a:p>
                      <a:pPr marL="0" lvl="0" indent="0" algn="ctr" rtl="0">
                        <a:lnSpc>
                          <a:spcPct val="115000"/>
                        </a:lnSpc>
                        <a:spcBef>
                          <a:spcPts val="0"/>
                        </a:spcBef>
                        <a:spcAft>
                          <a:spcPts val="0"/>
                        </a:spcAft>
                        <a:buNone/>
                      </a:pPr>
                      <a:r>
                        <a:rPr lang="en" sz="1100">
                          <a:solidFill>
                            <a:schemeClr val="lt1"/>
                          </a:solidFill>
                        </a:rPr>
                        <a:t>Ankit</a:t>
                      </a:r>
                      <a:endParaRPr sz="1100">
                        <a:solidFill>
                          <a:schemeClr val="lt1"/>
                        </a:solidFill>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rowSpan="7" gridSpan="2">
                  <a:txBody>
                    <a:bodyPr/>
                    <a:lstStyle/>
                    <a:p>
                      <a:pPr marL="0" lvl="0" indent="0" algn="l" rtl="0">
                        <a:spcBef>
                          <a:spcPts val="0"/>
                        </a:spcBef>
                        <a:spcAft>
                          <a:spcPts val="0"/>
                        </a:spcAft>
                        <a:buNone/>
                      </a:pPr>
                      <a:endParaRPr sz="1500">
                        <a:solidFill>
                          <a:schemeClr val="lt1"/>
                        </a:solidFill>
                      </a:endParaRPr>
                    </a:p>
                  </a:txBody>
                  <a:tcPr marL="28575" marR="28575" marT="19050" marB="19050"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rowSpan="7" hMerge="1">
                  <a:txBody>
                    <a:bodyPr/>
                    <a:lstStyle/>
                    <a:p>
                      <a:endParaRPr lang="en-US"/>
                    </a:p>
                  </a:txBody>
                  <a:tcPr/>
                </a:tc>
                <a:extLst>
                  <a:ext uri="{0D108BD9-81ED-4DB2-BD59-A6C34878D82A}">
                    <a16:rowId xmlns:a16="http://schemas.microsoft.com/office/drawing/2014/main" val="10001"/>
                  </a:ext>
                </a:extLst>
              </a:tr>
              <a:tr h="221575">
                <a:tc gridSpan="2">
                  <a:txBody>
                    <a:bodyPr/>
                    <a:lstStyle/>
                    <a:p>
                      <a:pPr marL="0" lvl="0" indent="0" algn="l" rtl="0">
                        <a:lnSpc>
                          <a:spcPct val="115000"/>
                        </a:lnSpc>
                        <a:spcBef>
                          <a:spcPts val="0"/>
                        </a:spcBef>
                        <a:spcAft>
                          <a:spcPts val="0"/>
                        </a:spcAft>
                        <a:buNone/>
                      </a:pPr>
                      <a:r>
                        <a:rPr lang="en" sz="1100" b="1">
                          <a:solidFill>
                            <a:schemeClr val="lt1"/>
                          </a:solidFill>
                        </a:rPr>
                        <a:t>Description</a:t>
                      </a:r>
                      <a:endParaRPr sz="1100" b="1">
                        <a:solidFill>
                          <a:schemeClr val="lt1"/>
                        </a:solidFill>
                      </a:endParaRPr>
                    </a:p>
                  </a:txBody>
                  <a:tcPr marL="28575" marR="28575" marT="19050" marB="19050"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accent1"/>
                    </a:solidFill>
                  </a:tcPr>
                </a:tc>
                <a:tc hMerge="1">
                  <a:txBody>
                    <a:bodyPr/>
                    <a:lstStyle/>
                    <a:p>
                      <a:endParaRPr lang="en-US"/>
                    </a:p>
                  </a:txBody>
                  <a:tcPr/>
                </a:tc>
                <a:tc>
                  <a:txBody>
                    <a:bodyPr/>
                    <a:lstStyle/>
                    <a:p>
                      <a:pPr marL="0" lvl="0" indent="0" algn="l" rtl="0">
                        <a:lnSpc>
                          <a:spcPct val="115000"/>
                        </a:lnSpc>
                        <a:spcBef>
                          <a:spcPts val="0"/>
                        </a:spcBef>
                        <a:spcAft>
                          <a:spcPts val="0"/>
                        </a:spcAft>
                        <a:buNone/>
                      </a:pPr>
                      <a:r>
                        <a:rPr lang="en" sz="1100" b="1">
                          <a:solidFill>
                            <a:schemeClr val="lt1"/>
                          </a:solidFill>
                        </a:rPr>
                        <a:t>Date Added</a:t>
                      </a:r>
                      <a:endParaRPr sz="1100" b="1">
                        <a:solidFill>
                          <a:schemeClr val="lt1"/>
                        </a:solidFill>
                      </a:endParaRPr>
                    </a:p>
                  </a:txBody>
                  <a:tcPr marL="28575" marR="28575" marT="19050" marB="19050"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accent1"/>
                    </a:solidFill>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2"/>
                  </a:ext>
                </a:extLst>
              </a:tr>
              <a:tr h="221575">
                <a:tc rowSpan="3" gridSpan="2">
                  <a:txBody>
                    <a:bodyPr/>
                    <a:lstStyle/>
                    <a:p>
                      <a:pPr marL="0" lvl="0" indent="0" algn="l" rtl="0">
                        <a:lnSpc>
                          <a:spcPct val="115000"/>
                        </a:lnSpc>
                        <a:spcBef>
                          <a:spcPts val="0"/>
                        </a:spcBef>
                        <a:spcAft>
                          <a:spcPts val="0"/>
                        </a:spcAft>
                        <a:buNone/>
                      </a:pPr>
                      <a:r>
                        <a:rPr lang="en" sz="1100">
                          <a:solidFill>
                            <a:schemeClr val="lt1"/>
                          </a:solidFill>
                        </a:rPr>
                        <a:t>E-box Design dependence on to-be manufactured PDB.</a:t>
                      </a:r>
                      <a:endParaRPr sz="1100">
                        <a:solidFill>
                          <a:schemeClr val="lt1"/>
                        </a:solidFill>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rowSpan="3" hMerge="1">
                  <a:txBody>
                    <a:bodyPr/>
                    <a:lstStyle/>
                    <a:p>
                      <a:endParaRPr lang="en-US"/>
                    </a:p>
                  </a:txBody>
                  <a:tcPr/>
                </a:tc>
                <a:tc>
                  <a:txBody>
                    <a:bodyPr/>
                    <a:lstStyle/>
                    <a:p>
                      <a:pPr marL="0" lvl="0" indent="0" algn="ctr" rtl="0">
                        <a:lnSpc>
                          <a:spcPct val="115000"/>
                        </a:lnSpc>
                        <a:spcBef>
                          <a:spcPts val="0"/>
                        </a:spcBef>
                        <a:spcAft>
                          <a:spcPts val="0"/>
                        </a:spcAft>
                        <a:buNone/>
                      </a:pPr>
                      <a:r>
                        <a:rPr lang="en" sz="1100">
                          <a:solidFill>
                            <a:schemeClr val="lt1"/>
                          </a:solidFill>
                        </a:rPr>
                        <a:t>2/14/2025</a:t>
                      </a:r>
                      <a:endParaRPr sz="1100">
                        <a:solidFill>
                          <a:schemeClr val="lt1"/>
                        </a:solidFill>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3"/>
                  </a:ext>
                </a:extLst>
              </a:tr>
              <a:tr h="221575">
                <a:tc gridSpan="2" vMerge="1">
                  <a:txBody>
                    <a:bodyPr/>
                    <a:lstStyle/>
                    <a:p>
                      <a:endParaRPr lang="en-US"/>
                    </a:p>
                  </a:txBody>
                  <a:tcPr/>
                </a:tc>
                <a:tc hMerge="1" vMerge="1">
                  <a:txBody>
                    <a:bodyPr/>
                    <a:lstStyle/>
                    <a:p>
                      <a:endParaRPr lang="en-US"/>
                    </a:p>
                  </a:txBody>
                  <a:tcPr/>
                </a:tc>
                <a:tc>
                  <a:txBody>
                    <a:bodyPr/>
                    <a:lstStyle/>
                    <a:p>
                      <a:pPr marL="0" lvl="0" indent="0" algn="l" rtl="0">
                        <a:lnSpc>
                          <a:spcPct val="115000"/>
                        </a:lnSpc>
                        <a:spcBef>
                          <a:spcPts val="0"/>
                        </a:spcBef>
                        <a:spcAft>
                          <a:spcPts val="0"/>
                        </a:spcAft>
                        <a:buNone/>
                      </a:pPr>
                      <a:r>
                        <a:rPr lang="en" sz="1100" b="1">
                          <a:solidFill>
                            <a:schemeClr val="lt1"/>
                          </a:solidFill>
                        </a:rPr>
                        <a:t>Date Updated</a:t>
                      </a:r>
                      <a:endParaRPr sz="1100" b="1">
                        <a:solidFill>
                          <a:schemeClr val="lt1"/>
                        </a:solidFill>
                      </a:endParaRPr>
                    </a:p>
                  </a:txBody>
                  <a:tcPr marL="28575" marR="28575" marT="19050" marB="19050"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accent1"/>
                    </a:solidFill>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4"/>
                  </a:ext>
                </a:extLst>
              </a:tr>
              <a:tr h="221575">
                <a:tc gridSpan="2" vMerge="1">
                  <a:txBody>
                    <a:bodyPr/>
                    <a:lstStyle/>
                    <a:p>
                      <a:endParaRPr lang="en-US"/>
                    </a:p>
                  </a:txBody>
                  <a:tcPr/>
                </a:tc>
                <a:tc hMerge="1" vMerge="1">
                  <a:txBody>
                    <a:bodyPr/>
                    <a:lstStyle/>
                    <a:p>
                      <a:endParaRPr lang="en-US"/>
                    </a:p>
                  </a:txBody>
                  <a:tcPr/>
                </a:tc>
                <a:tc>
                  <a:txBody>
                    <a:bodyPr/>
                    <a:lstStyle/>
                    <a:p>
                      <a:pPr marL="0" lvl="0" indent="0" algn="ctr" rtl="0">
                        <a:lnSpc>
                          <a:spcPct val="115000"/>
                        </a:lnSpc>
                        <a:spcBef>
                          <a:spcPts val="0"/>
                        </a:spcBef>
                        <a:spcAft>
                          <a:spcPts val="0"/>
                        </a:spcAft>
                        <a:buNone/>
                      </a:pPr>
                      <a:r>
                        <a:rPr lang="en" sz="1100">
                          <a:solidFill>
                            <a:schemeClr val="lt1"/>
                          </a:solidFill>
                        </a:rPr>
                        <a:t>4/06/2025</a:t>
                      </a:r>
                      <a:endParaRPr sz="1100">
                        <a:solidFill>
                          <a:schemeClr val="lt1"/>
                        </a:solidFill>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5"/>
                  </a:ext>
                </a:extLst>
              </a:tr>
              <a:tr h="221575">
                <a:tc gridSpan="3">
                  <a:txBody>
                    <a:bodyPr/>
                    <a:lstStyle/>
                    <a:p>
                      <a:pPr marL="0" lvl="0" indent="0" algn="l" rtl="0">
                        <a:lnSpc>
                          <a:spcPct val="115000"/>
                        </a:lnSpc>
                        <a:spcBef>
                          <a:spcPts val="0"/>
                        </a:spcBef>
                        <a:spcAft>
                          <a:spcPts val="0"/>
                        </a:spcAft>
                        <a:buNone/>
                      </a:pPr>
                      <a:r>
                        <a:rPr lang="en" sz="1100" b="1">
                          <a:solidFill>
                            <a:schemeClr val="lt1"/>
                          </a:solidFill>
                        </a:rPr>
                        <a:t>Consequence</a:t>
                      </a:r>
                      <a:endParaRPr sz="1100" b="1">
                        <a:solidFill>
                          <a:schemeClr val="lt1"/>
                        </a:solidFill>
                      </a:endParaRPr>
                    </a:p>
                  </a:txBody>
                  <a:tcPr marL="28575" marR="28575" marT="19050" marB="19050"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accent1"/>
                    </a:solidFill>
                  </a:tcPr>
                </a:tc>
                <a:tc hMerge="1">
                  <a:txBody>
                    <a:bodyPr/>
                    <a:lstStyle/>
                    <a:p>
                      <a:endParaRPr lang="en-US"/>
                    </a:p>
                  </a:txBody>
                  <a:tcPr/>
                </a:tc>
                <a:tc hMerge="1">
                  <a:txBody>
                    <a:bodyPr/>
                    <a:lstStyle/>
                    <a:p>
                      <a:endParaRPr lang="en-US"/>
                    </a:p>
                  </a:txBody>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6"/>
                  </a:ext>
                </a:extLst>
              </a:tr>
              <a:tr h="482625">
                <a:tc gridSpan="3">
                  <a:txBody>
                    <a:bodyPr/>
                    <a:lstStyle/>
                    <a:p>
                      <a:pPr marL="0" lvl="0" indent="0" algn="l" rtl="0">
                        <a:lnSpc>
                          <a:spcPct val="115000"/>
                        </a:lnSpc>
                        <a:spcBef>
                          <a:spcPts val="0"/>
                        </a:spcBef>
                        <a:spcAft>
                          <a:spcPts val="0"/>
                        </a:spcAft>
                        <a:buNone/>
                      </a:pPr>
                      <a:r>
                        <a:rPr lang="en" sz="1100">
                          <a:solidFill>
                            <a:schemeClr val="lt1"/>
                          </a:solidFill>
                        </a:rPr>
                        <a:t>Not meeting the hardware deadline</a:t>
                      </a:r>
                      <a:endParaRPr sz="1100">
                        <a:solidFill>
                          <a:schemeClr val="lt1"/>
                        </a:solidFill>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hMerge="1">
                  <a:txBody>
                    <a:bodyPr/>
                    <a:lstStyle/>
                    <a:p>
                      <a:endParaRPr lang="en-US"/>
                    </a:p>
                  </a:txBody>
                  <a:tcPr/>
                </a:tc>
                <a:tc hMerge="1">
                  <a:txBody>
                    <a:bodyPr/>
                    <a:lstStyle/>
                    <a:p>
                      <a:endParaRPr lang="en-US"/>
                    </a:p>
                  </a:txBody>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7"/>
                  </a:ext>
                </a:extLst>
              </a:tr>
              <a:tr h="221575">
                <a:tc gridSpan="2">
                  <a:txBody>
                    <a:bodyPr/>
                    <a:lstStyle/>
                    <a:p>
                      <a:pPr marL="0" lvl="0" indent="0" algn="l" rtl="0">
                        <a:lnSpc>
                          <a:spcPct val="115000"/>
                        </a:lnSpc>
                        <a:spcBef>
                          <a:spcPts val="0"/>
                        </a:spcBef>
                        <a:spcAft>
                          <a:spcPts val="0"/>
                        </a:spcAft>
                        <a:buNone/>
                      </a:pPr>
                      <a:r>
                        <a:rPr lang="en" sz="1100" b="1">
                          <a:solidFill>
                            <a:schemeClr val="lt1"/>
                          </a:solidFill>
                        </a:rPr>
                        <a:t>Action/Milestone</a:t>
                      </a:r>
                      <a:endParaRPr sz="1100" b="1">
                        <a:solidFill>
                          <a:schemeClr val="lt1"/>
                        </a:solidFill>
                      </a:endParaRPr>
                    </a:p>
                  </a:txBody>
                  <a:tcPr marL="28575" marR="28575" marT="19050" marB="19050"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accent1"/>
                    </a:solidFill>
                  </a:tcPr>
                </a:tc>
                <a:tc hMerge="1">
                  <a:txBody>
                    <a:bodyPr/>
                    <a:lstStyle/>
                    <a:p>
                      <a:endParaRPr lang="en-US"/>
                    </a:p>
                  </a:txBody>
                  <a:tcPr/>
                </a:tc>
                <a:tc>
                  <a:txBody>
                    <a:bodyPr/>
                    <a:lstStyle/>
                    <a:p>
                      <a:pPr marL="0" lvl="0" indent="0" algn="l" rtl="0">
                        <a:lnSpc>
                          <a:spcPct val="115000"/>
                        </a:lnSpc>
                        <a:spcBef>
                          <a:spcPts val="0"/>
                        </a:spcBef>
                        <a:spcAft>
                          <a:spcPts val="0"/>
                        </a:spcAft>
                        <a:buNone/>
                      </a:pPr>
                      <a:r>
                        <a:rPr lang="en" sz="1100" b="1">
                          <a:solidFill>
                            <a:schemeClr val="lt1"/>
                          </a:solidFill>
                        </a:rPr>
                        <a:t>Success Criteria</a:t>
                      </a:r>
                      <a:endParaRPr sz="1100" b="1">
                        <a:solidFill>
                          <a:schemeClr val="lt1"/>
                        </a:solidFill>
                      </a:endParaRPr>
                    </a:p>
                  </a:txBody>
                  <a:tcPr marL="28575" marR="28575" marT="19050" marB="19050"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accent1"/>
                    </a:solidFill>
                  </a:tcPr>
                </a:tc>
                <a:tc>
                  <a:txBody>
                    <a:bodyPr/>
                    <a:lstStyle/>
                    <a:p>
                      <a:pPr marL="0" lvl="0" indent="0" algn="ctr" rtl="0">
                        <a:lnSpc>
                          <a:spcPct val="115000"/>
                        </a:lnSpc>
                        <a:spcBef>
                          <a:spcPts val="0"/>
                        </a:spcBef>
                        <a:spcAft>
                          <a:spcPts val="0"/>
                        </a:spcAft>
                        <a:buNone/>
                      </a:pPr>
                      <a:r>
                        <a:rPr lang="en" sz="1100" b="1">
                          <a:solidFill>
                            <a:schemeClr val="lt1"/>
                          </a:solidFill>
                        </a:rPr>
                        <a:t>Date Planned</a:t>
                      </a:r>
                      <a:endParaRPr sz="1100" b="1">
                        <a:solidFill>
                          <a:schemeClr val="lt1"/>
                        </a:solidFill>
                      </a:endParaRPr>
                    </a:p>
                  </a:txBody>
                  <a:tcPr marL="28575" marR="28575" marT="19050" marB="19050"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accent1"/>
                    </a:solidFill>
                  </a:tcPr>
                </a:tc>
                <a:tc>
                  <a:txBody>
                    <a:bodyPr/>
                    <a:lstStyle/>
                    <a:p>
                      <a:pPr marL="0" lvl="0" indent="0" algn="ctr" rtl="0">
                        <a:lnSpc>
                          <a:spcPct val="115000"/>
                        </a:lnSpc>
                        <a:spcBef>
                          <a:spcPts val="0"/>
                        </a:spcBef>
                        <a:spcAft>
                          <a:spcPts val="0"/>
                        </a:spcAft>
                        <a:buNone/>
                      </a:pPr>
                      <a:r>
                        <a:rPr lang="en" sz="1100" b="1">
                          <a:solidFill>
                            <a:schemeClr val="lt1"/>
                          </a:solidFill>
                        </a:rPr>
                        <a:t>Date Implemented</a:t>
                      </a:r>
                      <a:endParaRPr sz="1100" b="1">
                        <a:solidFill>
                          <a:schemeClr val="lt1"/>
                        </a:solidFill>
                      </a:endParaRPr>
                    </a:p>
                  </a:txBody>
                  <a:tcPr marL="28575" marR="28575" marT="19050" marB="19050"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accent1"/>
                    </a:solidFill>
                  </a:tcPr>
                </a:tc>
                <a:extLst>
                  <a:ext uri="{0D108BD9-81ED-4DB2-BD59-A6C34878D82A}">
                    <a16:rowId xmlns:a16="http://schemas.microsoft.com/office/drawing/2014/main" val="10008"/>
                  </a:ext>
                </a:extLst>
              </a:tr>
              <a:tr h="402875">
                <a:tc gridSpan="2">
                  <a:txBody>
                    <a:bodyPr/>
                    <a:lstStyle/>
                    <a:p>
                      <a:pPr marL="0" lvl="0" indent="0" algn="l" rtl="0">
                        <a:lnSpc>
                          <a:spcPct val="115000"/>
                        </a:lnSpc>
                        <a:spcBef>
                          <a:spcPts val="0"/>
                        </a:spcBef>
                        <a:spcAft>
                          <a:spcPts val="0"/>
                        </a:spcAft>
                        <a:buNone/>
                      </a:pPr>
                      <a:r>
                        <a:rPr lang="en" sz="1100">
                          <a:solidFill>
                            <a:schemeClr val="lt1"/>
                          </a:solidFill>
                        </a:rPr>
                        <a:t>Use previous knowledge and account for a placeholder in the design.</a:t>
                      </a:r>
                      <a:endParaRPr sz="1100">
                        <a:solidFill>
                          <a:schemeClr val="lt1"/>
                        </a:solidFill>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hMerge="1">
                  <a:txBody>
                    <a:bodyPr/>
                    <a:lstStyle/>
                    <a:p>
                      <a:endParaRPr lang="en-US"/>
                    </a:p>
                  </a:txBody>
                  <a:tcPr/>
                </a:tc>
                <a:tc>
                  <a:txBody>
                    <a:bodyPr/>
                    <a:lstStyle/>
                    <a:p>
                      <a:pPr marL="0" lvl="0" indent="0" algn="l" rtl="0">
                        <a:lnSpc>
                          <a:spcPct val="115000"/>
                        </a:lnSpc>
                        <a:spcBef>
                          <a:spcPts val="0"/>
                        </a:spcBef>
                        <a:spcAft>
                          <a:spcPts val="0"/>
                        </a:spcAft>
                        <a:buNone/>
                      </a:pPr>
                      <a:r>
                        <a:rPr lang="en" sz="1100">
                          <a:solidFill>
                            <a:schemeClr val="lt1"/>
                          </a:solidFill>
                        </a:rPr>
                        <a:t>Successfully design and manufacture E-box compatible with the new PCB using placeholder PCB design</a:t>
                      </a:r>
                      <a:endParaRPr sz="1100">
                        <a:solidFill>
                          <a:schemeClr val="lt1"/>
                        </a:solidFill>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a:txBody>
                    <a:bodyPr/>
                    <a:lstStyle/>
                    <a:p>
                      <a:pPr marL="0" lvl="0" indent="0" algn="ctr" rtl="0">
                        <a:lnSpc>
                          <a:spcPct val="115000"/>
                        </a:lnSpc>
                        <a:spcBef>
                          <a:spcPts val="0"/>
                        </a:spcBef>
                        <a:spcAft>
                          <a:spcPts val="0"/>
                        </a:spcAft>
                        <a:buNone/>
                      </a:pPr>
                      <a:r>
                        <a:rPr lang="en" sz="1100">
                          <a:solidFill>
                            <a:schemeClr val="lt1"/>
                          </a:solidFill>
                        </a:rPr>
                        <a:t>02/14/2025</a:t>
                      </a:r>
                      <a:endParaRPr sz="1100">
                        <a:solidFill>
                          <a:schemeClr val="lt1"/>
                        </a:solidFill>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a:txBody>
                    <a:bodyPr/>
                    <a:lstStyle/>
                    <a:p>
                      <a:pPr marL="0" lvl="0" indent="0" algn="ctr" rtl="0">
                        <a:lnSpc>
                          <a:spcPct val="115000"/>
                        </a:lnSpc>
                        <a:spcBef>
                          <a:spcPts val="0"/>
                        </a:spcBef>
                        <a:spcAft>
                          <a:spcPts val="0"/>
                        </a:spcAft>
                        <a:buNone/>
                      </a:pPr>
                      <a:r>
                        <a:rPr lang="en" sz="1100">
                          <a:solidFill>
                            <a:schemeClr val="lt1"/>
                          </a:solidFill>
                        </a:rPr>
                        <a:t>04/06/2025</a:t>
                      </a:r>
                      <a:endParaRPr sz="1100">
                        <a:solidFill>
                          <a:schemeClr val="lt1"/>
                        </a:solidFill>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extLst>
                  <a:ext uri="{0D108BD9-81ED-4DB2-BD59-A6C34878D82A}">
                    <a16:rowId xmlns:a16="http://schemas.microsoft.com/office/drawing/2014/main" val="10009"/>
                  </a:ext>
                </a:extLst>
              </a:tr>
              <a:tr h="402875">
                <a:tc gridSpan="2">
                  <a:txBody>
                    <a:bodyPr/>
                    <a:lstStyle/>
                    <a:p>
                      <a:pPr marL="0" lvl="0" indent="0" algn="l" rtl="0">
                        <a:lnSpc>
                          <a:spcPct val="115000"/>
                        </a:lnSpc>
                        <a:spcBef>
                          <a:spcPts val="0"/>
                        </a:spcBef>
                        <a:spcAft>
                          <a:spcPts val="0"/>
                        </a:spcAft>
                        <a:buNone/>
                      </a:pPr>
                      <a:r>
                        <a:rPr lang="en" sz="1100">
                          <a:solidFill>
                            <a:schemeClr val="lt1"/>
                          </a:solidFill>
                        </a:rPr>
                        <a:t>Order PCB and components (and spares) outside of MRSD schedule</a:t>
                      </a:r>
                      <a:endParaRPr sz="1100">
                        <a:solidFill>
                          <a:schemeClr val="lt1"/>
                        </a:solidFill>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hMerge="1">
                  <a:txBody>
                    <a:bodyPr/>
                    <a:lstStyle/>
                    <a:p>
                      <a:endParaRPr lang="en-US"/>
                    </a:p>
                  </a:txBody>
                  <a:tcPr/>
                </a:tc>
                <a:tc>
                  <a:txBody>
                    <a:bodyPr/>
                    <a:lstStyle/>
                    <a:p>
                      <a:pPr marL="0" lvl="0" indent="0" algn="l" rtl="0">
                        <a:lnSpc>
                          <a:spcPct val="115000"/>
                        </a:lnSpc>
                        <a:spcBef>
                          <a:spcPts val="0"/>
                        </a:spcBef>
                        <a:spcAft>
                          <a:spcPts val="0"/>
                        </a:spcAft>
                        <a:buNone/>
                      </a:pPr>
                      <a:r>
                        <a:rPr lang="en" sz="1100">
                          <a:solidFill>
                            <a:schemeClr val="lt1"/>
                          </a:solidFill>
                        </a:rPr>
                        <a:t>Successfully order and assemble the PCB</a:t>
                      </a:r>
                      <a:endParaRPr sz="1100">
                        <a:solidFill>
                          <a:schemeClr val="lt1"/>
                        </a:solidFill>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a:txBody>
                    <a:bodyPr/>
                    <a:lstStyle/>
                    <a:p>
                      <a:pPr marL="0" lvl="0" indent="0" algn="ctr" rtl="0">
                        <a:lnSpc>
                          <a:spcPct val="115000"/>
                        </a:lnSpc>
                        <a:spcBef>
                          <a:spcPts val="0"/>
                        </a:spcBef>
                        <a:spcAft>
                          <a:spcPts val="0"/>
                        </a:spcAft>
                        <a:buNone/>
                      </a:pPr>
                      <a:r>
                        <a:rPr lang="en" sz="1100">
                          <a:solidFill>
                            <a:schemeClr val="lt1"/>
                          </a:solidFill>
                        </a:rPr>
                        <a:t>03/26/2025</a:t>
                      </a:r>
                      <a:endParaRPr sz="1100">
                        <a:solidFill>
                          <a:schemeClr val="lt1"/>
                        </a:solidFill>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a:txBody>
                    <a:bodyPr/>
                    <a:lstStyle/>
                    <a:p>
                      <a:pPr marL="0" lvl="0" indent="0" algn="ctr" rtl="0">
                        <a:lnSpc>
                          <a:spcPct val="115000"/>
                        </a:lnSpc>
                        <a:spcBef>
                          <a:spcPts val="0"/>
                        </a:spcBef>
                        <a:spcAft>
                          <a:spcPts val="0"/>
                        </a:spcAft>
                        <a:buNone/>
                      </a:pPr>
                      <a:r>
                        <a:rPr lang="en" sz="1100">
                          <a:solidFill>
                            <a:schemeClr val="lt1"/>
                          </a:solidFill>
                        </a:rPr>
                        <a:t>04/04/2025</a:t>
                      </a:r>
                      <a:endParaRPr sz="1100">
                        <a:solidFill>
                          <a:schemeClr val="lt1"/>
                        </a:solidFill>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extLst>
                  <a:ext uri="{0D108BD9-81ED-4DB2-BD59-A6C34878D82A}">
                    <a16:rowId xmlns:a16="http://schemas.microsoft.com/office/drawing/2014/main" val="10010"/>
                  </a:ext>
                </a:extLst>
              </a:tr>
            </a:tbl>
          </a:graphicData>
        </a:graphic>
      </p:graphicFrame>
      <p:pic>
        <p:nvPicPr>
          <p:cNvPr id="849" name="Google Shape;849;p97"/>
          <p:cNvPicPr preferRelativeResize="0"/>
          <p:nvPr/>
        </p:nvPicPr>
        <p:blipFill>
          <a:blip r:embed="rId3">
            <a:alphaModFix/>
          </a:blip>
          <a:stretch>
            <a:fillRect/>
          </a:stretch>
        </p:blipFill>
        <p:spPr>
          <a:xfrm>
            <a:off x="6473500" y="1180525"/>
            <a:ext cx="2557051" cy="1854226"/>
          </a:xfrm>
          <a:prstGeom prst="rect">
            <a:avLst/>
          </a:prstGeom>
          <a:noFill/>
          <a:ln>
            <a:noFill/>
          </a:ln>
        </p:spPr>
      </p:pic>
      <p:sp>
        <p:nvSpPr>
          <p:cNvPr id="850" name="Google Shape;850;p97"/>
          <p:cNvSpPr/>
          <p:nvPr/>
        </p:nvSpPr>
        <p:spPr>
          <a:xfrm>
            <a:off x="8241450" y="2267350"/>
            <a:ext cx="248700" cy="239700"/>
          </a:xfrm>
          <a:prstGeom prst="flowChartOr">
            <a:avLst/>
          </a:prstGeom>
          <a:no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851" name="Google Shape;851;p97"/>
          <p:cNvSpPr/>
          <p:nvPr/>
        </p:nvSpPr>
        <p:spPr>
          <a:xfrm>
            <a:off x="8259150" y="2018725"/>
            <a:ext cx="213300" cy="223200"/>
          </a:xfrm>
          <a:prstGeom prst="flowChartSummingJunction">
            <a:avLst/>
          </a:prstGeom>
          <a:no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855"/>
        <p:cNvGrpSpPr/>
        <p:nvPr/>
      </p:nvGrpSpPr>
      <p:grpSpPr>
        <a:xfrm>
          <a:off x="0" y="0"/>
          <a:ext cx="0" cy="0"/>
          <a:chOff x="0" y="0"/>
          <a:chExt cx="0" cy="0"/>
        </a:xfrm>
      </p:grpSpPr>
      <p:sp>
        <p:nvSpPr>
          <p:cNvPr id="856" name="Google Shape;856;p9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lt1"/>
                </a:solidFill>
              </a:rPr>
              <a:t>74</a:t>
            </a:fld>
            <a:endParaRPr>
              <a:solidFill>
                <a:schemeClr val="lt1"/>
              </a:solidFill>
            </a:endParaRPr>
          </a:p>
        </p:txBody>
      </p:sp>
      <p:sp>
        <p:nvSpPr>
          <p:cNvPr id="857" name="Google Shape;857;p98"/>
          <p:cNvSpPr txBox="1">
            <a:spLocks noGrp="1"/>
          </p:cNvSpPr>
          <p:nvPr>
            <p:ph type="title"/>
          </p:nvPr>
        </p:nvSpPr>
        <p:spPr>
          <a:xfrm>
            <a:off x="311700" y="52475"/>
            <a:ext cx="8520600" cy="572700"/>
          </a:xfrm>
          <a:prstGeom prst="rect">
            <a:avLst/>
          </a:prstGeom>
        </p:spPr>
        <p:txBody>
          <a:bodyPr spcFirstLastPara="1" wrap="square" lIns="91425" tIns="91425" rIns="91425" bIns="91425" anchor="t" anchorCtr="0">
            <a:normAutofit fontScale="90000"/>
          </a:bodyPr>
          <a:lstStyle/>
          <a:p>
            <a:pPr marL="0" marR="0" lvl="0" indent="0" algn="ctr" rtl="0">
              <a:lnSpc>
                <a:spcPct val="100000"/>
              </a:lnSpc>
              <a:spcBef>
                <a:spcPts val="0"/>
              </a:spcBef>
              <a:spcAft>
                <a:spcPts val="0"/>
              </a:spcAft>
              <a:buNone/>
            </a:pPr>
            <a:r>
              <a:rPr lang="en" b="1">
                <a:solidFill>
                  <a:schemeClr val="lt1"/>
                </a:solidFill>
                <a:latin typeface="Roboto Serif"/>
                <a:ea typeface="Roboto Serif"/>
                <a:cs typeface="Roboto Serif"/>
                <a:sym typeface="Roboto Serif"/>
              </a:rPr>
              <a:t>Top Risks</a:t>
            </a:r>
            <a:endParaRPr b="1">
              <a:solidFill>
                <a:schemeClr val="lt1"/>
              </a:solidFill>
              <a:latin typeface="Roboto Serif"/>
              <a:ea typeface="Roboto Serif"/>
              <a:cs typeface="Roboto Serif"/>
              <a:sym typeface="Roboto Serif"/>
            </a:endParaRPr>
          </a:p>
        </p:txBody>
      </p:sp>
      <p:graphicFrame>
        <p:nvGraphicFramePr>
          <p:cNvPr id="858" name="Google Shape;858;p98"/>
          <p:cNvGraphicFramePr/>
          <p:nvPr/>
        </p:nvGraphicFramePr>
        <p:xfrm>
          <a:off x="113425" y="913825"/>
          <a:ext cx="8917125" cy="3641089"/>
        </p:xfrm>
        <a:graphic>
          <a:graphicData uri="http://schemas.openxmlformats.org/drawingml/2006/table">
            <a:tbl>
              <a:tblPr>
                <a:noFill/>
                <a:tableStyleId>{DB19F140-43EF-405D-B013-D72AE74EFCB3}</a:tableStyleId>
              </a:tblPr>
              <a:tblGrid>
                <a:gridCol w="790350">
                  <a:extLst>
                    <a:ext uri="{9D8B030D-6E8A-4147-A177-3AD203B41FA5}">
                      <a16:colId xmlns:a16="http://schemas.microsoft.com/office/drawing/2014/main" val="20000"/>
                    </a:ext>
                  </a:extLst>
                </a:gridCol>
                <a:gridCol w="3677625">
                  <a:extLst>
                    <a:ext uri="{9D8B030D-6E8A-4147-A177-3AD203B41FA5}">
                      <a16:colId xmlns:a16="http://schemas.microsoft.com/office/drawing/2014/main" val="20001"/>
                    </a:ext>
                  </a:extLst>
                </a:gridCol>
                <a:gridCol w="1892100">
                  <a:extLst>
                    <a:ext uri="{9D8B030D-6E8A-4147-A177-3AD203B41FA5}">
                      <a16:colId xmlns:a16="http://schemas.microsoft.com/office/drawing/2014/main" val="20002"/>
                    </a:ext>
                  </a:extLst>
                </a:gridCol>
                <a:gridCol w="1385450">
                  <a:extLst>
                    <a:ext uri="{9D8B030D-6E8A-4147-A177-3AD203B41FA5}">
                      <a16:colId xmlns:a16="http://schemas.microsoft.com/office/drawing/2014/main" val="20003"/>
                    </a:ext>
                  </a:extLst>
                </a:gridCol>
                <a:gridCol w="1171600">
                  <a:extLst>
                    <a:ext uri="{9D8B030D-6E8A-4147-A177-3AD203B41FA5}">
                      <a16:colId xmlns:a16="http://schemas.microsoft.com/office/drawing/2014/main" val="20004"/>
                    </a:ext>
                  </a:extLst>
                </a:gridCol>
              </a:tblGrid>
              <a:tr h="221575">
                <a:tc>
                  <a:txBody>
                    <a:bodyPr/>
                    <a:lstStyle/>
                    <a:p>
                      <a:pPr marL="0" lvl="0" indent="0" algn="l" rtl="0">
                        <a:lnSpc>
                          <a:spcPct val="115000"/>
                        </a:lnSpc>
                        <a:spcBef>
                          <a:spcPts val="0"/>
                        </a:spcBef>
                        <a:spcAft>
                          <a:spcPts val="0"/>
                        </a:spcAft>
                        <a:buNone/>
                      </a:pPr>
                      <a:r>
                        <a:rPr lang="en" sz="1100" b="1">
                          <a:solidFill>
                            <a:schemeClr val="lt1"/>
                          </a:solidFill>
                        </a:rPr>
                        <a:t>Risk ID</a:t>
                      </a:r>
                      <a:endParaRPr sz="1100" b="1">
                        <a:solidFill>
                          <a:schemeClr val="lt1"/>
                        </a:solidFill>
                      </a:endParaRPr>
                    </a:p>
                  </a:txBody>
                  <a:tcPr marL="28575" marR="28575" marT="19050" marB="19050"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accent1"/>
                    </a:solidFill>
                  </a:tcPr>
                </a:tc>
                <a:tc>
                  <a:txBody>
                    <a:bodyPr/>
                    <a:lstStyle/>
                    <a:p>
                      <a:pPr marL="0" lvl="0" indent="0" algn="l" rtl="0">
                        <a:lnSpc>
                          <a:spcPct val="115000"/>
                        </a:lnSpc>
                        <a:spcBef>
                          <a:spcPts val="0"/>
                        </a:spcBef>
                        <a:spcAft>
                          <a:spcPts val="0"/>
                        </a:spcAft>
                        <a:buNone/>
                      </a:pPr>
                      <a:r>
                        <a:rPr lang="en" sz="1100" b="1">
                          <a:solidFill>
                            <a:schemeClr val="lt1"/>
                          </a:solidFill>
                        </a:rPr>
                        <a:t>Risk Title</a:t>
                      </a:r>
                      <a:endParaRPr sz="1100" b="1">
                        <a:solidFill>
                          <a:schemeClr val="lt1"/>
                        </a:solidFill>
                      </a:endParaRPr>
                    </a:p>
                  </a:txBody>
                  <a:tcPr marL="28575" marR="28575" marT="19050" marB="19050"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accent1"/>
                    </a:solidFill>
                  </a:tcPr>
                </a:tc>
                <a:tc>
                  <a:txBody>
                    <a:bodyPr/>
                    <a:lstStyle/>
                    <a:p>
                      <a:pPr marL="0" lvl="0" indent="0" algn="l" rtl="0">
                        <a:lnSpc>
                          <a:spcPct val="115000"/>
                        </a:lnSpc>
                        <a:spcBef>
                          <a:spcPts val="0"/>
                        </a:spcBef>
                        <a:spcAft>
                          <a:spcPts val="0"/>
                        </a:spcAft>
                        <a:buNone/>
                      </a:pPr>
                      <a:r>
                        <a:rPr lang="en" sz="1100" b="1">
                          <a:solidFill>
                            <a:schemeClr val="lt1"/>
                          </a:solidFill>
                        </a:rPr>
                        <a:t>Risk Owner</a:t>
                      </a:r>
                      <a:endParaRPr sz="1100" b="1">
                        <a:solidFill>
                          <a:schemeClr val="lt1"/>
                        </a:solidFill>
                      </a:endParaRPr>
                    </a:p>
                  </a:txBody>
                  <a:tcPr marL="28575" marR="28575" marT="19050" marB="19050"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accent1"/>
                    </a:solidFill>
                  </a:tcPr>
                </a:tc>
                <a:tc>
                  <a:txBody>
                    <a:bodyPr/>
                    <a:lstStyle/>
                    <a:p>
                      <a:pPr marL="0" lvl="0" indent="0" algn="l" rtl="0">
                        <a:lnSpc>
                          <a:spcPct val="115000"/>
                        </a:lnSpc>
                        <a:spcBef>
                          <a:spcPts val="0"/>
                        </a:spcBef>
                        <a:spcAft>
                          <a:spcPts val="0"/>
                        </a:spcAft>
                        <a:buNone/>
                      </a:pPr>
                      <a:r>
                        <a:rPr lang="en" sz="1100" b="1">
                          <a:solidFill>
                            <a:schemeClr val="lt1"/>
                          </a:solidFill>
                        </a:rPr>
                        <a:t>Risk Type:</a:t>
                      </a:r>
                      <a:endParaRPr sz="1100" b="1">
                        <a:solidFill>
                          <a:schemeClr val="lt1"/>
                        </a:solidFill>
                      </a:endParaRPr>
                    </a:p>
                  </a:txBody>
                  <a:tcPr marL="28575" marR="28575" marT="19050" marB="19050"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accent1"/>
                    </a:solidFill>
                  </a:tcPr>
                </a:tc>
                <a:tc>
                  <a:txBody>
                    <a:bodyPr/>
                    <a:lstStyle/>
                    <a:p>
                      <a:pPr marL="0" lvl="0" indent="0" algn="l" rtl="0">
                        <a:lnSpc>
                          <a:spcPct val="115000"/>
                        </a:lnSpc>
                        <a:spcBef>
                          <a:spcPts val="0"/>
                        </a:spcBef>
                        <a:spcAft>
                          <a:spcPts val="0"/>
                        </a:spcAft>
                        <a:buNone/>
                      </a:pPr>
                      <a:r>
                        <a:rPr lang="en" sz="1100">
                          <a:solidFill>
                            <a:schemeClr val="lt1"/>
                          </a:solidFill>
                        </a:rPr>
                        <a:t>Logistics</a:t>
                      </a:r>
                      <a:endParaRPr sz="1100">
                        <a:solidFill>
                          <a:schemeClr val="lt1"/>
                        </a:solidFill>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extLst>
                  <a:ext uri="{0D108BD9-81ED-4DB2-BD59-A6C34878D82A}">
                    <a16:rowId xmlns:a16="http://schemas.microsoft.com/office/drawing/2014/main" val="10000"/>
                  </a:ext>
                </a:extLst>
              </a:tr>
              <a:tr h="221575">
                <a:tc>
                  <a:txBody>
                    <a:bodyPr/>
                    <a:lstStyle/>
                    <a:p>
                      <a:pPr marL="0" lvl="0" indent="0" algn="l" rtl="0">
                        <a:lnSpc>
                          <a:spcPct val="115000"/>
                        </a:lnSpc>
                        <a:spcBef>
                          <a:spcPts val="0"/>
                        </a:spcBef>
                        <a:spcAft>
                          <a:spcPts val="0"/>
                        </a:spcAft>
                        <a:buNone/>
                      </a:pPr>
                      <a:r>
                        <a:rPr lang="en" sz="1100">
                          <a:solidFill>
                            <a:schemeClr val="lt1"/>
                          </a:solidFill>
                        </a:rPr>
                        <a:t>R29</a:t>
                      </a:r>
                      <a:endParaRPr sz="1100">
                        <a:solidFill>
                          <a:schemeClr val="lt1"/>
                        </a:solidFill>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a:txBody>
                    <a:bodyPr/>
                    <a:lstStyle/>
                    <a:p>
                      <a:pPr marL="0" lvl="0" indent="0" algn="l" rtl="0">
                        <a:lnSpc>
                          <a:spcPct val="115000"/>
                        </a:lnSpc>
                        <a:spcBef>
                          <a:spcPts val="0"/>
                        </a:spcBef>
                        <a:spcAft>
                          <a:spcPts val="0"/>
                        </a:spcAft>
                        <a:buNone/>
                      </a:pPr>
                      <a:r>
                        <a:rPr lang="en" sz="1000">
                          <a:solidFill>
                            <a:schemeClr val="lt1"/>
                          </a:solidFill>
                        </a:rPr>
                        <a:t>Access to FRC Workshop</a:t>
                      </a:r>
                      <a:endParaRPr sz="1100">
                        <a:solidFill>
                          <a:schemeClr val="lt1"/>
                        </a:solidFill>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a:txBody>
                    <a:bodyPr/>
                    <a:lstStyle/>
                    <a:p>
                      <a:pPr marL="0" lvl="0" indent="0" algn="ctr" rtl="0">
                        <a:lnSpc>
                          <a:spcPct val="115000"/>
                        </a:lnSpc>
                        <a:spcBef>
                          <a:spcPts val="0"/>
                        </a:spcBef>
                        <a:spcAft>
                          <a:spcPts val="0"/>
                        </a:spcAft>
                        <a:buNone/>
                      </a:pPr>
                      <a:r>
                        <a:rPr lang="en" sz="1100">
                          <a:solidFill>
                            <a:schemeClr val="lt1"/>
                          </a:solidFill>
                        </a:rPr>
                        <a:t>Deepam</a:t>
                      </a:r>
                      <a:endParaRPr sz="1100">
                        <a:solidFill>
                          <a:schemeClr val="lt1"/>
                        </a:solidFill>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rowSpan="7" gridSpan="2">
                  <a:txBody>
                    <a:bodyPr/>
                    <a:lstStyle/>
                    <a:p>
                      <a:pPr marL="0" lvl="0" indent="0" algn="l" rtl="0">
                        <a:spcBef>
                          <a:spcPts val="0"/>
                        </a:spcBef>
                        <a:spcAft>
                          <a:spcPts val="0"/>
                        </a:spcAft>
                        <a:buNone/>
                      </a:pPr>
                      <a:endParaRPr sz="1500">
                        <a:solidFill>
                          <a:schemeClr val="lt1"/>
                        </a:solidFill>
                      </a:endParaRPr>
                    </a:p>
                  </a:txBody>
                  <a:tcPr marL="28575" marR="28575" marT="19050" marB="19050"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rowSpan="7" hMerge="1">
                  <a:txBody>
                    <a:bodyPr/>
                    <a:lstStyle/>
                    <a:p>
                      <a:endParaRPr lang="en-US"/>
                    </a:p>
                  </a:txBody>
                  <a:tcPr/>
                </a:tc>
                <a:extLst>
                  <a:ext uri="{0D108BD9-81ED-4DB2-BD59-A6C34878D82A}">
                    <a16:rowId xmlns:a16="http://schemas.microsoft.com/office/drawing/2014/main" val="10001"/>
                  </a:ext>
                </a:extLst>
              </a:tr>
              <a:tr h="221575">
                <a:tc gridSpan="2">
                  <a:txBody>
                    <a:bodyPr/>
                    <a:lstStyle/>
                    <a:p>
                      <a:pPr marL="0" lvl="0" indent="0" algn="l" rtl="0">
                        <a:lnSpc>
                          <a:spcPct val="115000"/>
                        </a:lnSpc>
                        <a:spcBef>
                          <a:spcPts val="0"/>
                        </a:spcBef>
                        <a:spcAft>
                          <a:spcPts val="0"/>
                        </a:spcAft>
                        <a:buNone/>
                      </a:pPr>
                      <a:r>
                        <a:rPr lang="en" sz="1100" b="1">
                          <a:solidFill>
                            <a:schemeClr val="lt1"/>
                          </a:solidFill>
                        </a:rPr>
                        <a:t>Description</a:t>
                      </a:r>
                      <a:endParaRPr sz="1100" b="1">
                        <a:solidFill>
                          <a:schemeClr val="lt1"/>
                        </a:solidFill>
                      </a:endParaRPr>
                    </a:p>
                  </a:txBody>
                  <a:tcPr marL="28575" marR="28575" marT="19050" marB="19050"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accent1"/>
                    </a:solidFill>
                  </a:tcPr>
                </a:tc>
                <a:tc hMerge="1">
                  <a:txBody>
                    <a:bodyPr/>
                    <a:lstStyle/>
                    <a:p>
                      <a:endParaRPr lang="en-US"/>
                    </a:p>
                  </a:txBody>
                  <a:tcPr/>
                </a:tc>
                <a:tc>
                  <a:txBody>
                    <a:bodyPr/>
                    <a:lstStyle/>
                    <a:p>
                      <a:pPr marL="0" lvl="0" indent="0" algn="l" rtl="0">
                        <a:lnSpc>
                          <a:spcPct val="115000"/>
                        </a:lnSpc>
                        <a:spcBef>
                          <a:spcPts val="0"/>
                        </a:spcBef>
                        <a:spcAft>
                          <a:spcPts val="0"/>
                        </a:spcAft>
                        <a:buNone/>
                      </a:pPr>
                      <a:r>
                        <a:rPr lang="en" sz="1100" b="1">
                          <a:solidFill>
                            <a:schemeClr val="lt1"/>
                          </a:solidFill>
                        </a:rPr>
                        <a:t>Date Added</a:t>
                      </a:r>
                      <a:endParaRPr sz="1100" b="1">
                        <a:solidFill>
                          <a:schemeClr val="lt1"/>
                        </a:solidFill>
                      </a:endParaRPr>
                    </a:p>
                  </a:txBody>
                  <a:tcPr marL="28575" marR="28575" marT="19050" marB="19050"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accent1"/>
                    </a:solidFill>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2"/>
                  </a:ext>
                </a:extLst>
              </a:tr>
              <a:tr h="221575">
                <a:tc rowSpan="3" gridSpan="2">
                  <a:txBody>
                    <a:bodyPr/>
                    <a:lstStyle/>
                    <a:p>
                      <a:pPr marL="0" lvl="0" indent="0" algn="l" rtl="0">
                        <a:lnSpc>
                          <a:spcPct val="115000"/>
                        </a:lnSpc>
                        <a:spcBef>
                          <a:spcPts val="0"/>
                        </a:spcBef>
                        <a:spcAft>
                          <a:spcPts val="0"/>
                        </a:spcAft>
                        <a:buNone/>
                      </a:pPr>
                      <a:r>
                        <a:rPr lang="en" sz="1100">
                          <a:solidFill>
                            <a:schemeClr val="lt1"/>
                          </a:solidFill>
                        </a:rPr>
                        <a:t>Without access, no hardware fabrication/repairs can be carried out in the absence of Tim		</a:t>
                      </a:r>
                      <a:endParaRPr sz="1100">
                        <a:solidFill>
                          <a:schemeClr val="lt1"/>
                        </a:solidFill>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rowSpan="3" hMerge="1">
                  <a:txBody>
                    <a:bodyPr/>
                    <a:lstStyle/>
                    <a:p>
                      <a:endParaRPr lang="en-US"/>
                    </a:p>
                  </a:txBody>
                  <a:tcPr/>
                </a:tc>
                <a:tc>
                  <a:txBody>
                    <a:bodyPr/>
                    <a:lstStyle/>
                    <a:p>
                      <a:pPr marL="0" lvl="0" indent="0" algn="ctr" rtl="0">
                        <a:lnSpc>
                          <a:spcPct val="115000"/>
                        </a:lnSpc>
                        <a:spcBef>
                          <a:spcPts val="0"/>
                        </a:spcBef>
                        <a:spcAft>
                          <a:spcPts val="0"/>
                        </a:spcAft>
                        <a:buNone/>
                      </a:pPr>
                      <a:r>
                        <a:rPr lang="en" sz="1100">
                          <a:solidFill>
                            <a:schemeClr val="lt1"/>
                          </a:solidFill>
                        </a:rPr>
                        <a:t>2/7/2025</a:t>
                      </a:r>
                      <a:endParaRPr sz="1100">
                        <a:solidFill>
                          <a:schemeClr val="lt1"/>
                        </a:solidFill>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3"/>
                  </a:ext>
                </a:extLst>
              </a:tr>
              <a:tr h="221575">
                <a:tc gridSpan="2" vMerge="1">
                  <a:txBody>
                    <a:bodyPr/>
                    <a:lstStyle/>
                    <a:p>
                      <a:endParaRPr lang="en-US"/>
                    </a:p>
                  </a:txBody>
                  <a:tcPr/>
                </a:tc>
                <a:tc hMerge="1" vMerge="1">
                  <a:txBody>
                    <a:bodyPr/>
                    <a:lstStyle/>
                    <a:p>
                      <a:endParaRPr lang="en-US"/>
                    </a:p>
                  </a:txBody>
                  <a:tcPr/>
                </a:tc>
                <a:tc>
                  <a:txBody>
                    <a:bodyPr/>
                    <a:lstStyle/>
                    <a:p>
                      <a:pPr marL="0" lvl="0" indent="0" algn="l" rtl="0">
                        <a:lnSpc>
                          <a:spcPct val="115000"/>
                        </a:lnSpc>
                        <a:spcBef>
                          <a:spcPts val="0"/>
                        </a:spcBef>
                        <a:spcAft>
                          <a:spcPts val="0"/>
                        </a:spcAft>
                        <a:buNone/>
                      </a:pPr>
                      <a:r>
                        <a:rPr lang="en" sz="1100" b="1">
                          <a:solidFill>
                            <a:schemeClr val="lt1"/>
                          </a:solidFill>
                        </a:rPr>
                        <a:t>Date Updated</a:t>
                      </a:r>
                      <a:endParaRPr sz="1100" b="1">
                        <a:solidFill>
                          <a:schemeClr val="lt1"/>
                        </a:solidFill>
                      </a:endParaRPr>
                    </a:p>
                  </a:txBody>
                  <a:tcPr marL="28575" marR="28575" marT="19050" marB="19050"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accent1"/>
                    </a:solidFill>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4"/>
                  </a:ext>
                </a:extLst>
              </a:tr>
              <a:tr h="221575">
                <a:tc gridSpan="2" vMerge="1">
                  <a:txBody>
                    <a:bodyPr/>
                    <a:lstStyle/>
                    <a:p>
                      <a:endParaRPr lang="en-US"/>
                    </a:p>
                  </a:txBody>
                  <a:tcPr/>
                </a:tc>
                <a:tc hMerge="1" vMerge="1">
                  <a:txBody>
                    <a:bodyPr/>
                    <a:lstStyle/>
                    <a:p>
                      <a:endParaRPr lang="en-US"/>
                    </a:p>
                  </a:txBody>
                  <a:tcPr/>
                </a:tc>
                <a:tc>
                  <a:txBody>
                    <a:bodyPr/>
                    <a:lstStyle/>
                    <a:p>
                      <a:pPr marL="0" lvl="0" indent="0" algn="ctr" rtl="0">
                        <a:lnSpc>
                          <a:spcPct val="115000"/>
                        </a:lnSpc>
                        <a:spcBef>
                          <a:spcPts val="0"/>
                        </a:spcBef>
                        <a:spcAft>
                          <a:spcPts val="0"/>
                        </a:spcAft>
                        <a:buNone/>
                      </a:pPr>
                      <a:r>
                        <a:rPr lang="en" sz="1100">
                          <a:solidFill>
                            <a:schemeClr val="lt1"/>
                          </a:solidFill>
                        </a:rPr>
                        <a:t>2/7/2025</a:t>
                      </a:r>
                      <a:endParaRPr sz="1100">
                        <a:solidFill>
                          <a:schemeClr val="lt1"/>
                        </a:solidFill>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5"/>
                  </a:ext>
                </a:extLst>
              </a:tr>
              <a:tr h="221575">
                <a:tc gridSpan="3">
                  <a:txBody>
                    <a:bodyPr/>
                    <a:lstStyle/>
                    <a:p>
                      <a:pPr marL="0" lvl="0" indent="0" algn="l" rtl="0">
                        <a:lnSpc>
                          <a:spcPct val="115000"/>
                        </a:lnSpc>
                        <a:spcBef>
                          <a:spcPts val="0"/>
                        </a:spcBef>
                        <a:spcAft>
                          <a:spcPts val="0"/>
                        </a:spcAft>
                        <a:buNone/>
                      </a:pPr>
                      <a:r>
                        <a:rPr lang="en" sz="1100" b="1">
                          <a:solidFill>
                            <a:schemeClr val="lt1"/>
                          </a:solidFill>
                        </a:rPr>
                        <a:t>Consequence</a:t>
                      </a:r>
                      <a:endParaRPr sz="1100" b="1">
                        <a:solidFill>
                          <a:schemeClr val="lt1"/>
                        </a:solidFill>
                      </a:endParaRPr>
                    </a:p>
                  </a:txBody>
                  <a:tcPr marL="28575" marR="28575" marT="19050" marB="19050"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accent1"/>
                    </a:solidFill>
                  </a:tcPr>
                </a:tc>
                <a:tc hMerge="1">
                  <a:txBody>
                    <a:bodyPr/>
                    <a:lstStyle/>
                    <a:p>
                      <a:endParaRPr lang="en-US"/>
                    </a:p>
                  </a:txBody>
                  <a:tcPr/>
                </a:tc>
                <a:tc hMerge="1">
                  <a:txBody>
                    <a:bodyPr/>
                    <a:lstStyle/>
                    <a:p>
                      <a:endParaRPr lang="en-US"/>
                    </a:p>
                  </a:txBody>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6"/>
                  </a:ext>
                </a:extLst>
              </a:tr>
              <a:tr h="482625">
                <a:tc gridSpan="3">
                  <a:txBody>
                    <a:bodyPr/>
                    <a:lstStyle/>
                    <a:p>
                      <a:pPr marL="0" lvl="0" indent="0" algn="l" rtl="0">
                        <a:lnSpc>
                          <a:spcPct val="115000"/>
                        </a:lnSpc>
                        <a:spcBef>
                          <a:spcPts val="0"/>
                        </a:spcBef>
                        <a:spcAft>
                          <a:spcPts val="0"/>
                        </a:spcAft>
                        <a:buNone/>
                      </a:pPr>
                      <a:r>
                        <a:rPr lang="en" sz="1100">
                          <a:solidFill>
                            <a:schemeClr val="lt1"/>
                          </a:solidFill>
                        </a:rPr>
                        <a:t>Not meeting the hardware deadline</a:t>
                      </a:r>
                      <a:endParaRPr sz="1100">
                        <a:solidFill>
                          <a:schemeClr val="lt1"/>
                        </a:solidFill>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hMerge="1">
                  <a:txBody>
                    <a:bodyPr/>
                    <a:lstStyle/>
                    <a:p>
                      <a:endParaRPr lang="en-US"/>
                    </a:p>
                  </a:txBody>
                  <a:tcPr/>
                </a:tc>
                <a:tc hMerge="1">
                  <a:txBody>
                    <a:bodyPr/>
                    <a:lstStyle/>
                    <a:p>
                      <a:endParaRPr lang="en-US"/>
                    </a:p>
                  </a:txBody>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7"/>
                  </a:ext>
                </a:extLst>
              </a:tr>
              <a:tr h="221575">
                <a:tc gridSpan="2">
                  <a:txBody>
                    <a:bodyPr/>
                    <a:lstStyle/>
                    <a:p>
                      <a:pPr marL="0" lvl="0" indent="0" algn="l" rtl="0">
                        <a:lnSpc>
                          <a:spcPct val="115000"/>
                        </a:lnSpc>
                        <a:spcBef>
                          <a:spcPts val="0"/>
                        </a:spcBef>
                        <a:spcAft>
                          <a:spcPts val="0"/>
                        </a:spcAft>
                        <a:buNone/>
                      </a:pPr>
                      <a:r>
                        <a:rPr lang="en" sz="1100" b="1">
                          <a:solidFill>
                            <a:schemeClr val="lt1"/>
                          </a:solidFill>
                        </a:rPr>
                        <a:t>Action/Milestone</a:t>
                      </a:r>
                      <a:endParaRPr sz="1100" b="1">
                        <a:solidFill>
                          <a:schemeClr val="lt1"/>
                        </a:solidFill>
                      </a:endParaRPr>
                    </a:p>
                  </a:txBody>
                  <a:tcPr marL="28575" marR="28575" marT="19050" marB="19050"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accent1"/>
                    </a:solidFill>
                  </a:tcPr>
                </a:tc>
                <a:tc hMerge="1">
                  <a:txBody>
                    <a:bodyPr/>
                    <a:lstStyle/>
                    <a:p>
                      <a:endParaRPr lang="en-US"/>
                    </a:p>
                  </a:txBody>
                  <a:tcPr/>
                </a:tc>
                <a:tc>
                  <a:txBody>
                    <a:bodyPr/>
                    <a:lstStyle/>
                    <a:p>
                      <a:pPr marL="0" lvl="0" indent="0" algn="l" rtl="0">
                        <a:lnSpc>
                          <a:spcPct val="115000"/>
                        </a:lnSpc>
                        <a:spcBef>
                          <a:spcPts val="0"/>
                        </a:spcBef>
                        <a:spcAft>
                          <a:spcPts val="0"/>
                        </a:spcAft>
                        <a:buNone/>
                      </a:pPr>
                      <a:r>
                        <a:rPr lang="en" sz="1100" b="1">
                          <a:solidFill>
                            <a:schemeClr val="lt1"/>
                          </a:solidFill>
                        </a:rPr>
                        <a:t>Success Criteria</a:t>
                      </a:r>
                      <a:endParaRPr sz="1100" b="1">
                        <a:solidFill>
                          <a:schemeClr val="lt1"/>
                        </a:solidFill>
                      </a:endParaRPr>
                    </a:p>
                  </a:txBody>
                  <a:tcPr marL="28575" marR="28575" marT="19050" marB="19050"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accent1"/>
                    </a:solidFill>
                  </a:tcPr>
                </a:tc>
                <a:tc>
                  <a:txBody>
                    <a:bodyPr/>
                    <a:lstStyle/>
                    <a:p>
                      <a:pPr marL="0" lvl="0" indent="0" algn="ctr" rtl="0">
                        <a:lnSpc>
                          <a:spcPct val="115000"/>
                        </a:lnSpc>
                        <a:spcBef>
                          <a:spcPts val="0"/>
                        </a:spcBef>
                        <a:spcAft>
                          <a:spcPts val="0"/>
                        </a:spcAft>
                        <a:buNone/>
                      </a:pPr>
                      <a:r>
                        <a:rPr lang="en" sz="1100" b="1">
                          <a:solidFill>
                            <a:schemeClr val="lt1"/>
                          </a:solidFill>
                        </a:rPr>
                        <a:t>Date Planned</a:t>
                      </a:r>
                      <a:endParaRPr sz="1100" b="1">
                        <a:solidFill>
                          <a:schemeClr val="lt1"/>
                        </a:solidFill>
                      </a:endParaRPr>
                    </a:p>
                  </a:txBody>
                  <a:tcPr marL="28575" marR="28575" marT="19050" marB="19050"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accent1"/>
                    </a:solidFill>
                  </a:tcPr>
                </a:tc>
                <a:tc>
                  <a:txBody>
                    <a:bodyPr/>
                    <a:lstStyle/>
                    <a:p>
                      <a:pPr marL="0" lvl="0" indent="0" algn="ctr" rtl="0">
                        <a:lnSpc>
                          <a:spcPct val="115000"/>
                        </a:lnSpc>
                        <a:spcBef>
                          <a:spcPts val="0"/>
                        </a:spcBef>
                        <a:spcAft>
                          <a:spcPts val="0"/>
                        </a:spcAft>
                        <a:buNone/>
                      </a:pPr>
                      <a:r>
                        <a:rPr lang="en" sz="1100" b="1">
                          <a:solidFill>
                            <a:schemeClr val="lt1"/>
                          </a:solidFill>
                        </a:rPr>
                        <a:t>Date Implemented</a:t>
                      </a:r>
                      <a:endParaRPr sz="1100" b="1">
                        <a:solidFill>
                          <a:schemeClr val="lt1"/>
                        </a:solidFill>
                      </a:endParaRPr>
                    </a:p>
                  </a:txBody>
                  <a:tcPr marL="28575" marR="28575" marT="19050" marB="19050"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accent1"/>
                    </a:solidFill>
                  </a:tcPr>
                </a:tc>
                <a:extLst>
                  <a:ext uri="{0D108BD9-81ED-4DB2-BD59-A6C34878D82A}">
                    <a16:rowId xmlns:a16="http://schemas.microsoft.com/office/drawing/2014/main" val="10008"/>
                  </a:ext>
                </a:extLst>
              </a:tr>
              <a:tr h="402875">
                <a:tc gridSpan="2">
                  <a:txBody>
                    <a:bodyPr/>
                    <a:lstStyle/>
                    <a:p>
                      <a:pPr marL="0" lvl="0" indent="0" algn="l" rtl="0">
                        <a:lnSpc>
                          <a:spcPct val="115000"/>
                        </a:lnSpc>
                        <a:spcBef>
                          <a:spcPts val="0"/>
                        </a:spcBef>
                        <a:spcAft>
                          <a:spcPts val="0"/>
                        </a:spcAft>
                        <a:buNone/>
                      </a:pPr>
                      <a:r>
                        <a:rPr lang="en" sz="1100">
                          <a:solidFill>
                            <a:schemeClr val="lt1"/>
                          </a:solidFill>
                        </a:rPr>
                        <a:t>Try other fab-labs on campus.</a:t>
                      </a:r>
                      <a:endParaRPr sz="1100">
                        <a:solidFill>
                          <a:schemeClr val="lt1"/>
                        </a:solidFill>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hMerge="1">
                  <a:txBody>
                    <a:bodyPr/>
                    <a:lstStyle/>
                    <a:p>
                      <a:endParaRPr lang="en-US"/>
                    </a:p>
                  </a:txBody>
                  <a:tcPr/>
                </a:tc>
                <a:tc>
                  <a:txBody>
                    <a:bodyPr/>
                    <a:lstStyle/>
                    <a:p>
                      <a:pPr marL="0" lvl="0" indent="0" algn="l" rtl="0">
                        <a:lnSpc>
                          <a:spcPct val="115000"/>
                        </a:lnSpc>
                        <a:spcBef>
                          <a:spcPts val="0"/>
                        </a:spcBef>
                        <a:spcAft>
                          <a:spcPts val="0"/>
                        </a:spcAft>
                        <a:buNone/>
                      </a:pPr>
                      <a:r>
                        <a:rPr lang="en" sz="1100">
                          <a:solidFill>
                            <a:schemeClr val="lt1"/>
                          </a:solidFill>
                        </a:rPr>
                        <a:t>Successfully access other fab-labs and manufacture components</a:t>
                      </a:r>
                      <a:endParaRPr sz="1100">
                        <a:solidFill>
                          <a:schemeClr val="lt1"/>
                        </a:solidFill>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a:txBody>
                    <a:bodyPr/>
                    <a:lstStyle/>
                    <a:p>
                      <a:pPr marL="0" lvl="0" indent="0" algn="ctr" rtl="0">
                        <a:lnSpc>
                          <a:spcPct val="115000"/>
                        </a:lnSpc>
                        <a:spcBef>
                          <a:spcPts val="0"/>
                        </a:spcBef>
                        <a:spcAft>
                          <a:spcPts val="0"/>
                        </a:spcAft>
                        <a:buNone/>
                      </a:pPr>
                      <a:r>
                        <a:rPr lang="en" sz="1100">
                          <a:solidFill>
                            <a:schemeClr val="lt1"/>
                          </a:solidFill>
                        </a:rPr>
                        <a:t>2/9/2025</a:t>
                      </a:r>
                      <a:endParaRPr sz="1100">
                        <a:solidFill>
                          <a:schemeClr val="lt1"/>
                        </a:solidFill>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a:txBody>
                    <a:bodyPr/>
                    <a:lstStyle/>
                    <a:p>
                      <a:pPr marL="0" lvl="0" indent="0" algn="ctr" rtl="0">
                        <a:lnSpc>
                          <a:spcPct val="115000"/>
                        </a:lnSpc>
                        <a:spcBef>
                          <a:spcPts val="0"/>
                        </a:spcBef>
                        <a:spcAft>
                          <a:spcPts val="0"/>
                        </a:spcAft>
                        <a:buNone/>
                      </a:pPr>
                      <a:r>
                        <a:rPr lang="en" sz="1100">
                          <a:solidFill>
                            <a:schemeClr val="lt1"/>
                          </a:solidFill>
                        </a:rPr>
                        <a:t>4/4/2025</a:t>
                      </a:r>
                      <a:endParaRPr sz="1100">
                        <a:solidFill>
                          <a:schemeClr val="lt1"/>
                        </a:solidFill>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extLst>
                  <a:ext uri="{0D108BD9-81ED-4DB2-BD59-A6C34878D82A}">
                    <a16:rowId xmlns:a16="http://schemas.microsoft.com/office/drawing/2014/main" val="10009"/>
                  </a:ext>
                </a:extLst>
              </a:tr>
              <a:tr h="402875">
                <a:tc gridSpan="2">
                  <a:txBody>
                    <a:bodyPr/>
                    <a:lstStyle/>
                    <a:p>
                      <a:pPr marL="0" lvl="0" indent="0" algn="l" rtl="0">
                        <a:lnSpc>
                          <a:spcPct val="115000"/>
                        </a:lnSpc>
                        <a:spcBef>
                          <a:spcPts val="0"/>
                        </a:spcBef>
                        <a:spcAft>
                          <a:spcPts val="0"/>
                        </a:spcAft>
                        <a:buNone/>
                      </a:pPr>
                      <a:r>
                        <a:rPr lang="en" sz="1100">
                          <a:solidFill>
                            <a:schemeClr val="lt1"/>
                          </a:solidFill>
                        </a:rPr>
                        <a:t>Request Tim, John or Red for getting temporary access, if not permanent	</a:t>
                      </a:r>
                      <a:endParaRPr sz="1100">
                        <a:solidFill>
                          <a:schemeClr val="lt1"/>
                        </a:solidFill>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hMerge="1">
                  <a:txBody>
                    <a:bodyPr/>
                    <a:lstStyle/>
                    <a:p>
                      <a:endParaRPr lang="en-US"/>
                    </a:p>
                  </a:txBody>
                  <a:tcPr/>
                </a:tc>
                <a:tc>
                  <a:txBody>
                    <a:bodyPr/>
                    <a:lstStyle/>
                    <a:p>
                      <a:pPr marL="0" lvl="0" indent="0" algn="l" rtl="0">
                        <a:lnSpc>
                          <a:spcPct val="115000"/>
                        </a:lnSpc>
                        <a:spcBef>
                          <a:spcPts val="0"/>
                        </a:spcBef>
                        <a:spcAft>
                          <a:spcPts val="0"/>
                        </a:spcAft>
                        <a:buNone/>
                      </a:pPr>
                      <a:r>
                        <a:rPr lang="en" sz="1100">
                          <a:solidFill>
                            <a:schemeClr val="lt1"/>
                          </a:solidFill>
                        </a:rPr>
                        <a:t>Successfully get temporary/permanent access to FRC Workshop</a:t>
                      </a:r>
                      <a:endParaRPr sz="1100">
                        <a:solidFill>
                          <a:schemeClr val="lt1"/>
                        </a:solidFill>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a:txBody>
                    <a:bodyPr/>
                    <a:lstStyle/>
                    <a:p>
                      <a:pPr marL="0" lvl="0" indent="0" algn="ctr" rtl="0">
                        <a:lnSpc>
                          <a:spcPct val="115000"/>
                        </a:lnSpc>
                        <a:spcBef>
                          <a:spcPts val="0"/>
                        </a:spcBef>
                        <a:spcAft>
                          <a:spcPts val="0"/>
                        </a:spcAft>
                        <a:buNone/>
                      </a:pPr>
                      <a:r>
                        <a:rPr lang="en" sz="1100">
                          <a:solidFill>
                            <a:schemeClr val="lt1"/>
                          </a:solidFill>
                        </a:rPr>
                        <a:t>2/12/2025</a:t>
                      </a:r>
                      <a:endParaRPr sz="1100">
                        <a:solidFill>
                          <a:schemeClr val="lt1"/>
                        </a:solidFill>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a:txBody>
                    <a:bodyPr/>
                    <a:lstStyle/>
                    <a:p>
                      <a:pPr marL="0" lvl="0" indent="0" algn="ctr" rtl="0">
                        <a:lnSpc>
                          <a:spcPct val="115000"/>
                        </a:lnSpc>
                        <a:spcBef>
                          <a:spcPts val="0"/>
                        </a:spcBef>
                        <a:spcAft>
                          <a:spcPts val="0"/>
                        </a:spcAft>
                        <a:buNone/>
                      </a:pPr>
                      <a:r>
                        <a:rPr lang="en" sz="1100">
                          <a:solidFill>
                            <a:schemeClr val="lt1"/>
                          </a:solidFill>
                        </a:rPr>
                        <a:t>2/24/2025</a:t>
                      </a:r>
                      <a:endParaRPr sz="1100">
                        <a:solidFill>
                          <a:schemeClr val="lt1"/>
                        </a:solidFill>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extLst>
                  <a:ext uri="{0D108BD9-81ED-4DB2-BD59-A6C34878D82A}">
                    <a16:rowId xmlns:a16="http://schemas.microsoft.com/office/drawing/2014/main" val="10010"/>
                  </a:ext>
                </a:extLst>
              </a:tr>
            </a:tbl>
          </a:graphicData>
        </a:graphic>
      </p:graphicFrame>
      <p:pic>
        <p:nvPicPr>
          <p:cNvPr id="859" name="Google Shape;859;p98"/>
          <p:cNvPicPr preferRelativeResize="0"/>
          <p:nvPr/>
        </p:nvPicPr>
        <p:blipFill>
          <a:blip r:embed="rId3">
            <a:alphaModFix/>
          </a:blip>
          <a:stretch>
            <a:fillRect/>
          </a:stretch>
        </p:blipFill>
        <p:spPr>
          <a:xfrm>
            <a:off x="6473500" y="1135401"/>
            <a:ext cx="2557051" cy="1861251"/>
          </a:xfrm>
          <a:prstGeom prst="rect">
            <a:avLst/>
          </a:prstGeom>
          <a:noFill/>
          <a:ln>
            <a:noFill/>
          </a:ln>
        </p:spPr>
      </p:pic>
      <p:sp>
        <p:nvSpPr>
          <p:cNvPr id="860" name="Google Shape;860;p98"/>
          <p:cNvSpPr/>
          <p:nvPr/>
        </p:nvSpPr>
        <p:spPr>
          <a:xfrm>
            <a:off x="7542500" y="2056825"/>
            <a:ext cx="248700" cy="239700"/>
          </a:xfrm>
          <a:prstGeom prst="flowChartOr">
            <a:avLst/>
          </a:prstGeom>
          <a:no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861" name="Google Shape;861;p98"/>
          <p:cNvSpPr/>
          <p:nvPr/>
        </p:nvSpPr>
        <p:spPr>
          <a:xfrm>
            <a:off x="8259150" y="1535350"/>
            <a:ext cx="213300" cy="223200"/>
          </a:xfrm>
          <a:prstGeom prst="flowChartSummingJunction">
            <a:avLst/>
          </a:prstGeom>
          <a:no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865"/>
        <p:cNvGrpSpPr/>
        <p:nvPr/>
      </p:nvGrpSpPr>
      <p:grpSpPr>
        <a:xfrm>
          <a:off x="0" y="0"/>
          <a:ext cx="0" cy="0"/>
          <a:chOff x="0" y="0"/>
          <a:chExt cx="0" cy="0"/>
        </a:xfrm>
      </p:grpSpPr>
      <p:sp>
        <p:nvSpPr>
          <p:cNvPr id="866" name="Google Shape;866;p9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75</a:t>
            </a:fld>
            <a:endParaRPr/>
          </a:p>
        </p:txBody>
      </p:sp>
      <p:sp>
        <p:nvSpPr>
          <p:cNvPr id="867" name="Google Shape;867;p99"/>
          <p:cNvSpPr txBox="1">
            <a:spLocks noGrp="1"/>
          </p:cNvSpPr>
          <p:nvPr>
            <p:ph type="title"/>
          </p:nvPr>
        </p:nvSpPr>
        <p:spPr>
          <a:xfrm>
            <a:off x="311700" y="52475"/>
            <a:ext cx="8520600" cy="572700"/>
          </a:xfrm>
          <a:prstGeom prst="rect">
            <a:avLst/>
          </a:prstGeom>
        </p:spPr>
        <p:txBody>
          <a:bodyPr spcFirstLastPara="1" wrap="square" lIns="91425" tIns="91425" rIns="91425" bIns="91425" anchor="t" anchorCtr="0">
            <a:normAutofit fontScale="90000"/>
          </a:bodyPr>
          <a:lstStyle/>
          <a:p>
            <a:pPr marL="0" marR="0" lvl="0" indent="0" algn="ctr" rtl="0">
              <a:lnSpc>
                <a:spcPct val="100000"/>
              </a:lnSpc>
              <a:spcBef>
                <a:spcPts val="0"/>
              </a:spcBef>
              <a:spcAft>
                <a:spcPts val="0"/>
              </a:spcAft>
              <a:buNone/>
            </a:pPr>
            <a:r>
              <a:rPr lang="en" b="1">
                <a:solidFill>
                  <a:schemeClr val="lt1"/>
                </a:solidFill>
                <a:latin typeface="Roboto Serif"/>
                <a:ea typeface="Roboto Serif"/>
                <a:cs typeface="Roboto Serif"/>
                <a:sym typeface="Roboto Serif"/>
              </a:rPr>
              <a:t>Top Risks</a:t>
            </a:r>
            <a:endParaRPr b="1">
              <a:solidFill>
                <a:schemeClr val="lt1"/>
              </a:solidFill>
              <a:latin typeface="Roboto Serif"/>
              <a:ea typeface="Roboto Serif"/>
              <a:cs typeface="Roboto Serif"/>
              <a:sym typeface="Roboto Serif"/>
            </a:endParaRPr>
          </a:p>
        </p:txBody>
      </p:sp>
      <p:graphicFrame>
        <p:nvGraphicFramePr>
          <p:cNvPr id="868" name="Google Shape;868;p99"/>
          <p:cNvGraphicFramePr/>
          <p:nvPr/>
        </p:nvGraphicFramePr>
        <p:xfrm>
          <a:off x="113438" y="695225"/>
          <a:ext cx="8917125" cy="4070095"/>
        </p:xfrm>
        <a:graphic>
          <a:graphicData uri="http://schemas.openxmlformats.org/drawingml/2006/table">
            <a:tbl>
              <a:tblPr>
                <a:noFill/>
                <a:tableStyleId>{DB19F140-43EF-405D-B013-D72AE74EFCB3}</a:tableStyleId>
              </a:tblPr>
              <a:tblGrid>
                <a:gridCol w="790350">
                  <a:extLst>
                    <a:ext uri="{9D8B030D-6E8A-4147-A177-3AD203B41FA5}">
                      <a16:colId xmlns:a16="http://schemas.microsoft.com/office/drawing/2014/main" val="20000"/>
                    </a:ext>
                  </a:extLst>
                </a:gridCol>
                <a:gridCol w="3677625">
                  <a:extLst>
                    <a:ext uri="{9D8B030D-6E8A-4147-A177-3AD203B41FA5}">
                      <a16:colId xmlns:a16="http://schemas.microsoft.com/office/drawing/2014/main" val="20001"/>
                    </a:ext>
                  </a:extLst>
                </a:gridCol>
                <a:gridCol w="1892100">
                  <a:extLst>
                    <a:ext uri="{9D8B030D-6E8A-4147-A177-3AD203B41FA5}">
                      <a16:colId xmlns:a16="http://schemas.microsoft.com/office/drawing/2014/main" val="20002"/>
                    </a:ext>
                  </a:extLst>
                </a:gridCol>
                <a:gridCol w="1385450">
                  <a:extLst>
                    <a:ext uri="{9D8B030D-6E8A-4147-A177-3AD203B41FA5}">
                      <a16:colId xmlns:a16="http://schemas.microsoft.com/office/drawing/2014/main" val="20003"/>
                    </a:ext>
                  </a:extLst>
                </a:gridCol>
                <a:gridCol w="1171600">
                  <a:extLst>
                    <a:ext uri="{9D8B030D-6E8A-4147-A177-3AD203B41FA5}">
                      <a16:colId xmlns:a16="http://schemas.microsoft.com/office/drawing/2014/main" val="20004"/>
                    </a:ext>
                  </a:extLst>
                </a:gridCol>
              </a:tblGrid>
              <a:tr h="221575">
                <a:tc>
                  <a:txBody>
                    <a:bodyPr/>
                    <a:lstStyle/>
                    <a:p>
                      <a:pPr marL="0" lvl="0" indent="0" algn="l" rtl="0">
                        <a:lnSpc>
                          <a:spcPct val="115000"/>
                        </a:lnSpc>
                        <a:spcBef>
                          <a:spcPts val="0"/>
                        </a:spcBef>
                        <a:spcAft>
                          <a:spcPts val="0"/>
                        </a:spcAft>
                        <a:buNone/>
                      </a:pPr>
                      <a:r>
                        <a:rPr lang="en" sz="1100" b="1">
                          <a:solidFill>
                            <a:schemeClr val="lt1"/>
                          </a:solidFill>
                        </a:rPr>
                        <a:t>Risk ID</a:t>
                      </a:r>
                      <a:endParaRPr sz="1100" b="1">
                        <a:solidFill>
                          <a:schemeClr val="lt1"/>
                        </a:solidFill>
                      </a:endParaRPr>
                    </a:p>
                  </a:txBody>
                  <a:tcPr marL="28575" marR="28575" marT="19050" marB="19050"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accent1"/>
                    </a:solidFill>
                  </a:tcPr>
                </a:tc>
                <a:tc>
                  <a:txBody>
                    <a:bodyPr/>
                    <a:lstStyle/>
                    <a:p>
                      <a:pPr marL="0" lvl="0" indent="0" algn="l" rtl="0">
                        <a:lnSpc>
                          <a:spcPct val="115000"/>
                        </a:lnSpc>
                        <a:spcBef>
                          <a:spcPts val="0"/>
                        </a:spcBef>
                        <a:spcAft>
                          <a:spcPts val="0"/>
                        </a:spcAft>
                        <a:buNone/>
                      </a:pPr>
                      <a:r>
                        <a:rPr lang="en" sz="1100" b="1">
                          <a:solidFill>
                            <a:schemeClr val="lt1"/>
                          </a:solidFill>
                        </a:rPr>
                        <a:t>Risk Title</a:t>
                      </a:r>
                      <a:endParaRPr sz="1100" b="1">
                        <a:solidFill>
                          <a:schemeClr val="lt1"/>
                        </a:solidFill>
                      </a:endParaRPr>
                    </a:p>
                  </a:txBody>
                  <a:tcPr marL="28575" marR="28575" marT="19050" marB="19050"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accent1"/>
                    </a:solidFill>
                  </a:tcPr>
                </a:tc>
                <a:tc>
                  <a:txBody>
                    <a:bodyPr/>
                    <a:lstStyle/>
                    <a:p>
                      <a:pPr marL="0" lvl="0" indent="0" algn="l" rtl="0">
                        <a:lnSpc>
                          <a:spcPct val="115000"/>
                        </a:lnSpc>
                        <a:spcBef>
                          <a:spcPts val="0"/>
                        </a:spcBef>
                        <a:spcAft>
                          <a:spcPts val="0"/>
                        </a:spcAft>
                        <a:buNone/>
                      </a:pPr>
                      <a:r>
                        <a:rPr lang="en" sz="1100" b="1">
                          <a:solidFill>
                            <a:schemeClr val="lt1"/>
                          </a:solidFill>
                        </a:rPr>
                        <a:t>Risk Owner</a:t>
                      </a:r>
                      <a:endParaRPr sz="1100" b="1">
                        <a:solidFill>
                          <a:schemeClr val="lt1"/>
                        </a:solidFill>
                      </a:endParaRPr>
                    </a:p>
                  </a:txBody>
                  <a:tcPr marL="28575" marR="28575" marT="19050" marB="19050"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accent1"/>
                    </a:solidFill>
                  </a:tcPr>
                </a:tc>
                <a:tc>
                  <a:txBody>
                    <a:bodyPr/>
                    <a:lstStyle/>
                    <a:p>
                      <a:pPr marL="0" lvl="0" indent="0" algn="l" rtl="0">
                        <a:lnSpc>
                          <a:spcPct val="115000"/>
                        </a:lnSpc>
                        <a:spcBef>
                          <a:spcPts val="0"/>
                        </a:spcBef>
                        <a:spcAft>
                          <a:spcPts val="0"/>
                        </a:spcAft>
                        <a:buNone/>
                      </a:pPr>
                      <a:r>
                        <a:rPr lang="en" sz="1100" b="1">
                          <a:solidFill>
                            <a:schemeClr val="lt1"/>
                          </a:solidFill>
                        </a:rPr>
                        <a:t>Risk Type:</a:t>
                      </a:r>
                      <a:endParaRPr sz="1100" b="1">
                        <a:solidFill>
                          <a:schemeClr val="lt1"/>
                        </a:solidFill>
                      </a:endParaRPr>
                    </a:p>
                  </a:txBody>
                  <a:tcPr marL="28575" marR="28575" marT="19050" marB="19050"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accent1"/>
                    </a:solidFill>
                  </a:tcPr>
                </a:tc>
                <a:tc>
                  <a:txBody>
                    <a:bodyPr/>
                    <a:lstStyle/>
                    <a:p>
                      <a:pPr marL="0" lvl="0" indent="0" algn="l" rtl="0">
                        <a:lnSpc>
                          <a:spcPct val="115000"/>
                        </a:lnSpc>
                        <a:spcBef>
                          <a:spcPts val="0"/>
                        </a:spcBef>
                        <a:spcAft>
                          <a:spcPts val="0"/>
                        </a:spcAft>
                        <a:buNone/>
                      </a:pPr>
                      <a:r>
                        <a:rPr lang="en" sz="1100">
                          <a:solidFill>
                            <a:schemeClr val="lt1"/>
                          </a:solidFill>
                        </a:rPr>
                        <a:t>Logistics</a:t>
                      </a:r>
                      <a:endParaRPr sz="1100">
                        <a:solidFill>
                          <a:schemeClr val="lt1"/>
                        </a:solidFill>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extLst>
                  <a:ext uri="{0D108BD9-81ED-4DB2-BD59-A6C34878D82A}">
                    <a16:rowId xmlns:a16="http://schemas.microsoft.com/office/drawing/2014/main" val="10000"/>
                  </a:ext>
                </a:extLst>
              </a:tr>
              <a:tr h="221575">
                <a:tc>
                  <a:txBody>
                    <a:bodyPr/>
                    <a:lstStyle/>
                    <a:p>
                      <a:pPr marL="0" lvl="0" indent="0" algn="l" rtl="0">
                        <a:lnSpc>
                          <a:spcPct val="115000"/>
                        </a:lnSpc>
                        <a:spcBef>
                          <a:spcPts val="0"/>
                        </a:spcBef>
                        <a:spcAft>
                          <a:spcPts val="0"/>
                        </a:spcAft>
                        <a:buNone/>
                      </a:pPr>
                      <a:r>
                        <a:rPr lang="en" sz="1100">
                          <a:solidFill>
                            <a:schemeClr val="lt1"/>
                          </a:solidFill>
                        </a:rPr>
                        <a:t>R30</a:t>
                      </a:r>
                      <a:endParaRPr sz="1100">
                        <a:solidFill>
                          <a:schemeClr val="lt1"/>
                        </a:solidFill>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a:txBody>
                    <a:bodyPr/>
                    <a:lstStyle/>
                    <a:p>
                      <a:pPr marL="0" lvl="0" indent="0" algn="l" rtl="0">
                        <a:lnSpc>
                          <a:spcPct val="115000"/>
                        </a:lnSpc>
                        <a:spcBef>
                          <a:spcPts val="0"/>
                        </a:spcBef>
                        <a:spcAft>
                          <a:spcPts val="0"/>
                        </a:spcAft>
                        <a:buNone/>
                      </a:pPr>
                      <a:r>
                        <a:rPr lang="en" sz="1000">
                          <a:solidFill>
                            <a:schemeClr val="lt1"/>
                          </a:solidFill>
                        </a:rPr>
                        <a:t>No spares available</a:t>
                      </a:r>
                      <a:endParaRPr sz="1100">
                        <a:solidFill>
                          <a:schemeClr val="lt1"/>
                        </a:solidFill>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a:txBody>
                    <a:bodyPr/>
                    <a:lstStyle/>
                    <a:p>
                      <a:pPr marL="0" lvl="0" indent="0" algn="ctr" rtl="0">
                        <a:lnSpc>
                          <a:spcPct val="115000"/>
                        </a:lnSpc>
                        <a:spcBef>
                          <a:spcPts val="0"/>
                        </a:spcBef>
                        <a:spcAft>
                          <a:spcPts val="0"/>
                        </a:spcAft>
                        <a:buNone/>
                      </a:pPr>
                      <a:r>
                        <a:rPr lang="en" sz="1100">
                          <a:solidFill>
                            <a:schemeClr val="lt1"/>
                          </a:solidFill>
                        </a:rPr>
                        <a:t>Team</a:t>
                      </a:r>
                      <a:endParaRPr sz="1100">
                        <a:solidFill>
                          <a:schemeClr val="lt1"/>
                        </a:solidFill>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rowSpan="7" gridSpan="2">
                  <a:txBody>
                    <a:bodyPr/>
                    <a:lstStyle/>
                    <a:p>
                      <a:pPr marL="0" lvl="0" indent="0" algn="l" rtl="0">
                        <a:spcBef>
                          <a:spcPts val="0"/>
                        </a:spcBef>
                        <a:spcAft>
                          <a:spcPts val="0"/>
                        </a:spcAft>
                        <a:buNone/>
                      </a:pPr>
                      <a:endParaRPr sz="1500">
                        <a:solidFill>
                          <a:schemeClr val="lt1"/>
                        </a:solidFill>
                      </a:endParaRPr>
                    </a:p>
                  </a:txBody>
                  <a:tcPr marL="28575" marR="28575" marT="19050" marB="19050"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rowSpan="7" hMerge="1">
                  <a:txBody>
                    <a:bodyPr/>
                    <a:lstStyle/>
                    <a:p>
                      <a:endParaRPr lang="en-US"/>
                    </a:p>
                  </a:txBody>
                  <a:tcPr/>
                </a:tc>
                <a:extLst>
                  <a:ext uri="{0D108BD9-81ED-4DB2-BD59-A6C34878D82A}">
                    <a16:rowId xmlns:a16="http://schemas.microsoft.com/office/drawing/2014/main" val="10001"/>
                  </a:ext>
                </a:extLst>
              </a:tr>
              <a:tr h="221575">
                <a:tc gridSpan="2">
                  <a:txBody>
                    <a:bodyPr/>
                    <a:lstStyle/>
                    <a:p>
                      <a:pPr marL="0" lvl="0" indent="0" algn="l" rtl="0">
                        <a:lnSpc>
                          <a:spcPct val="115000"/>
                        </a:lnSpc>
                        <a:spcBef>
                          <a:spcPts val="0"/>
                        </a:spcBef>
                        <a:spcAft>
                          <a:spcPts val="0"/>
                        </a:spcAft>
                        <a:buNone/>
                      </a:pPr>
                      <a:r>
                        <a:rPr lang="en" sz="1100" b="1">
                          <a:solidFill>
                            <a:schemeClr val="lt1"/>
                          </a:solidFill>
                        </a:rPr>
                        <a:t>Description</a:t>
                      </a:r>
                      <a:endParaRPr sz="1100" b="1">
                        <a:solidFill>
                          <a:schemeClr val="lt1"/>
                        </a:solidFill>
                      </a:endParaRPr>
                    </a:p>
                  </a:txBody>
                  <a:tcPr marL="28575" marR="28575" marT="19050" marB="19050"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accent1"/>
                    </a:solidFill>
                  </a:tcPr>
                </a:tc>
                <a:tc hMerge="1">
                  <a:txBody>
                    <a:bodyPr/>
                    <a:lstStyle/>
                    <a:p>
                      <a:endParaRPr lang="en-US"/>
                    </a:p>
                  </a:txBody>
                  <a:tcPr/>
                </a:tc>
                <a:tc>
                  <a:txBody>
                    <a:bodyPr/>
                    <a:lstStyle/>
                    <a:p>
                      <a:pPr marL="0" lvl="0" indent="0" algn="l" rtl="0">
                        <a:lnSpc>
                          <a:spcPct val="115000"/>
                        </a:lnSpc>
                        <a:spcBef>
                          <a:spcPts val="0"/>
                        </a:spcBef>
                        <a:spcAft>
                          <a:spcPts val="0"/>
                        </a:spcAft>
                        <a:buNone/>
                      </a:pPr>
                      <a:r>
                        <a:rPr lang="en" sz="1100" b="1">
                          <a:solidFill>
                            <a:schemeClr val="lt1"/>
                          </a:solidFill>
                        </a:rPr>
                        <a:t>Date Added</a:t>
                      </a:r>
                      <a:endParaRPr sz="1100" b="1">
                        <a:solidFill>
                          <a:schemeClr val="lt1"/>
                        </a:solidFill>
                      </a:endParaRPr>
                    </a:p>
                  </a:txBody>
                  <a:tcPr marL="28575" marR="28575" marT="19050" marB="19050"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accent1"/>
                    </a:solidFill>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2"/>
                  </a:ext>
                </a:extLst>
              </a:tr>
              <a:tr h="221575">
                <a:tc rowSpan="3" gridSpan="2">
                  <a:txBody>
                    <a:bodyPr/>
                    <a:lstStyle/>
                    <a:p>
                      <a:pPr marL="0" lvl="0" indent="0" algn="l" rtl="0">
                        <a:lnSpc>
                          <a:spcPct val="115000"/>
                        </a:lnSpc>
                        <a:spcBef>
                          <a:spcPts val="0"/>
                        </a:spcBef>
                        <a:spcAft>
                          <a:spcPts val="0"/>
                        </a:spcAft>
                        <a:buNone/>
                      </a:pPr>
                      <a:r>
                        <a:rPr lang="en" sz="1100">
                          <a:solidFill>
                            <a:schemeClr val="lt1"/>
                          </a:solidFill>
                        </a:rPr>
                        <a:t>Discontinued model, spare parts unavailable	</a:t>
                      </a:r>
                      <a:endParaRPr sz="1100">
                        <a:solidFill>
                          <a:schemeClr val="lt1"/>
                        </a:solidFill>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rowSpan="3" hMerge="1">
                  <a:txBody>
                    <a:bodyPr/>
                    <a:lstStyle/>
                    <a:p>
                      <a:endParaRPr lang="en-US"/>
                    </a:p>
                  </a:txBody>
                  <a:tcPr/>
                </a:tc>
                <a:tc>
                  <a:txBody>
                    <a:bodyPr/>
                    <a:lstStyle/>
                    <a:p>
                      <a:pPr marL="0" lvl="0" indent="0" algn="ctr" rtl="0">
                        <a:lnSpc>
                          <a:spcPct val="115000"/>
                        </a:lnSpc>
                        <a:spcBef>
                          <a:spcPts val="0"/>
                        </a:spcBef>
                        <a:spcAft>
                          <a:spcPts val="0"/>
                        </a:spcAft>
                        <a:buNone/>
                      </a:pPr>
                      <a:r>
                        <a:rPr lang="en" sz="1100">
                          <a:solidFill>
                            <a:schemeClr val="lt1"/>
                          </a:solidFill>
                        </a:rPr>
                        <a:t>3/4/2025</a:t>
                      </a:r>
                      <a:endParaRPr sz="1100">
                        <a:solidFill>
                          <a:schemeClr val="lt1"/>
                        </a:solidFill>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3"/>
                  </a:ext>
                </a:extLst>
              </a:tr>
              <a:tr h="221575">
                <a:tc gridSpan="2" vMerge="1">
                  <a:txBody>
                    <a:bodyPr/>
                    <a:lstStyle/>
                    <a:p>
                      <a:endParaRPr lang="en-US"/>
                    </a:p>
                  </a:txBody>
                  <a:tcPr/>
                </a:tc>
                <a:tc hMerge="1" vMerge="1">
                  <a:txBody>
                    <a:bodyPr/>
                    <a:lstStyle/>
                    <a:p>
                      <a:endParaRPr lang="en-US"/>
                    </a:p>
                  </a:txBody>
                  <a:tcPr/>
                </a:tc>
                <a:tc>
                  <a:txBody>
                    <a:bodyPr/>
                    <a:lstStyle/>
                    <a:p>
                      <a:pPr marL="0" lvl="0" indent="0" algn="l" rtl="0">
                        <a:lnSpc>
                          <a:spcPct val="115000"/>
                        </a:lnSpc>
                        <a:spcBef>
                          <a:spcPts val="0"/>
                        </a:spcBef>
                        <a:spcAft>
                          <a:spcPts val="0"/>
                        </a:spcAft>
                        <a:buNone/>
                      </a:pPr>
                      <a:r>
                        <a:rPr lang="en" sz="1100" b="1">
                          <a:solidFill>
                            <a:schemeClr val="lt1"/>
                          </a:solidFill>
                        </a:rPr>
                        <a:t>Date Updated</a:t>
                      </a:r>
                      <a:endParaRPr sz="1100" b="1">
                        <a:solidFill>
                          <a:schemeClr val="lt1"/>
                        </a:solidFill>
                      </a:endParaRPr>
                    </a:p>
                  </a:txBody>
                  <a:tcPr marL="28575" marR="28575" marT="19050" marB="19050"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accent1"/>
                    </a:solidFill>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4"/>
                  </a:ext>
                </a:extLst>
              </a:tr>
              <a:tr h="221575">
                <a:tc gridSpan="2" vMerge="1">
                  <a:txBody>
                    <a:bodyPr/>
                    <a:lstStyle/>
                    <a:p>
                      <a:endParaRPr lang="en-US"/>
                    </a:p>
                  </a:txBody>
                  <a:tcPr/>
                </a:tc>
                <a:tc hMerge="1" vMerge="1">
                  <a:txBody>
                    <a:bodyPr/>
                    <a:lstStyle/>
                    <a:p>
                      <a:endParaRPr lang="en-US"/>
                    </a:p>
                  </a:txBody>
                  <a:tcPr/>
                </a:tc>
                <a:tc>
                  <a:txBody>
                    <a:bodyPr/>
                    <a:lstStyle/>
                    <a:p>
                      <a:pPr marL="0" lvl="0" indent="0" algn="ctr" rtl="0">
                        <a:lnSpc>
                          <a:spcPct val="115000"/>
                        </a:lnSpc>
                        <a:spcBef>
                          <a:spcPts val="0"/>
                        </a:spcBef>
                        <a:spcAft>
                          <a:spcPts val="0"/>
                        </a:spcAft>
                        <a:buNone/>
                      </a:pPr>
                      <a:r>
                        <a:rPr lang="en" sz="1100">
                          <a:solidFill>
                            <a:schemeClr val="lt1"/>
                          </a:solidFill>
                        </a:rPr>
                        <a:t>4/10/2025</a:t>
                      </a:r>
                      <a:endParaRPr sz="1100">
                        <a:solidFill>
                          <a:schemeClr val="lt1"/>
                        </a:solidFill>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5"/>
                  </a:ext>
                </a:extLst>
              </a:tr>
              <a:tr h="221575">
                <a:tc gridSpan="3">
                  <a:txBody>
                    <a:bodyPr/>
                    <a:lstStyle/>
                    <a:p>
                      <a:pPr marL="0" lvl="0" indent="0" algn="l" rtl="0">
                        <a:lnSpc>
                          <a:spcPct val="115000"/>
                        </a:lnSpc>
                        <a:spcBef>
                          <a:spcPts val="0"/>
                        </a:spcBef>
                        <a:spcAft>
                          <a:spcPts val="0"/>
                        </a:spcAft>
                        <a:buNone/>
                      </a:pPr>
                      <a:r>
                        <a:rPr lang="en" sz="1100" b="1">
                          <a:solidFill>
                            <a:schemeClr val="lt1"/>
                          </a:solidFill>
                        </a:rPr>
                        <a:t>Consequence</a:t>
                      </a:r>
                      <a:endParaRPr sz="1100" b="1">
                        <a:solidFill>
                          <a:schemeClr val="lt1"/>
                        </a:solidFill>
                      </a:endParaRPr>
                    </a:p>
                  </a:txBody>
                  <a:tcPr marL="28575" marR="28575" marT="19050" marB="19050"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accent1"/>
                    </a:solidFill>
                  </a:tcPr>
                </a:tc>
                <a:tc hMerge="1">
                  <a:txBody>
                    <a:bodyPr/>
                    <a:lstStyle/>
                    <a:p>
                      <a:endParaRPr lang="en-US"/>
                    </a:p>
                  </a:txBody>
                  <a:tcPr/>
                </a:tc>
                <a:tc hMerge="1">
                  <a:txBody>
                    <a:bodyPr/>
                    <a:lstStyle/>
                    <a:p>
                      <a:endParaRPr lang="en-US"/>
                    </a:p>
                  </a:txBody>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6"/>
                  </a:ext>
                </a:extLst>
              </a:tr>
              <a:tr h="482625">
                <a:tc gridSpan="3">
                  <a:txBody>
                    <a:bodyPr/>
                    <a:lstStyle/>
                    <a:p>
                      <a:pPr marL="0" lvl="0" indent="0" algn="l" rtl="0">
                        <a:lnSpc>
                          <a:spcPct val="115000"/>
                        </a:lnSpc>
                        <a:spcBef>
                          <a:spcPts val="0"/>
                        </a:spcBef>
                        <a:spcAft>
                          <a:spcPts val="0"/>
                        </a:spcAft>
                        <a:buNone/>
                      </a:pPr>
                      <a:r>
                        <a:rPr lang="en" sz="1100">
                          <a:solidFill>
                            <a:schemeClr val="lt1"/>
                          </a:solidFill>
                        </a:rPr>
                        <a:t>The whole project falling through, or redo almost all subsystems on a different rover.</a:t>
                      </a:r>
                      <a:endParaRPr sz="1100">
                        <a:solidFill>
                          <a:schemeClr val="lt1"/>
                        </a:solidFill>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hMerge="1">
                  <a:txBody>
                    <a:bodyPr/>
                    <a:lstStyle/>
                    <a:p>
                      <a:endParaRPr lang="en-US"/>
                    </a:p>
                  </a:txBody>
                  <a:tcPr/>
                </a:tc>
                <a:tc hMerge="1">
                  <a:txBody>
                    <a:bodyPr/>
                    <a:lstStyle/>
                    <a:p>
                      <a:endParaRPr lang="en-US"/>
                    </a:p>
                  </a:txBody>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7"/>
                  </a:ext>
                </a:extLst>
              </a:tr>
              <a:tr h="221575">
                <a:tc gridSpan="2">
                  <a:txBody>
                    <a:bodyPr/>
                    <a:lstStyle/>
                    <a:p>
                      <a:pPr marL="0" lvl="0" indent="0" algn="l" rtl="0">
                        <a:lnSpc>
                          <a:spcPct val="115000"/>
                        </a:lnSpc>
                        <a:spcBef>
                          <a:spcPts val="0"/>
                        </a:spcBef>
                        <a:spcAft>
                          <a:spcPts val="0"/>
                        </a:spcAft>
                        <a:buNone/>
                      </a:pPr>
                      <a:r>
                        <a:rPr lang="en" sz="1100" b="1">
                          <a:solidFill>
                            <a:schemeClr val="lt1"/>
                          </a:solidFill>
                        </a:rPr>
                        <a:t>Action/Milestone</a:t>
                      </a:r>
                      <a:endParaRPr sz="1100" b="1">
                        <a:solidFill>
                          <a:schemeClr val="lt1"/>
                        </a:solidFill>
                      </a:endParaRPr>
                    </a:p>
                  </a:txBody>
                  <a:tcPr marL="28575" marR="28575" marT="19050" marB="19050"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accent1"/>
                    </a:solidFill>
                  </a:tcPr>
                </a:tc>
                <a:tc hMerge="1">
                  <a:txBody>
                    <a:bodyPr/>
                    <a:lstStyle/>
                    <a:p>
                      <a:endParaRPr lang="en-US"/>
                    </a:p>
                  </a:txBody>
                  <a:tcPr/>
                </a:tc>
                <a:tc>
                  <a:txBody>
                    <a:bodyPr/>
                    <a:lstStyle/>
                    <a:p>
                      <a:pPr marL="0" lvl="0" indent="0" algn="l" rtl="0">
                        <a:lnSpc>
                          <a:spcPct val="115000"/>
                        </a:lnSpc>
                        <a:spcBef>
                          <a:spcPts val="0"/>
                        </a:spcBef>
                        <a:spcAft>
                          <a:spcPts val="0"/>
                        </a:spcAft>
                        <a:buNone/>
                      </a:pPr>
                      <a:r>
                        <a:rPr lang="en" sz="1100" b="1">
                          <a:solidFill>
                            <a:schemeClr val="lt1"/>
                          </a:solidFill>
                        </a:rPr>
                        <a:t>Success Criteria</a:t>
                      </a:r>
                      <a:endParaRPr sz="1100" b="1">
                        <a:solidFill>
                          <a:schemeClr val="lt1"/>
                        </a:solidFill>
                      </a:endParaRPr>
                    </a:p>
                  </a:txBody>
                  <a:tcPr marL="28575" marR="28575" marT="19050" marB="19050"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accent1"/>
                    </a:solidFill>
                  </a:tcPr>
                </a:tc>
                <a:tc>
                  <a:txBody>
                    <a:bodyPr/>
                    <a:lstStyle/>
                    <a:p>
                      <a:pPr marL="0" lvl="0" indent="0" algn="ctr" rtl="0">
                        <a:lnSpc>
                          <a:spcPct val="115000"/>
                        </a:lnSpc>
                        <a:spcBef>
                          <a:spcPts val="0"/>
                        </a:spcBef>
                        <a:spcAft>
                          <a:spcPts val="0"/>
                        </a:spcAft>
                        <a:buNone/>
                      </a:pPr>
                      <a:r>
                        <a:rPr lang="en" sz="1100" b="1">
                          <a:solidFill>
                            <a:schemeClr val="lt1"/>
                          </a:solidFill>
                        </a:rPr>
                        <a:t>Date Planned</a:t>
                      </a:r>
                      <a:endParaRPr sz="1100" b="1">
                        <a:solidFill>
                          <a:schemeClr val="lt1"/>
                        </a:solidFill>
                      </a:endParaRPr>
                    </a:p>
                  </a:txBody>
                  <a:tcPr marL="28575" marR="28575" marT="19050" marB="19050"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accent1"/>
                    </a:solidFill>
                  </a:tcPr>
                </a:tc>
                <a:tc>
                  <a:txBody>
                    <a:bodyPr/>
                    <a:lstStyle/>
                    <a:p>
                      <a:pPr marL="0" lvl="0" indent="0" algn="ctr" rtl="0">
                        <a:lnSpc>
                          <a:spcPct val="115000"/>
                        </a:lnSpc>
                        <a:spcBef>
                          <a:spcPts val="0"/>
                        </a:spcBef>
                        <a:spcAft>
                          <a:spcPts val="0"/>
                        </a:spcAft>
                        <a:buNone/>
                      </a:pPr>
                      <a:r>
                        <a:rPr lang="en" sz="1100" b="1">
                          <a:solidFill>
                            <a:schemeClr val="lt1"/>
                          </a:solidFill>
                        </a:rPr>
                        <a:t>Date Implemented</a:t>
                      </a:r>
                      <a:endParaRPr sz="1100" b="1">
                        <a:solidFill>
                          <a:schemeClr val="lt1"/>
                        </a:solidFill>
                      </a:endParaRPr>
                    </a:p>
                  </a:txBody>
                  <a:tcPr marL="28575" marR="28575" marT="19050" marB="19050"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accent1"/>
                    </a:solidFill>
                  </a:tcPr>
                </a:tc>
                <a:extLst>
                  <a:ext uri="{0D108BD9-81ED-4DB2-BD59-A6C34878D82A}">
                    <a16:rowId xmlns:a16="http://schemas.microsoft.com/office/drawing/2014/main" val="10008"/>
                  </a:ext>
                </a:extLst>
              </a:tr>
              <a:tr h="402875">
                <a:tc gridSpan="2">
                  <a:txBody>
                    <a:bodyPr/>
                    <a:lstStyle/>
                    <a:p>
                      <a:pPr marL="0" lvl="0" indent="0" algn="l" rtl="0">
                        <a:lnSpc>
                          <a:spcPct val="115000"/>
                        </a:lnSpc>
                        <a:spcBef>
                          <a:spcPts val="0"/>
                        </a:spcBef>
                        <a:spcAft>
                          <a:spcPts val="0"/>
                        </a:spcAft>
                        <a:buNone/>
                      </a:pPr>
                      <a:r>
                        <a:rPr lang="en" sz="1100">
                          <a:solidFill>
                            <a:schemeClr val="lt1"/>
                          </a:solidFill>
                        </a:rPr>
                        <a:t>Check out eBay and other similar platforms for spares</a:t>
                      </a:r>
                      <a:endParaRPr sz="1100">
                        <a:solidFill>
                          <a:schemeClr val="lt1"/>
                        </a:solidFill>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hMerge="1">
                  <a:txBody>
                    <a:bodyPr/>
                    <a:lstStyle/>
                    <a:p>
                      <a:endParaRPr lang="en-US"/>
                    </a:p>
                  </a:txBody>
                  <a:tcPr/>
                </a:tc>
                <a:tc>
                  <a:txBody>
                    <a:bodyPr/>
                    <a:lstStyle/>
                    <a:p>
                      <a:pPr marL="0" lvl="0" indent="0" algn="l" rtl="0">
                        <a:lnSpc>
                          <a:spcPct val="115000"/>
                        </a:lnSpc>
                        <a:spcBef>
                          <a:spcPts val="0"/>
                        </a:spcBef>
                        <a:spcAft>
                          <a:spcPts val="0"/>
                        </a:spcAft>
                        <a:buNone/>
                      </a:pPr>
                      <a:r>
                        <a:rPr lang="en" sz="1100">
                          <a:solidFill>
                            <a:schemeClr val="lt1"/>
                          </a:solidFill>
                        </a:rPr>
                        <a:t>Successfully find exact spares on these platforms</a:t>
                      </a:r>
                      <a:endParaRPr sz="1100">
                        <a:solidFill>
                          <a:schemeClr val="lt1"/>
                        </a:solidFill>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a:txBody>
                    <a:bodyPr/>
                    <a:lstStyle/>
                    <a:p>
                      <a:pPr marL="0" lvl="0" indent="0" algn="ctr" rtl="0">
                        <a:lnSpc>
                          <a:spcPct val="115000"/>
                        </a:lnSpc>
                        <a:spcBef>
                          <a:spcPts val="0"/>
                        </a:spcBef>
                        <a:spcAft>
                          <a:spcPts val="0"/>
                        </a:spcAft>
                        <a:buNone/>
                      </a:pPr>
                      <a:r>
                        <a:rPr lang="en" sz="1100">
                          <a:solidFill>
                            <a:schemeClr val="lt1"/>
                          </a:solidFill>
                        </a:rPr>
                        <a:t>3/6/2025</a:t>
                      </a:r>
                      <a:endParaRPr sz="1100">
                        <a:solidFill>
                          <a:schemeClr val="lt1"/>
                        </a:solidFill>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a:txBody>
                    <a:bodyPr/>
                    <a:lstStyle/>
                    <a:p>
                      <a:pPr marL="0" lvl="0" indent="0" algn="ctr" rtl="0">
                        <a:lnSpc>
                          <a:spcPct val="115000"/>
                        </a:lnSpc>
                        <a:spcBef>
                          <a:spcPts val="0"/>
                        </a:spcBef>
                        <a:spcAft>
                          <a:spcPts val="0"/>
                        </a:spcAft>
                        <a:buNone/>
                      </a:pPr>
                      <a:endParaRPr sz="1100">
                        <a:solidFill>
                          <a:schemeClr val="lt1"/>
                        </a:solidFill>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extLst>
                  <a:ext uri="{0D108BD9-81ED-4DB2-BD59-A6C34878D82A}">
                    <a16:rowId xmlns:a16="http://schemas.microsoft.com/office/drawing/2014/main" val="10009"/>
                  </a:ext>
                </a:extLst>
              </a:tr>
              <a:tr h="402875">
                <a:tc gridSpan="2">
                  <a:txBody>
                    <a:bodyPr/>
                    <a:lstStyle/>
                    <a:p>
                      <a:pPr marL="0" lvl="0" indent="0" algn="l" rtl="0">
                        <a:lnSpc>
                          <a:spcPct val="115000"/>
                        </a:lnSpc>
                        <a:spcBef>
                          <a:spcPts val="0"/>
                        </a:spcBef>
                        <a:spcAft>
                          <a:spcPts val="0"/>
                        </a:spcAft>
                        <a:buNone/>
                      </a:pPr>
                      <a:r>
                        <a:rPr lang="en" sz="1100">
                          <a:solidFill>
                            <a:schemeClr val="lt1"/>
                          </a:solidFill>
                        </a:rPr>
                        <a:t>Check out and stock similar parts if not same</a:t>
                      </a:r>
                      <a:endParaRPr sz="1100">
                        <a:solidFill>
                          <a:schemeClr val="lt1"/>
                        </a:solidFill>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hMerge="1">
                  <a:txBody>
                    <a:bodyPr/>
                    <a:lstStyle/>
                    <a:p>
                      <a:endParaRPr lang="en-US"/>
                    </a:p>
                  </a:txBody>
                  <a:tcPr/>
                </a:tc>
                <a:tc>
                  <a:txBody>
                    <a:bodyPr/>
                    <a:lstStyle/>
                    <a:p>
                      <a:pPr marL="0" lvl="0" indent="0" algn="l" rtl="0">
                        <a:lnSpc>
                          <a:spcPct val="115000"/>
                        </a:lnSpc>
                        <a:spcBef>
                          <a:spcPts val="0"/>
                        </a:spcBef>
                        <a:spcAft>
                          <a:spcPts val="0"/>
                        </a:spcAft>
                        <a:buNone/>
                      </a:pPr>
                      <a:r>
                        <a:rPr lang="en" sz="1100">
                          <a:solidFill>
                            <a:schemeClr val="lt1"/>
                          </a:solidFill>
                        </a:rPr>
                        <a:t>Successfully find and stock similar parts</a:t>
                      </a:r>
                      <a:endParaRPr sz="1100">
                        <a:solidFill>
                          <a:schemeClr val="lt1"/>
                        </a:solidFill>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a:txBody>
                    <a:bodyPr/>
                    <a:lstStyle/>
                    <a:p>
                      <a:pPr marL="0" lvl="0" indent="0" algn="ctr" rtl="0">
                        <a:lnSpc>
                          <a:spcPct val="115000"/>
                        </a:lnSpc>
                        <a:spcBef>
                          <a:spcPts val="0"/>
                        </a:spcBef>
                        <a:spcAft>
                          <a:spcPts val="0"/>
                        </a:spcAft>
                        <a:buNone/>
                      </a:pPr>
                      <a:r>
                        <a:rPr lang="en" sz="1100">
                          <a:solidFill>
                            <a:schemeClr val="lt1"/>
                          </a:solidFill>
                        </a:rPr>
                        <a:t>3/6/2025</a:t>
                      </a:r>
                      <a:endParaRPr sz="1100">
                        <a:solidFill>
                          <a:schemeClr val="lt1"/>
                        </a:solidFill>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a:txBody>
                    <a:bodyPr/>
                    <a:lstStyle/>
                    <a:p>
                      <a:pPr marL="0" lvl="0" indent="0" algn="ctr" rtl="0">
                        <a:lnSpc>
                          <a:spcPct val="115000"/>
                        </a:lnSpc>
                        <a:spcBef>
                          <a:spcPts val="0"/>
                        </a:spcBef>
                        <a:spcAft>
                          <a:spcPts val="0"/>
                        </a:spcAft>
                        <a:buNone/>
                      </a:pPr>
                      <a:endParaRPr sz="1100">
                        <a:solidFill>
                          <a:schemeClr val="lt1"/>
                        </a:solidFill>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extLst>
                  <a:ext uri="{0D108BD9-81ED-4DB2-BD59-A6C34878D82A}">
                    <a16:rowId xmlns:a16="http://schemas.microsoft.com/office/drawing/2014/main" val="10010"/>
                  </a:ext>
                </a:extLst>
              </a:tr>
              <a:tr h="402875">
                <a:tc gridSpan="2">
                  <a:txBody>
                    <a:bodyPr/>
                    <a:lstStyle/>
                    <a:p>
                      <a:pPr marL="0" lvl="0" indent="0" algn="l" rtl="0">
                        <a:lnSpc>
                          <a:spcPct val="115000"/>
                        </a:lnSpc>
                        <a:spcBef>
                          <a:spcPts val="0"/>
                        </a:spcBef>
                        <a:spcAft>
                          <a:spcPts val="0"/>
                        </a:spcAft>
                        <a:buNone/>
                      </a:pPr>
                      <a:r>
                        <a:rPr lang="en" sz="1100">
                          <a:solidFill>
                            <a:schemeClr val="lt1"/>
                          </a:solidFill>
                        </a:rPr>
                        <a:t>Find a twin rover that was used by a previous team on campus</a:t>
                      </a:r>
                      <a:endParaRPr sz="1100">
                        <a:solidFill>
                          <a:schemeClr val="lt1"/>
                        </a:solidFill>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hMerge="1">
                  <a:txBody>
                    <a:bodyPr/>
                    <a:lstStyle/>
                    <a:p>
                      <a:endParaRPr lang="en-US"/>
                    </a:p>
                  </a:txBody>
                  <a:tcPr/>
                </a:tc>
                <a:tc>
                  <a:txBody>
                    <a:bodyPr/>
                    <a:lstStyle/>
                    <a:p>
                      <a:pPr marL="0" lvl="0" indent="0" algn="l" rtl="0">
                        <a:lnSpc>
                          <a:spcPct val="115000"/>
                        </a:lnSpc>
                        <a:spcBef>
                          <a:spcPts val="0"/>
                        </a:spcBef>
                        <a:spcAft>
                          <a:spcPts val="0"/>
                        </a:spcAft>
                        <a:buNone/>
                      </a:pPr>
                      <a:r>
                        <a:rPr lang="en" sz="1100">
                          <a:solidFill>
                            <a:schemeClr val="lt1"/>
                          </a:solidFill>
                        </a:rPr>
                        <a:t>Successfully find the twin rover and scavenge parts</a:t>
                      </a:r>
                      <a:endParaRPr sz="1100">
                        <a:solidFill>
                          <a:schemeClr val="lt1"/>
                        </a:solidFill>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a:txBody>
                    <a:bodyPr/>
                    <a:lstStyle/>
                    <a:p>
                      <a:pPr marL="0" lvl="0" indent="0" algn="ctr" rtl="0">
                        <a:lnSpc>
                          <a:spcPct val="115000"/>
                        </a:lnSpc>
                        <a:spcBef>
                          <a:spcPts val="0"/>
                        </a:spcBef>
                        <a:spcAft>
                          <a:spcPts val="0"/>
                        </a:spcAft>
                        <a:buNone/>
                      </a:pPr>
                      <a:r>
                        <a:rPr lang="en" sz="1100">
                          <a:solidFill>
                            <a:schemeClr val="lt1"/>
                          </a:solidFill>
                        </a:rPr>
                        <a:t>3/6/2025</a:t>
                      </a:r>
                      <a:endParaRPr sz="1100">
                        <a:solidFill>
                          <a:schemeClr val="lt1"/>
                        </a:solidFill>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a:txBody>
                    <a:bodyPr/>
                    <a:lstStyle/>
                    <a:p>
                      <a:pPr marL="0" lvl="0" indent="0" algn="ctr" rtl="0">
                        <a:lnSpc>
                          <a:spcPct val="115000"/>
                        </a:lnSpc>
                        <a:spcBef>
                          <a:spcPts val="0"/>
                        </a:spcBef>
                        <a:spcAft>
                          <a:spcPts val="0"/>
                        </a:spcAft>
                        <a:buNone/>
                      </a:pPr>
                      <a:r>
                        <a:rPr lang="en" sz="1100">
                          <a:solidFill>
                            <a:schemeClr val="lt1"/>
                          </a:solidFill>
                        </a:rPr>
                        <a:t>3/7/2025</a:t>
                      </a:r>
                      <a:endParaRPr sz="1100">
                        <a:solidFill>
                          <a:schemeClr val="lt1"/>
                        </a:solidFill>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extLst>
                  <a:ext uri="{0D108BD9-81ED-4DB2-BD59-A6C34878D82A}">
                    <a16:rowId xmlns:a16="http://schemas.microsoft.com/office/drawing/2014/main" val="10011"/>
                  </a:ext>
                </a:extLst>
              </a:tr>
              <a:tr h="402875">
                <a:tc gridSpan="2">
                  <a:txBody>
                    <a:bodyPr/>
                    <a:lstStyle/>
                    <a:p>
                      <a:pPr marL="0" lvl="0" indent="0" algn="l" rtl="0">
                        <a:lnSpc>
                          <a:spcPct val="115000"/>
                        </a:lnSpc>
                        <a:spcBef>
                          <a:spcPts val="0"/>
                        </a:spcBef>
                        <a:spcAft>
                          <a:spcPts val="0"/>
                        </a:spcAft>
                        <a:buNone/>
                      </a:pPr>
                      <a:r>
                        <a:rPr lang="en" sz="1100">
                          <a:solidFill>
                            <a:schemeClr val="lt1"/>
                          </a:solidFill>
                        </a:rPr>
                        <a:t>Maintain all parts, especially mechanical parts</a:t>
                      </a:r>
                      <a:endParaRPr sz="1100">
                        <a:solidFill>
                          <a:schemeClr val="lt1"/>
                        </a:solidFill>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hMerge="1">
                  <a:txBody>
                    <a:bodyPr/>
                    <a:lstStyle/>
                    <a:p>
                      <a:endParaRPr lang="en-US"/>
                    </a:p>
                  </a:txBody>
                  <a:tcPr/>
                </a:tc>
                <a:tc>
                  <a:txBody>
                    <a:bodyPr/>
                    <a:lstStyle/>
                    <a:p>
                      <a:pPr marL="0" lvl="0" indent="0" algn="l" rtl="0">
                        <a:lnSpc>
                          <a:spcPct val="115000"/>
                        </a:lnSpc>
                        <a:spcBef>
                          <a:spcPts val="0"/>
                        </a:spcBef>
                        <a:spcAft>
                          <a:spcPts val="0"/>
                        </a:spcAft>
                        <a:buNone/>
                      </a:pPr>
                      <a:r>
                        <a:rPr lang="en" sz="1100">
                          <a:solidFill>
                            <a:schemeClr val="lt1"/>
                          </a:solidFill>
                        </a:rPr>
                        <a:t>Successfully avoid future breakdowns and part failures</a:t>
                      </a:r>
                      <a:endParaRPr sz="1100">
                        <a:solidFill>
                          <a:schemeClr val="lt1"/>
                        </a:solidFill>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a:txBody>
                    <a:bodyPr/>
                    <a:lstStyle/>
                    <a:p>
                      <a:pPr marL="0" lvl="0" indent="0" algn="ctr" rtl="0">
                        <a:lnSpc>
                          <a:spcPct val="115000"/>
                        </a:lnSpc>
                        <a:spcBef>
                          <a:spcPts val="0"/>
                        </a:spcBef>
                        <a:spcAft>
                          <a:spcPts val="0"/>
                        </a:spcAft>
                        <a:buNone/>
                      </a:pPr>
                      <a:r>
                        <a:rPr lang="en" sz="1100">
                          <a:solidFill>
                            <a:schemeClr val="lt1"/>
                          </a:solidFill>
                        </a:rPr>
                        <a:t>3/7/2025</a:t>
                      </a:r>
                      <a:endParaRPr sz="1100">
                        <a:solidFill>
                          <a:schemeClr val="lt1"/>
                        </a:solidFill>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a:txBody>
                    <a:bodyPr/>
                    <a:lstStyle/>
                    <a:p>
                      <a:pPr marL="0" lvl="0" indent="0" algn="ctr" rtl="0">
                        <a:lnSpc>
                          <a:spcPct val="115000"/>
                        </a:lnSpc>
                        <a:spcBef>
                          <a:spcPts val="0"/>
                        </a:spcBef>
                        <a:spcAft>
                          <a:spcPts val="0"/>
                        </a:spcAft>
                        <a:buNone/>
                      </a:pPr>
                      <a:r>
                        <a:rPr lang="en" sz="1100">
                          <a:solidFill>
                            <a:schemeClr val="lt1"/>
                          </a:solidFill>
                        </a:rPr>
                        <a:t>4/10/2025</a:t>
                      </a:r>
                      <a:endParaRPr sz="1100">
                        <a:solidFill>
                          <a:schemeClr val="lt1"/>
                        </a:solidFill>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extLst>
                  <a:ext uri="{0D108BD9-81ED-4DB2-BD59-A6C34878D82A}">
                    <a16:rowId xmlns:a16="http://schemas.microsoft.com/office/drawing/2014/main" val="10012"/>
                  </a:ext>
                </a:extLst>
              </a:tr>
            </a:tbl>
          </a:graphicData>
        </a:graphic>
      </p:graphicFrame>
      <p:pic>
        <p:nvPicPr>
          <p:cNvPr id="869" name="Google Shape;869;p99"/>
          <p:cNvPicPr preferRelativeResize="0"/>
          <p:nvPr/>
        </p:nvPicPr>
        <p:blipFill>
          <a:blip r:embed="rId3">
            <a:alphaModFix/>
          </a:blip>
          <a:stretch>
            <a:fillRect/>
          </a:stretch>
        </p:blipFill>
        <p:spPr>
          <a:xfrm>
            <a:off x="6473500" y="906801"/>
            <a:ext cx="2557051" cy="1861251"/>
          </a:xfrm>
          <a:prstGeom prst="rect">
            <a:avLst/>
          </a:prstGeom>
          <a:noFill/>
          <a:ln>
            <a:noFill/>
          </a:ln>
        </p:spPr>
      </p:pic>
      <p:sp>
        <p:nvSpPr>
          <p:cNvPr id="870" name="Google Shape;870;p99"/>
          <p:cNvSpPr/>
          <p:nvPr/>
        </p:nvSpPr>
        <p:spPr>
          <a:xfrm>
            <a:off x="8622450" y="1567625"/>
            <a:ext cx="248700" cy="239700"/>
          </a:xfrm>
          <a:prstGeom prst="flowChartOr">
            <a:avLst/>
          </a:prstGeom>
          <a:no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871" name="Google Shape;871;p99"/>
          <p:cNvSpPr/>
          <p:nvPr/>
        </p:nvSpPr>
        <p:spPr>
          <a:xfrm>
            <a:off x="8640150" y="1318500"/>
            <a:ext cx="213300" cy="223200"/>
          </a:xfrm>
          <a:prstGeom prst="flowChartSummingJunction">
            <a:avLst/>
          </a:prstGeom>
          <a:no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875"/>
        <p:cNvGrpSpPr/>
        <p:nvPr/>
      </p:nvGrpSpPr>
      <p:grpSpPr>
        <a:xfrm>
          <a:off x="0" y="0"/>
          <a:ext cx="0" cy="0"/>
          <a:chOff x="0" y="0"/>
          <a:chExt cx="0" cy="0"/>
        </a:xfrm>
      </p:grpSpPr>
      <p:sp>
        <p:nvSpPr>
          <p:cNvPr id="876" name="Google Shape;876;p10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76</a:t>
            </a:fld>
            <a:endParaRPr/>
          </a:p>
        </p:txBody>
      </p:sp>
      <p:sp>
        <p:nvSpPr>
          <p:cNvPr id="877" name="Google Shape;877;p100"/>
          <p:cNvSpPr txBox="1">
            <a:spLocks noGrp="1"/>
          </p:cNvSpPr>
          <p:nvPr>
            <p:ph type="title"/>
          </p:nvPr>
        </p:nvSpPr>
        <p:spPr>
          <a:xfrm>
            <a:off x="311700" y="52475"/>
            <a:ext cx="8520600" cy="572700"/>
          </a:xfrm>
          <a:prstGeom prst="rect">
            <a:avLst/>
          </a:prstGeom>
        </p:spPr>
        <p:txBody>
          <a:bodyPr spcFirstLastPara="1" wrap="square" lIns="91425" tIns="91425" rIns="91425" bIns="91425" anchor="t" anchorCtr="0">
            <a:normAutofit fontScale="90000"/>
          </a:bodyPr>
          <a:lstStyle/>
          <a:p>
            <a:pPr marL="0" marR="0" lvl="0" indent="0" algn="ctr" rtl="0">
              <a:lnSpc>
                <a:spcPct val="100000"/>
              </a:lnSpc>
              <a:spcBef>
                <a:spcPts val="0"/>
              </a:spcBef>
              <a:spcAft>
                <a:spcPts val="0"/>
              </a:spcAft>
              <a:buNone/>
            </a:pPr>
            <a:r>
              <a:rPr lang="en" b="1">
                <a:solidFill>
                  <a:schemeClr val="lt1"/>
                </a:solidFill>
                <a:latin typeface="Roboto Serif"/>
                <a:ea typeface="Roboto Serif"/>
                <a:cs typeface="Roboto Serif"/>
                <a:sym typeface="Roboto Serif"/>
              </a:rPr>
              <a:t>Top Risks</a:t>
            </a:r>
            <a:endParaRPr b="1">
              <a:solidFill>
                <a:schemeClr val="lt1"/>
              </a:solidFill>
              <a:latin typeface="Roboto Serif"/>
              <a:ea typeface="Roboto Serif"/>
              <a:cs typeface="Roboto Serif"/>
              <a:sym typeface="Roboto Serif"/>
            </a:endParaRPr>
          </a:p>
        </p:txBody>
      </p:sp>
      <p:graphicFrame>
        <p:nvGraphicFramePr>
          <p:cNvPr id="878" name="Google Shape;878;p100"/>
          <p:cNvGraphicFramePr/>
          <p:nvPr/>
        </p:nvGraphicFramePr>
        <p:xfrm>
          <a:off x="113438" y="878888"/>
          <a:ext cx="8917125" cy="3448303"/>
        </p:xfrm>
        <a:graphic>
          <a:graphicData uri="http://schemas.openxmlformats.org/drawingml/2006/table">
            <a:tbl>
              <a:tblPr>
                <a:noFill/>
                <a:tableStyleId>{DB19F140-43EF-405D-B013-D72AE74EFCB3}</a:tableStyleId>
              </a:tblPr>
              <a:tblGrid>
                <a:gridCol w="790350">
                  <a:extLst>
                    <a:ext uri="{9D8B030D-6E8A-4147-A177-3AD203B41FA5}">
                      <a16:colId xmlns:a16="http://schemas.microsoft.com/office/drawing/2014/main" val="20000"/>
                    </a:ext>
                  </a:extLst>
                </a:gridCol>
                <a:gridCol w="3677625">
                  <a:extLst>
                    <a:ext uri="{9D8B030D-6E8A-4147-A177-3AD203B41FA5}">
                      <a16:colId xmlns:a16="http://schemas.microsoft.com/office/drawing/2014/main" val="20001"/>
                    </a:ext>
                  </a:extLst>
                </a:gridCol>
                <a:gridCol w="1892100">
                  <a:extLst>
                    <a:ext uri="{9D8B030D-6E8A-4147-A177-3AD203B41FA5}">
                      <a16:colId xmlns:a16="http://schemas.microsoft.com/office/drawing/2014/main" val="20002"/>
                    </a:ext>
                  </a:extLst>
                </a:gridCol>
                <a:gridCol w="1385450">
                  <a:extLst>
                    <a:ext uri="{9D8B030D-6E8A-4147-A177-3AD203B41FA5}">
                      <a16:colId xmlns:a16="http://schemas.microsoft.com/office/drawing/2014/main" val="20003"/>
                    </a:ext>
                  </a:extLst>
                </a:gridCol>
                <a:gridCol w="1171600">
                  <a:extLst>
                    <a:ext uri="{9D8B030D-6E8A-4147-A177-3AD203B41FA5}">
                      <a16:colId xmlns:a16="http://schemas.microsoft.com/office/drawing/2014/main" val="20004"/>
                    </a:ext>
                  </a:extLst>
                </a:gridCol>
              </a:tblGrid>
              <a:tr h="221575">
                <a:tc>
                  <a:txBody>
                    <a:bodyPr/>
                    <a:lstStyle/>
                    <a:p>
                      <a:pPr marL="0" lvl="0" indent="0" algn="l" rtl="0">
                        <a:lnSpc>
                          <a:spcPct val="115000"/>
                        </a:lnSpc>
                        <a:spcBef>
                          <a:spcPts val="0"/>
                        </a:spcBef>
                        <a:spcAft>
                          <a:spcPts val="0"/>
                        </a:spcAft>
                        <a:buNone/>
                      </a:pPr>
                      <a:r>
                        <a:rPr lang="en" sz="1100" b="1">
                          <a:solidFill>
                            <a:schemeClr val="lt1"/>
                          </a:solidFill>
                        </a:rPr>
                        <a:t>Risk ID</a:t>
                      </a:r>
                      <a:endParaRPr sz="1100" b="1">
                        <a:solidFill>
                          <a:schemeClr val="lt1"/>
                        </a:solidFill>
                      </a:endParaRPr>
                    </a:p>
                  </a:txBody>
                  <a:tcPr marL="28575" marR="28575" marT="19050" marB="19050"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accent1"/>
                    </a:solidFill>
                  </a:tcPr>
                </a:tc>
                <a:tc>
                  <a:txBody>
                    <a:bodyPr/>
                    <a:lstStyle/>
                    <a:p>
                      <a:pPr marL="0" lvl="0" indent="0" algn="l" rtl="0">
                        <a:lnSpc>
                          <a:spcPct val="115000"/>
                        </a:lnSpc>
                        <a:spcBef>
                          <a:spcPts val="0"/>
                        </a:spcBef>
                        <a:spcAft>
                          <a:spcPts val="0"/>
                        </a:spcAft>
                        <a:buNone/>
                      </a:pPr>
                      <a:r>
                        <a:rPr lang="en" sz="1100" b="1">
                          <a:solidFill>
                            <a:schemeClr val="lt1"/>
                          </a:solidFill>
                        </a:rPr>
                        <a:t>Risk Title</a:t>
                      </a:r>
                      <a:endParaRPr sz="1100" b="1">
                        <a:solidFill>
                          <a:schemeClr val="lt1"/>
                        </a:solidFill>
                      </a:endParaRPr>
                    </a:p>
                  </a:txBody>
                  <a:tcPr marL="28575" marR="28575" marT="19050" marB="19050"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accent1"/>
                    </a:solidFill>
                  </a:tcPr>
                </a:tc>
                <a:tc>
                  <a:txBody>
                    <a:bodyPr/>
                    <a:lstStyle/>
                    <a:p>
                      <a:pPr marL="0" lvl="0" indent="0" algn="l" rtl="0">
                        <a:lnSpc>
                          <a:spcPct val="115000"/>
                        </a:lnSpc>
                        <a:spcBef>
                          <a:spcPts val="0"/>
                        </a:spcBef>
                        <a:spcAft>
                          <a:spcPts val="0"/>
                        </a:spcAft>
                        <a:buNone/>
                      </a:pPr>
                      <a:r>
                        <a:rPr lang="en" sz="1100" b="1">
                          <a:solidFill>
                            <a:schemeClr val="lt1"/>
                          </a:solidFill>
                        </a:rPr>
                        <a:t>Risk Owner</a:t>
                      </a:r>
                      <a:endParaRPr sz="1100" b="1">
                        <a:solidFill>
                          <a:schemeClr val="lt1"/>
                        </a:solidFill>
                      </a:endParaRPr>
                    </a:p>
                  </a:txBody>
                  <a:tcPr marL="28575" marR="28575" marT="19050" marB="19050"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accent1"/>
                    </a:solidFill>
                  </a:tcPr>
                </a:tc>
                <a:tc>
                  <a:txBody>
                    <a:bodyPr/>
                    <a:lstStyle/>
                    <a:p>
                      <a:pPr marL="0" lvl="0" indent="0" algn="l" rtl="0">
                        <a:lnSpc>
                          <a:spcPct val="115000"/>
                        </a:lnSpc>
                        <a:spcBef>
                          <a:spcPts val="0"/>
                        </a:spcBef>
                        <a:spcAft>
                          <a:spcPts val="0"/>
                        </a:spcAft>
                        <a:buNone/>
                      </a:pPr>
                      <a:r>
                        <a:rPr lang="en" sz="1100" b="1">
                          <a:solidFill>
                            <a:schemeClr val="lt1"/>
                          </a:solidFill>
                        </a:rPr>
                        <a:t>Risk Type:</a:t>
                      </a:r>
                      <a:endParaRPr sz="1100" b="1">
                        <a:solidFill>
                          <a:schemeClr val="lt1"/>
                        </a:solidFill>
                      </a:endParaRPr>
                    </a:p>
                  </a:txBody>
                  <a:tcPr marL="28575" marR="28575" marT="19050" marB="19050"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accent1"/>
                    </a:solidFill>
                  </a:tcPr>
                </a:tc>
                <a:tc>
                  <a:txBody>
                    <a:bodyPr/>
                    <a:lstStyle/>
                    <a:p>
                      <a:pPr marL="0" lvl="0" indent="0" algn="l" rtl="0">
                        <a:lnSpc>
                          <a:spcPct val="115000"/>
                        </a:lnSpc>
                        <a:spcBef>
                          <a:spcPts val="0"/>
                        </a:spcBef>
                        <a:spcAft>
                          <a:spcPts val="0"/>
                        </a:spcAft>
                        <a:buNone/>
                      </a:pPr>
                      <a:r>
                        <a:rPr lang="en" sz="1100">
                          <a:solidFill>
                            <a:schemeClr val="lt1"/>
                          </a:solidFill>
                        </a:rPr>
                        <a:t>Technical</a:t>
                      </a:r>
                      <a:endParaRPr sz="1100">
                        <a:solidFill>
                          <a:schemeClr val="lt1"/>
                        </a:solidFill>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extLst>
                  <a:ext uri="{0D108BD9-81ED-4DB2-BD59-A6C34878D82A}">
                    <a16:rowId xmlns:a16="http://schemas.microsoft.com/office/drawing/2014/main" val="10000"/>
                  </a:ext>
                </a:extLst>
              </a:tr>
              <a:tr h="221575">
                <a:tc>
                  <a:txBody>
                    <a:bodyPr/>
                    <a:lstStyle/>
                    <a:p>
                      <a:pPr marL="0" lvl="0" indent="0" algn="l" rtl="0">
                        <a:lnSpc>
                          <a:spcPct val="115000"/>
                        </a:lnSpc>
                        <a:spcBef>
                          <a:spcPts val="0"/>
                        </a:spcBef>
                        <a:spcAft>
                          <a:spcPts val="0"/>
                        </a:spcAft>
                        <a:buNone/>
                      </a:pPr>
                      <a:r>
                        <a:rPr lang="en" sz="1100">
                          <a:solidFill>
                            <a:schemeClr val="lt1"/>
                          </a:solidFill>
                        </a:rPr>
                        <a:t>R31</a:t>
                      </a:r>
                      <a:endParaRPr sz="1100">
                        <a:solidFill>
                          <a:schemeClr val="lt1"/>
                        </a:solidFill>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a:txBody>
                    <a:bodyPr/>
                    <a:lstStyle/>
                    <a:p>
                      <a:pPr marL="0" lvl="0" indent="0" algn="l" rtl="0">
                        <a:lnSpc>
                          <a:spcPct val="115000"/>
                        </a:lnSpc>
                        <a:spcBef>
                          <a:spcPts val="0"/>
                        </a:spcBef>
                        <a:spcAft>
                          <a:spcPts val="0"/>
                        </a:spcAft>
                        <a:buNone/>
                      </a:pPr>
                      <a:r>
                        <a:rPr lang="en" sz="1100">
                          <a:solidFill>
                            <a:schemeClr val="lt1"/>
                          </a:solidFill>
                        </a:rPr>
                        <a:t>Localization frame shift after total station battery swap</a:t>
                      </a:r>
                      <a:endParaRPr sz="1100">
                        <a:solidFill>
                          <a:schemeClr val="lt1"/>
                        </a:solidFill>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a:txBody>
                    <a:bodyPr/>
                    <a:lstStyle/>
                    <a:p>
                      <a:pPr marL="0" lvl="0" indent="0" algn="ctr" rtl="0">
                        <a:lnSpc>
                          <a:spcPct val="115000"/>
                        </a:lnSpc>
                        <a:spcBef>
                          <a:spcPts val="0"/>
                        </a:spcBef>
                        <a:spcAft>
                          <a:spcPts val="0"/>
                        </a:spcAft>
                        <a:buNone/>
                      </a:pPr>
                      <a:r>
                        <a:rPr lang="en" sz="1100">
                          <a:solidFill>
                            <a:schemeClr val="lt1"/>
                          </a:solidFill>
                        </a:rPr>
                        <a:t>Bhaswanth</a:t>
                      </a:r>
                      <a:endParaRPr sz="1100">
                        <a:solidFill>
                          <a:schemeClr val="lt1"/>
                        </a:solidFill>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rowSpan="7" gridSpan="2">
                  <a:txBody>
                    <a:bodyPr/>
                    <a:lstStyle/>
                    <a:p>
                      <a:pPr marL="0" lvl="0" indent="0" algn="l" rtl="0">
                        <a:spcBef>
                          <a:spcPts val="0"/>
                        </a:spcBef>
                        <a:spcAft>
                          <a:spcPts val="0"/>
                        </a:spcAft>
                        <a:buNone/>
                      </a:pPr>
                      <a:endParaRPr sz="1500">
                        <a:solidFill>
                          <a:schemeClr val="lt1"/>
                        </a:solidFill>
                      </a:endParaRPr>
                    </a:p>
                  </a:txBody>
                  <a:tcPr marL="28575" marR="28575" marT="19050" marB="19050"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rowSpan="7" hMerge="1">
                  <a:txBody>
                    <a:bodyPr/>
                    <a:lstStyle/>
                    <a:p>
                      <a:endParaRPr lang="en-US"/>
                    </a:p>
                  </a:txBody>
                  <a:tcPr/>
                </a:tc>
                <a:extLst>
                  <a:ext uri="{0D108BD9-81ED-4DB2-BD59-A6C34878D82A}">
                    <a16:rowId xmlns:a16="http://schemas.microsoft.com/office/drawing/2014/main" val="10001"/>
                  </a:ext>
                </a:extLst>
              </a:tr>
              <a:tr h="221575">
                <a:tc gridSpan="2">
                  <a:txBody>
                    <a:bodyPr/>
                    <a:lstStyle/>
                    <a:p>
                      <a:pPr marL="0" lvl="0" indent="0" algn="l" rtl="0">
                        <a:lnSpc>
                          <a:spcPct val="115000"/>
                        </a:lnSpc>
                        <a:spcBef>
                          <a:spcPts val="0"/>
                        </a:spcBef>
                        <a:spcAft>
                          <a:spcPts val="0"/>
                        </a:spcAft>
                        <a:buNone/>
                      </a:pPr>
                      <a:r>
                        <a:rPr lang="en" sz="1100" b="1">
                          <a:solidFill>
                            <a:schemeClr val="lt1"/>
                          </a:solidFill>
                        </a:rPr>
                        <a:t>Description</a:t>
                      </a:r>
                      <a:endParaRPr sz="1100" b="1">
                        <a:solidFill>
                          <a:schemeClr val="lt1"/>
                        </a:solidFill>
                      </a:endParaRPr>
                    </a:p>
                  </a:txBody>
                  <a:tcPr marL="28575" marR="28575" marT="19050" marB="19050"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accent1"/>
                    </a:solidFill>
                  </a:tcPr>
                </a:tc>
                <a:tc hMerge="1">
                  <a:txBody>
                    <a:bodyPr/>
                    <a:lstStyle/>
                    <a:p>
                      <a:endParaRPr lang="en-US"/>
                    </a:p>
                  </a:txBody>
                  <a:tcPr/>
                </a:tc>
                <a:tc>
                  <a:txBody>
                    <a:bodyPr/>
                    <a:lstStyle/>
                    <a:p>
                      <a:pPr marL="0" lvl="0" indent="0" algn="l" rtl="0">
                        <a:lnSpc>
                          <a:spcPct val="115000"/>
                        </a:lnSpc>
                        <a:spcBef>
                          <a:spcPts val="0"/>
                        </a:spcBef>
                        <a:spcAft>
                          <a:spcPts val="0"/>
                        </a:spcAft>
                        <a:buNone/>
                      </a:pPr>
                      <a:r>
                        <a:rPr lang="en" sz="1100" b="1">
                          <a:solidFill>
                            <a:schemeClr val="lt1"/>
                          </a:solidFill>
                        </a:rPr>
                        <a:t>Date Added</a:t>
                      </a:r>
                      <a:endParaRPr sz="1100" b="1">
                        <a:solidFill>
                          <a:schemeClr val="lt1"/>
                        </a:solidFill>
                      </a:endParaRPr>
                    </a:p>
                  </a:txBody>
                  <a:tcPr marL="28575" marR="28575" marT="19050" marB="19050"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accent1"/>
                    </a:solidFill>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2"/>
                  </a:ext>
                </a:extLst>
              </a:tr>
              <a:tr h="221575">
                <a:tc rowSpan="3" gridSpan="2">
                  <a:txBody>
                    <a:bodyPr/>
                    <a:lstStyle/>
                    <a:p>
                      <a:pPr marL="0" lvl="0" indent="0" algn="l" rtl="0">
                        <a:lnSpc>
                          <a:spcPct val="115000"/>
                        </a:lnSpc>
                        <a:spcBef>
                          <a:spcPts val="0"/>
                        </a:spcBef>
                        <a:spcAft>
                          <a:spcPts val="0"/>
                        </a:spcAft>
                        <a:buNone/>
                      </a:pPr>
                      <a:r>
                        <a:rPr lang="en" sz="1100">
                          <a:solidFill>
                            <a:schemeClr val="lt1"/>
                          </a:solidFill>
                        </a:rPr>
                        <a:t>Battery replacement in the total station causes small frame offsets, leading to localization inaccuracies.	</a:t>
                      </a:r>
                      <a:endParaRPr sz="1100">
                        <a:solidFill>
                          <a:schemeClr val="lt1"/>
                        </a:solidFill>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rowSpan="3" hMerge="1">
                  <a:txBody>
                    <a:bodyPr/>
                    <a:lstStyle/>
                    <a:p>
                      <a:endParaRPr lang="en-US"/>
                    </a:p>
                  </a:txBody>
                  <a:tcPr/>
                </a:tc>
                <a:tc>
                  <a:txBody>
                    <a:bodyPr/>
                    <a:lstStyle/>
                    <a:p>
                      <a:pPr marL="0" lvl="0" indent="0" algn="ctr" rtl="0">
                        <a:lnSpc>
                          <a:spcPct val="115000"/>
                        </a:lnSpc>
                        <a:spcBef>
                          <a:spcPts val="0"/>
                        </a:spcBef>
                        <a:spcAft>
                          <a:spcPts val="0"/>
                        </a:spcAft>
                        <a:buNone/>
                      </a:pPr>
                      <a:r>
                        <a:rPr lang="en" sz="1100">
                          <a:solidFill>
                            <a:schemeClr val="lt1"/>
                          </a:solidFill>
                        </a:rPr>
                        <a:t>3/4/2025</a:t>
                      </a:r>
                      <a:endParaRPr sz="1100">
                        <a:solidFill>
                          <a:schemeClr val="lt1"/>
                        </a:solidFill>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3"/>
                  </a:ext>
                </a:extLst>
              </a:tr>
              <a:tr h="221575">
                <a:tc gridSpan="2" vMerge="1">
                  <a:txBody>
                    <a:bodyPr/>
                    <a:lstStyle/>
                    <a:p>
                      <a:endParaRPr lang="en-US"/>
                    </a:p>
                  </a:txBody>
                  <a:tcPr/>
                </a:tc>
                <a:tc hMerge="1" vMerge="1">
                  <a:txBody>
                    <a:bodyPr/>
                    <a:lstStyle/>
                    <a:p>
                      <a:endParaRPr lang="en-US"/>
                    </a:p>
                  </a:txBody>
                  <a:tcPr/>
                </a:tc>
                <a:tc>
                  <a:txBody>
                    <a:bodyPr/>
                    <a:lstStyle/>
                    <a:p>
                      <a:pPr marL="0" lvl="0" indent="0" algn="l" rtl="0">
                        <a:lnSpc>
                          <a:spcPct val="115000"/>
                        </a:lnSpc>
                        <a:spcBef>
                          <a:spcPts val="0"/>
                        </a:spcBef>
                        <a:spcAft>
                          <a:spcPts val="0"/>
                        </a:spcAft>
                        <a:buNone/>
                      </a:pPr>
                      <a:r>
                        <a:rPr lang="en" sz="1100" b="1">
                          <a:solidFill>
                            <a:schemeClr val="lt1"/>
                          </a:solidFill>
                        </a:rPr>
                        <a:t>Date Updated</a:t>
                      </a:r>
                      <a:endParaRPr sz="1100" b="1">
                        <a:solidFill>
                          <a:schemeClr val="lt1"/>
                        </a:solidFill>
                      </a:endParaRPr>
                    </a:p>
                  </a:txBody>
                  <a:tcPr marL="28575" marR="28575" marT="19050" marB="19050"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accent1"/>
                    </a:solidFill>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4"/>
                  </a:ext>
                </a:extLst>
              </a:tr>
              <a:tr h="221575">
                <a:tc gridSpan="2" vMerge="1">
                  <a:txBody>
                    <a:bodyPr/>
                    <a:lstStyle/>
                    <a:p>
                      <a:endParaRPr lang="en-US"/>
                    </a:p>
                  </a:txBody>
                  <a:tcPr/>
                </a:tc>
                <a:tc hMerge="1" vMerge="1">
                  <a:txBody>
                    <a:bodyPr/>
                    <a:lstStyle/>
                    <a:p>
                      <a:endParaRPr lang="en-US"/>
                    </a:p>
                  </a:txBody>
                  <a:tcPr/>
                </a:tc>
                <a:tc>
                  <a:txBody>
                    <a:bodyPr/>
                    <a:lstStyle/>
                    <a:p>
                      <a:pPr marL="0" lvl="0" indent="0" algn="ctr" rtl="0">
                        <a:lnSpc>
                          <a:spcPct val="115000"/>
                        </a:lnSpc>
                        <a:spcBef>
                          <a:spcPts val="0"/>
                        </a:spcBef>
                        <a:spcAft>
                          <a:spcPts val="0"/>
                        </a:spcAft>
                        <a:buNone/>
                      </a:pPr>
                      <a:r>
                        <a:rPr lang="en" sz="1100">
                          <a:solidFill>
                            <a:schemeClr val="lt1"/>
                          </a:solidFill>
                        </a:rPr>
                        <a:t>4/10/2025</a:t>
                      </a:r>
                      <a:endParaRPr sz="1100">
                        <a:solidFill>
                          <a:schemeClr val="lt1"/>
                        </a:solidFill>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5"/>
                  </a:ext>
                </a:extLst>
              </a:tr>
              <a:tr h="221575">
                <a:tc gridSpan="3">
                  <a:txBody>
                    <a:bodyPr/>
                    <a:lstStyle/>
                    <a:p>
                      <a:pPr marL="0" lvl="0" indent="0" algn="l" rtl="0">
                        <a:lnSpc>
                          <a:spcPct val="115000"/>
                        </a:lnSpc>
                        <a:spcBef>
                          <a:spcPts val="0"/>
                        </a:spcBef>
                        <a:spcAft>
                          <a:spcPts val="0"/>
                        </a:spcAft>
                        <a:buNone/>
                      </a:pPr>
                      <a:r>
                        <a:rPr lang="en" sz="1100" b="1">
                          <a:solidFill>
                            <a:schemeClr val="lt1"/>
                          </a:solidFill>
                        </a:rPr>
                        <a:t>Consequence</a:t>
                      </a:r>
                      <a:endParaRPr sz="1100" b="1">
                        <a:solidFill>
                          <a:schemeClr val="lt1"/>
                        </a:solidFill>
                      </a:endParaRPr>
                    </a:p>
                  </a:txBody>
                  <a:tcPr marL="28575" marR="28575" marT="19050" marB="19050"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accent1"/>
                    </a:solidFill>
                  </a:tcPr>
                </a:tc>
                <a:tc hMerge="1">
                  <a:txBody>
                    <a:bodyPr/>
                    <a:lstStyle/>
                    <a:p>
                      <a:endParaRPr lang="en-US"/>
                    </a:p>
                  </a:txBody>
                  <a:tcPr/>
                </a:tc>
                <a:tc hMerge="1">
                  <a:txBody>
                    <a:bodyPr/>
                    <a:lstStyle/>
                    <a:p>
                      <a:endParaRPr lang="en-US"/>
                    </a:p>
                  </a:txBody>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6"/>
                  </a:ext>
                </a:extLst>
              </a:tr>
              <a:tr h="482625">
                <a:tc gridSpan="3">
                  <a:txBody>
                    <a:bodyPr/>
                    <a:lstStyle/>
                    <a:p>
                      <a:pPr marL="0" lvl="0" indent="0" algn="l" rtl="0">
                        <a:lnSpc>
                          <a:spcPct val="115000"/>
                        </a:lnSpc>
                        <a:spcBef>
                          <a:spcPts val="0"/>
                        </a:spcBef>
                        <a:spcAft>
                          <a:spcPts val="0"/>
                        </a:spcAft>
                        <a:buNone/>
                      </a:pPr>
                      <a:r>
                        <a:rPr lang="en" sz="1100">
                          <a:solidFill>
                            <a:schemeClr val="lt1"/>
                          </a:solidFill>
                        </a:rPr>
                        <a:t>Leads to poor navigation performance and risk of missing the crater during grading operations.</a:t>
                      </a:r>
                      <a:endParaRPr sz="1100">
                        <a:solidFill>
                          <a:schemeClr val="lt1"/>
                        </a:solidFill>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hMerge="1">
                  <a:txBody>
                    <a:bodyPr/>
                    <a:lstStyle/>
                    <a:p>
                      <a:endParaRPr lang="en-US"/>
                    </a:p>
                  </a:txBody>
                  <a:tcPr/>
                </a:tc>
                <a:tc hMerge="1">
                  <a:txBody>
                    <a:bodyPr/>
                    <a:lstStyle/>
                    <a:p>
                      <a:endParaRPr lang="en-US"/>
                    </a:p>
                  </a:txBody>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7"/>
                  </a:ext>
                </a:extLst>
              </a:tr>
              <a:tr h="221575">
                <a:tc gridSpan="2">
                  <a:txBody>
                    <a:bodyPr/>
                    <a:lstStyle/>
                    <a:p>
                      <a:pPr marL="0" lvl="0" indent="0" algn="l" rtl="0">
                        <a:lnSpc>
                          <a:spcPct val="115000"/>
                        </a:lnSpc>
                        <a:spcBef>
                          <a:spcPts val="0"/>
                        </a:spcBef>
                        <a:spcAft>
                          <a:spcPts val="0"/>
                        </a:spcAft>
                        <a:buNone/>
                      </a:pPr>
                      <a:r>
                        <a:rPr lang="en" sz="1100" b="1">
                          <a:solidFill>
                            <a:schemeClr val="lt1"/>
                          </a:solidFill>
                        </a:rPr>
                        <a:t>Action/Milestone</a:t>
                      </a:r>
                      <a:endParaRPr sz="1100" b="1">
                        <a:solidFill>
                          <a:schemeClr val="lt1"/>
                        </a:solidFill>
                      </a:endParaRPr>
                    </a:p>
                  </a:txBody>
                  <a:tcPr marL="28575" marR="28575" marT="19050" marB="19050"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accent1"/>
                    </a:solidFill>
                  </a:tcPr>
                </a:tc>
                <a:tc hMerge="1">
                  <a:txBody>
                    <a:bodyPr/>
                    <a:lstStyle/>
                    <a:p>
                      <a:endParaRPr lang="en-US"/>
                    </a:p>
                  </a:txBody>
                  <a:tcPr/>
                </a:tc>
                <a:tc>
                  <a:txBody>
                    <a:bodyPr/>
                    <a:lstStyle/>
                    <a:p>
                      <a:pPr marL="0" lvl="0" indent="0" algn="l" rtl="0">
                        <a:lnSpc>
                          <a:spcPct val="115000"/>
                        </a:lnSpc>
                        <a:spcBef>
                          <a:spcPts val="0"/>
                        </a:spcBef>
                        <a:spcAft>
                          <a:spcPts val="0"/>
                        </a:spcAft>
                        <a:buNone/>
                      </a:pPr>
                      <a:r>
                        <a:rPr lang="en" sz="1100" b="1">
                          <a:solidFill>
                            <a:schemeClr val="lt1"/>
                          </a:solidFill>
                        </a:rPr>
                        <a:t>Success Criteria</a:t>
                      </a:r>
                      <a:endParaRPr sz="1100" b="1">
                        <a:solidFill>
                          <a:schemeClr val="lt1"/>
                        </a:solidFill>
                      </a:endParaRPr>
                    </a:p>
                  </a:txBody>
                  <a:tcPr marL="28575" marR="28575" marT="19050" marB="19050"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accent1"/>
                    </a:solidFill>
                  </a:tcPr>
                </a:tc>
                <a:tc>
                  <a:txBody>
                    <a:bodyPr/>
                    <a:lstStyle/>
                    <a:p>
                      <a:pPr marL="0" lvl="0" indent="0" algn="ctr" rtl="0">
                        <a:lnSpc>
                          <a:spcPct val="115000"/>
                        </a:lnSpc>
                        <a:spcBef>
                          <a:spcPts val="0"/>
                        </a:spcBef>
                        <a:spcAft>
                          <a:spcPts val="0"/>
                        </a:spcAft>
                        <a:buNone/>
                      </a:pPr>
                      <a:r>
                        <a:rPr lang="en" sz="1100" b="1">
                          <a:solidFill>
                            <a:schemeClr val="lt1"/>
                          </a:solidFill>
                        </a:rPr>
                        <a:t>Date Planned</a:t>
                      </a:r>
                      <a:endParaRPr sz="1100" b="1">
                        <a:solidFill>
                          <a:schemeClr val="lt1"/>
                        </a:solidFill>
                      </a:endParaRPr>
                    </a:p>
                  </a:txBody>
                  <a:tcPr marL="28575" marR="28575" marT="19050" marB="19050"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accent1"/>
                    </a:solidFill>
                  </a:tcPr>
                </a:tc>
                <a:tc>
                  <a:txBody>
                    <a:bodyPr/>
                    <a:lstStyle/>
                    <a:p>
                      <a:pPr marL="0" lvl="0" indent="0" algn="ctr" rtl="0">
                        <a:lnSpc>
                          <a:spcPct val="115000"/>
                        </a:lnSpc>
                        <a:spcBef>
                          <a:spcPts val="0"/>
                        </a:spcBef>
                        <a:spcAft>
                          <a:spcPts val="0"/>
                        </a:spcAft>
                        <a:buNone/>
                      </a:pPr>
                      <a:r>
                        <a:rPr lang="en" sz="1100" b="1">
                          <a:solidFill>
                            <a:schemeClr val="lt1"/>
                          </a:solidFill>
                        </a:rPr>
                        <a:t>Date Implemented</a:t>
                      </a:r>
                      <a:endParaRPr sz="1100" b="1">
                        <a:solidFill>
                          <a:schemeClr val="lt1"/>
                        </a:solidFill>
                      </a:endParaRPr>
                    </a:p>
                  </a:txBody>
                  <a:tcPr marL="28575" marR="28575" marT="19050" marB="19050"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accent1"/>
                    </a:solidFill>
                  </a:tcPr>
                </a:tc>
                <a:extLst>
                  <a:ext uri="{0D108BD9-81ED-4DB2-BD59-A6C34878D82A}">
                    <a16:rowId xmlns:a16="http://schemas.microsoft.com/office/drawing/2014/main" val="10008"/>
                  </a:ext>
                </a:extLst>
              </a:tr>
              <a:tr h="402875">
                <a:tc gridSpan="2">
                  <a:txBody>
                    <a:bodyPr/>
                    <a:lstStyle/>
                    <a:p>
                      <a:pPr marL="0" lvl="0" indent="0" algn="l" rtl="0">
                        <a:lnSpc>
                          <a:spcPct val="115000"/>
                        </a:lnSpc>
                        <a:spcBef>
                          <a:spcPts val="0"/>
                        </a:spcBef>
                        <a:spcAft>
                          <a:spcPts val="0"/>
                        </a:spcAft>
                        <a:buNone/>
                      </a:pPr>
                      <a:r>
                        <a:rPr lang="en" sz="1100">
                          <a:solidFill>
                            <a:schemeClr val="lt1"/>
                          </a:solidFill>
                        </a:rPr>
                        <a:t>Implement resection method using three known prism locations instead of orientate-to-line</a:t>
                      </a:r>
                      <a:endParaRPr sz="1100">
                        <a:solidFill>
                          <a:schemeClr val="lt1"/>
                        </a:solidFill>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hMerge="1">
                  <a:txBody>
                    <a:bodyPr/>
                    <a:lstStyle/>
                    <a:p>
                      <a:endParaRPr lang="en-US"/>
                    </a:p>
                  </a:txBody>
                  <a:tcPr/>
                </a:tc>
                <a:tc>
                  <a:txBody>
                    <a:bodyPr/>
                    <a:lstStyle/>
                    <a:p>
                      <a:pPr marL="0" lvl="0" indent="0" algn="l" rtl="0">
                        <a:lnSpc>
                          <a:spcPct val="115000"/>
                        </a:lnSpc>
                        <a:spcBef>
                          <a:spcPts val="0"/>
                        </a:spcBef>
                        <a:spcAft>
                          <a:spcPts val="0"/>
                        </a:spcAft>
                        <a:buNone/>
                      </a:pPr>
                      <a:r>
                        <a:rPr lang="en" sz="1100">
                          <a:solidFill>
                            <a:schemeClr val="lt1"/>
                          </a:solidFill>
                        </a:rPr>
                        <a:t>Successfully fix the frame consistently after battery swaps</a:t>
                      </a:r>
                      <a:endParaRPr sz="1100">
                        <a:solidFill>
                          <a:schemeClr val="lt1"/>
                        </a:solidFill>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a:txBody>
                    <a:bodyPr/>
                    <a:lstStyle/>
                    <a:p>
                      <a:pPr marL="0" lvl="0" indent="0" algn="ctr" rtl="0">
                        <a:lnSpc>
                          <a:spcPct val="115000"/>
                        </a:lnSpc>
                        <a:spcBef>
                          <a:spcPts val="0"/>
                        </a:spcBef>
                        <a:spcAft>
                          <a:spcPts val="0"/>
                        </a:spcAft>
                        <a:buNone/>
                      </a:pPr>
                      <a:r>
                        <a:rPr lang="en" sz="1100">
                          <a:solidFill>
                            <a:schemeClr val="lt1"/>
                          </a:solidFill>
                        </a:rPr>
                        <a:t>4/26/2025</a:t>
                      </a:r>
                      <a:endParaRPr sz="1100">
                        <a:solidFill>
                          <a:schemeClr val="lt1"/>
                        </a:solidFill>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a:txBody>
                    <a:bodyPr/>
                    <a:lstStyle/>
                    <a:p>
                      <a:pPr marL="0" lvl="0" indent="0" algn="ctr" rtl="0">
                        <a:lnSpc>
                          <a:spcPct val="115000"/>
                        </a:lnSpc>
                        <a:spcBef>
                          <a:spcPts val="0"/>
                        </a:spcBef>
                        <a:spcAft>
                          <a:spcPts val="0"/>
                        </a:spcAft>
                        <a:buNone/>
                      </a:pPr>
                      <a:endParaRPr sz="1100">
                        <a:solidFill>
                          <a:schemeClr val="lt1"/>
                        </a:solidFill>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extLst>
                  <a:ext uri="{0D108BD9-81ED-4DB2-BD59-A6C34878D82A}">
                    <a16:rowId xmlns:a16="http://schemas.microsoft.com/office/drawing/2014/main" val="10009"/>
                  </a:ext>
                </a:extLst>
              </a:tr>
              <a:tr h="402875">
                <a:tc gridSpan="2">
                  <a:txBody>
                    <a:bodyPr/>
                    <a:lstStyle/>
                    <a:p>
                      <a:pPr marL="0" lvl="0" indent="0" algn="l" rtl="0">
                        <a:lnSpc>
                          <a:spcPct val="115000"/>
                        </a:lnSpc>
                        <a:spcBef>
                          <a:spcPts val="0"/>
                        </a:spcBef>
                        <a:spcAft>
                          <a:spcPts val="0"/>
                        </a:spcAft>
                        <a:buNone/>
                      </a:pPr>
                      <a:r>
                        <a:rPr lang="en" sz="1100">
                          <a:solidFill>
                            <a:schemeClr val="lt1"/>
                          </a:solidFill>
                        </a:rPr>
                        <a:t>Explore and test alternative localization methods (using SkyCam)</a:t>
                      </a:r>
                      <a:endParaRPr sz="1100">
                        <a:solidFill>
                          <a:schemeClr val="lt1"/>
                        </a:solidFill>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hMerge="1">
                  <a:txBody>
                    <a:bodyPr/>
                    <a:lstStyle/>
                    <a:p>
                      <a:endParaRPr lang="en-US"/>
                    </a:p>
                  </a:txBody>
                  <a:tcPr/>
                </a:tc>
                <a:tc>
                  <a:txBody>
                    <a:bodyPr/>
                    <a:lstStyle/>
                    <a:p>
                      <a:pPr marL="0" lvl="0" indent="0" algn="l" rtl="0">
                        <a:lnSpc>
                          <a:spcPct val="115000"/>
                        </a:lnSpc>
                        <a:spcBef>
                          <a:spcPts val="0"/>
                        </a:spcBef>
                        <a:spcAft>
                          <a:spcPts val="0"/>
                        </a:spcAft>
                        <a:buNone/>
                      </a:pPr>
                      <a:r>
                        <a:rPr lang="en" sz="1100">
                          <a:solidFill>
                            <a:schemeClr val="lt1"/>
                          </a:solidFill>
                        </a:rPr>
                        <a:t>Successfully maintain localization accuracy</a:t>
                      </a:r>
                      <a:endParaRPr sz="1100">
                        <a:solidFill>
                          <a:schemeClr val="lt1"/>
                        </a:solidFill>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a:txBody>
                    <a:bodyPr/>
                    <a:lstStyle/>
                    <a:p>
                      <a:pPr marL="0" lvl="0" indent="0" algn="ctr" rtl="0">
                        <a:lnSpc>
                          <a:spcPct val="115000"/>
                        </a:lnSpc>
                        <a:spcBef>
                          <a:spcPts val="0"/>
                        </a:spcBef>
                        <a:spcAft>
                          <a:spcPts val="0"/>
                        </a:spcAft>
                        <a:buNone/>
                      </a:pPr>
                      <a:r>
                        <a:rPr lang="en" sz="1100">
                          <a:solidFill>
                            <a:schemeClr val="lt1"/>
                          </a:solidFill>
                        </a:rPr>
                        <a:t>4/26/2025</a:t>
                      </a:r>
                      <a:endParaRPr sz="1100">
                        <a:solidFill>
                          <a:schemeClr val="lt1"/>
                        </a:solidFill>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a:txBody>
                    <a:bodyPr/>
                    <a:lstStyle/>
                    <a:p>
                      <a:pPr marL="0" lvl="0" indent="0" algn="ctr" rtl="0">
                        <a:lnSpc>
                          <a:spcPct val="115000"/>
                        </a:lnSpc>
                        <a:spcBef>
                          <a:spcPts val="0"/>
                        </a:spcBef>
                        <a:spcAft>
                          <a:spcPts val="0"/>
                        </a:spcAft>
                        <a:buNone/>
                      </a:pPr>
                      <a:endParaRPr sz="1100">
                        <a:solidFill>
                          <a:schemeClr val="lt1"/>
                        </a:solidFill>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extLst>
                  <a:ext uri="{0D108BD9-81ED-4DB2-BD59-A6C34878D82A}">
                    <a16:rowId xmlns:a16="http://schemas.microsoft.com/office/drawing/2014/main" val="10010"/>
                  </a:ext>
                </a:extLst>
              </a:tr>
            </a:tbl>
          </a:graphicData>
        </a:graphic>
      </p:graphicFrame>
      <p:pic>
        <p:nvPicPr>
          <p:cNvPr id="879" name="Google Shape;879;p100"/>
          <p:cNvPicPr preferRelativeResize="0"/>
          <p:nvPr/>
        </p:nvPicPr>
        <p:blipFill>
          <a:blip r:embed="rId3">
            <a:alphaModFix/>
          </a:blip>
          <a:stretch>
            <a:fillRect/>
          </a:stretch>
        </p:blipFill>
        <p:spPr>
          <a:xfrm>
            <a:off x="6473500" y="1090464"/>
            <a:ext cx="2557051" cy="1861251"/>
          </a:xfrm>
          <a:prstGeom prst="rect">
            <a:avLst/>
          </a:prstGeom>
          <a:noFill/>
          <a:ln>
            <a:noFill/>
          </a:ln>
        </p:spPr>
      </p:pic>
      <p:sp>
        <p:nvSpPr>
          <p:cNvPr id="880" name="Google Shape;880;p100"/>
          <p:cNvSpPr/>
          <p:nvPr/>
        </p:nvSpPr>
        <p:spPr>
          <a:xfrm>
            <a:off x="8266800" y="1758863"/>
            <a:ext cx="248700" cy="239700"/>
          </a:xfrm>
          <a:prstGeom prst="flowChartOr">
            <a:avLst/>
          </a:prstGeom>
          <a:no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881" name="Google Shape;881;p100"/>
          <p:cNvSpPr/>
          <p:nvPr/>
        </p:nvSpPr>
        <p:spPr>
          <a:xfrm>
            <a:off x="8259150" y="1231788"/>
            <a:ext cx="213300" cy="223200"/>
          </a:xfrm>
          <a:prstGeom prst="flowChartSummingJunction">
            <a:avLst/>
          </a:prstGeom>
          <a:no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885"/>
        <p:cNvGrpSpPr/>
        <p:nvPr/>
      </p:nvGrpSpPr>
      <p:grpSpPr>
        <a:xfrm>
          <a:off x="0" y="0"/>
          <a:ext cx="0" cy="0"/>
          <a:chOff x="0" y="0"/>
          <a:chExt cx="0" cy="0"/>
        </a:xfrm>
      </p:grpSpPr>
      <p:sp>
        <p:nvSpPr>
          <p:cNvPr id="886" name="Google Shape;886;p10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77</a:t>
            </a:fld>
            <a:endParaRPr/>
          </a:p>
        </p:txBody>
      </p:sp>
      <p:sp>
        <p:nvSpPr>
          <p:cNvPr id="887" name="Google Shape;887;p101"/>
          <p:cNvSpPr txBox="1">
            <a:spLocks noGrp="1"/>
          </p:cNvSpPr>
          <p:nvPr>
            <p:ph type="title"/>
          </p:nvPr>
        </p:nvSpPr>
        <p:spPr>
          <a:xfrm>
            <a:off x="311700" y="52475"/>
            <a:ext cx="8520600" cy="572700"/>
          </a:xfrm>
          <a:prstGeom prst="rect">
            <a:avLst/>
          </a:prstGeom>
        </p:spPr>
        <p:txBody>
          <a:bodyPr spcFirstLastPara="1" wrap="square" lIns="91425" tIns="91425" rIns="91425" bIns="91425" anchor="t" anchorCtr="0">
            <a:normAutofit fontScale="90000"/>
          </a:bodyPr>
          <a:lstStyle/>
          <a:p>
            <a:pPr marL="0" marR="0" lvl="0" indent="0" algn="ctr" rtl="0">
              <a:lnSpc>
                <a:spcPct val="100000"/>
              </a:lnSpc>
              <a:spcBef>
                <a:spcPts val="0"/>
              </a:spcBef>
              <a:spcAft>
                <a:spcPts val="0"/>
              </a:spcAft>
              <a:buNone/>
            </a:pPr>
            <a:r>
              <a:rPr lang="en" b="1">
                <a:solidFill>
                  <a:schemeClr val="lt1"/>
                </a:solidFill>
                <a:latin typeface="Roboto Serif"/>
                <a:ea typeface="Roboto Serif"/>
                <a:cs typeface="Roboto Serif"/>
                <a:sym typeface="Roboto Serif"/>
              </a:rPr>
              <a:t>Top Risks</a:t>
            </a:r>
            <a:endParaRPr b="1">
              <a:solidFill>
                <a:schemeClr val="lt1"/>
              </a:solidFill>
              <a:latin typeface="Roboto Serif"/>
              <a:ea typeface="Roboto Serif"/>
              <a:cs typeface="Roboto Serif"/>
              <a:sym typeface="Roboto Serif"/>
            </a:endParaRPr>
          </a:p>
        </p:txBody>
      </p:sp>
      <p:graphicFrame>
        <p:nvGraphicFramePr>
          <p:cNvPr id="888" name="Google Shape;888;p101"/>
          <p:cNvGraphicFramePr/>
          <p:nvPr/>
        </p:nvGraphicFramePr>
        <p:xfrm>
          <a:off x="113438" y="878888"/>
          <a:ext cx="8917125" cy="3855592"/>
        </p:xfrm>
        <a:graphic>
          <a:graphicData uri="http://schemas.openxmlformats.org/drawingml/2006/table">
            <a:tbl>
              <a:tblPr>
                <a:noFill/>
                <a:tableStyleId>{DB19F140-43EF-405D-B013-D72AE74EFCB3}</a:tableStyleId>
              </a:tblPr>
              <a:tblGrid>
                <a:gridCol w="790350">
                  <a:extLst>
                    <a:ext uri="{9D8B030D-6E8A-4147-A177-3AD203B41FA5}">
                      <a16:colId xmlns:a16="http://schemas.microsoft.com/office/drawing/2014/main" val="20000"/>
                    </a:ext>
                  </a:extLst>
                </a:gridCol>
                <a:gridCol w="3677625">
                  <a:extLst>
                    <a:ext uri="{9D8B030D-6E8A-4147-A177-3AD203B41FA5}">
                      <a16:colId xmlns:a16="http://schemas.microsoft.com/office/drawing/2014/main" val="20001"/>
                    </a:ext>
                  </a:extLst>
                </a:gridCol>
                <a:gridCol w="1892100">
                  <a:extLst>
                    <a:ext uri="{9D8B030D-6E8A-4147-A177-3AD203B41FA5}">
                      <a16:colId xmlns:a16="http://schemas.microsoft.com/office/drawing/2014/main" val="20002"/>
                    </a:ext>
                  </a:extLst>
                </a:gridCol>
                <a:gridCol w="1385450">
                  <a:extLst>
                    <a:ext uri="{9D8B030D-6E8A-4147-A177-3AD203B41FA5}">
                      <a16:colId xmlns:a16="http://schemas.microsoft.com/office/drawing/2014/main" val="20003"/>
                    </a:ext>
                  </a:extLst>
                </a:gridCol>
                <a:gridCol w="1171600">
                  <a:extLst>
                    <a:ext uri="{9D8B030D-6E8A-4147-A177-3AD203B41FA5}">
                      <a16:colId xmlns:a16="http://schemas.microsoft.com/office/drawing/2014/main" val="20004"/>
                    </a:ext>
                  </a:extLst>
                </a:gridCol>
              </a:tblGrid>
              <a:tr h="221575">
                <a:tc>
                  <a:txBody>
                    <a:bodyPr/>
                    <a:lstStyle/>
                    <a:p>
                      <a:pPr marL="0" lvl="0" indent="0" algn="l" rtl="0">
                        <a:lnSpc>
                          <a:spcPct val="115000"/>
                        </a:lnSpc>
                        <a:spcBef>
                          <a:spcPts val="0"/>
                        </a:spcBef>
                        <a:spcAft>
                          <a:spcPts val="0"/>
                        </a:spcAft>
                        <a:buNone/>
                      </a:pPr>
                      <a:r>
                        <a:rPr lang="en" sz="1100" b="1">
                          <a:solidFill>
                            <a:schemeClr val="lt1"/>
                          </a:solidFill>
                        </a:rPr>
                        <a:t>Risk ID</a:t>
                      </a:r>
                      <a:endParaRPr sz="1100" b="1">
                        <a:solidFill>
                          <a:schemeClr val="lt1"/>
                        </a:solidFill>
                      </a:endParaRPr>
                    </a:p>
                  </a:txBody>
                  <a:tcPr marL="28575" marR="28575" marT="19050" marB="19050"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accent1"/>
                    </a:solidFill>
                  </a:tcPr>
                </a:tc>
                <a:tc>
                  <a:txBody>
                    <a:bodyPr/>
                    <a:lstStyle/>
                    <a:p>
                      <a:pPr marL="0" lvl="0" indent="0" algn="l" rtl="0">
                        <a:lnSpc>
                          <a:spcPct val="115000"/>
                        </a:lnSpc>
                        <a:spcBef>
                          <a:spcPts val="0"/>
                        </a:spcBef>
                        <a:spcAft>
                          <a:spcPts val="0"/>
                        </a:spcAft>
                        <a:buNone/>
                      </a:pPr>
                      <a:r>
                        <a:rPr lang="en" sz="1100" b="1">
                          <a:solidFill>
                            <a:schemeClr val="lt1"/>
                          </a:solidFill>
                        </a:rPr>
                        <a:t>Risk Title</a:t>
                      </a:r>
                      <a:endParaRPr sz="1100" b="1">
                        <a:solidFill>
                          <a:schemeClr val="lt1"/>
                        </a:solidFill>
                      </a:endParaRPr>
                    </a:p>
                  </a:txBody>
                  <a:tcPr marL="28575" marR="28575" marT="19050" marB="19050"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accent1"/>
                    </a:solidFill>
                  </a:tcPr>
                </a:tc>
                <a:tc>
                  <a:txBody>
                    <a:bodyPr/>
                    <a:lstStyle/>
                    <a:p>
                      <a:pPr marL="0" lvl="0" indent="0" algn="l" rtl="0">
                        <a:lnSpc>
                          <a:spcPct val="115000"/>
                        </a:lnSpc>
                        <a:spcBef>
                          <a:spcPts val="0"/>
                        </a:spcBef>
                        <a:spcAft>
                          <a:spcPts val="0"/>
                        </a:spcAft>
                        <a:buNone/>
                      </a:pPr>
                      <a:r>
                        <a:rPr lang="en" sz="1100" b="1">
                          <a:solidFill>
                            <a:schemeClr val="lt1"/>
                          </a:solidFill>
                        </a:rPr>
                        <a:t>Risk Owner</a:t>
                      </a:r>
                      <a:endParaRPr sz="1100" b="1">
                        <a:solidFill>
                          <a:schemeClr val="lt1"/>
                        </a:solidFill>
                      </a:endParaRPr>
                    </a:p>
                  </a:txBody>
                  <a:tcPr marL="28575" marR="28575" marT="19050" marB="19050"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accent1"/>
                    </a:solidFill>
                  </a:tcPr>
                </a:tc>
                <a:tc>
                  <a:txBody>
                    <a:bodyPr/>
                    <a:lstStyle/>
                    <a:p>
                      <a:pPr marL="0" lvl="0" indent="0" algn="l" rtl="0">
                        <a:lnSpc>
                          <a:spcPct val="115000"/>
                        </a:lnSpc>
                        <a:spcBef>
                          <a:spcPts val="0"/>
                        </a:spcBef>
                        <a:spcAft>
                          <a:spcPts val="0"/>
                        </a:spcAft>
                        <a:buNone/>
                      </a:pPr>
                      <a:r>
                        <a:rPr lang="en" sz="1100" b="1">
                          <a:solidFill>
                            <a:schemeClr val="lt1"/>
                          </a:solidFill>
                        </a:rPr>
                        <a:t>Risk Type:</a:t>
                      </a:r>
                      <a:endParaRPr sz="1100" b="1">
                        <a:solidFill>
                          <a:schemeClr val="lt1"/>
                        </a:solidFill>
                      </a:endParaRPr>
                    </a:p>
                  </a:txBody>
                  <a:tcPr marL="28575" marR="28575" marT="19050" marB="19050"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accent1"/>
                    </a:solidFill>
                  </a:tcPr>
                </a:tc>
                <a:tc>
                  <a:txBody>
                    <a:bodyPr/>
                    <a:lstStyle/>
                    <a:p>
                      <a:pPr marL="0" lvl="0" indent="0" algn="l" rtl="0">
                        <a:lnSpc>
                          <a:spcPct val="115000"/>
                        </a:lnSpc>
                        <a:spcBef>
                          <a:spcPts val="0"/>
                        </a:spcBef>
                        <a:spcAft>
                          <a:spcPts val="0"/>
                        </a:spcAft>
                        <a:buNone/>
                      </a:pPr>
                      <a:r>
                        <a:rPr lang="en" sz="1100">
                          <a:solidFill>
                            <a:schemeClr val="lt1"/>
                          </a:solidFill>
                        </a:rPr>
                        <a:t>Technical</a:t>
                      </a:r>
                      <a:endParaRPr sz="1100">
                        <a:solidFill>
                          <a:schemeClr val="lt1"/>
                        </a:solidFill>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extLst>
                  <a:ext uri="{0D108BD9-81ED-4DB2-BD59-A6C34878D82A}">
                    <a16:rowId xmlns:a16="http://schemas.microsoft.com/office/drawing/2014/main" val="10000"/>
                  </a:ext>
                </a:extLst>
              </a:tr>
              <a:tr h="221575">
                <a:tc>
                  <a:txBody>
                    <a:bodyPr/>
                    <a:lstStyle/>
                    <a:p>
                      <a:pPr marL="0" lvl="0" indent="0" algn="l" rtl="0">
                        <a:lnSpc>
                          <a:spcPct val="115000"/>
                        </a:lnSpc>
                        <a:spcBef>
                          <a:spcPts val="0"/>
                        </a:spcBef>
                        <a:spcAft>
                          <a:spcPts val="0"/>
                        </a:spcAft>
                        <a:buNone/>
                      </a:pPr>
                      <a:r>
                        <a:rPr lang="en" sz="1100">
                          <a:solidFill>
                            <a:schemeClr val="lt1"/>
                          </a:solidFill>
                        </a:rPr>
                        <a:t>R32</a:t>
                      </a:r>
                      <a:endParaRPr sz="1100">
                        <a:solidFill>
                          <a:schemeClr val="lt1"/>
                        </a:solidFill>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a:txBody>
                    <a:bodyPr/>
                    <a:lstStyle/>
                    <a:p>
                      <a:pPr marL="0" lvl="0" indent="0" algn="l" rtl="0">
                        <a:lnSpc>
                          <a:spcPct val="115000"/>
                        </a:lnSpc>
                        <a:spcBef>
                          <a:spcPts val="0"/>
                        </a:spcBef>
                        <a:spcAft>
                          <a:spcPts val="0"/>
                        </a:spcAft>
                        <a:buNone/>
                      </a:pPr>
                      <a:r>
                        <a:rPr lang="en" sz="1100">
                          <a:solidFill>
                            <a:schemeClr val="lt1"/>
                          </a:solidFill>
                        </a:rPr>
                        <a:t>Arduino requires reset before operation</a:t>
                      </a:r>
                      <a:endParaRPr sz="1100">
                        <a:solidFill>
                          <a:schemeClr val="lt1"/>
                        </a:solidFill>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a:txBody>
                    <a:bodyPr/>
                    <a:lstStyle/>
                    <a:p>
                      <a:pPr marL="0" lvl="0" indent="0" algn="ctr" rtl="0">
                        <a:lnSpc>
                          <a:spcPct val="115000"/>
                        </a:lnSpc>
                        <a:spcBef>
                          <a:spcPts val="0"/>
                        </a:spcBef>
                        <a:spcAft>
                          <a:spcPts val="0"/>
                        </a:spcAft>
                        <a:buNone/>
                      </a:pPr>
                      <a:r>
                        <a:rPr lang="en" sz="1100">
                          <a:solidFill>
                            <a:schemeClr val="lt1"/>
                          </a:solidFill>
                        </a:rPr>
                        <a:t>Bhaswanth</a:t>
                      </a:r>
                      <a:endParaRPr sz="1100">
                        <a:solidFill>
                          <a:schemeClr val="lt1"/>
                        </a:solidFill>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rowSpan="7" gridSpan="2">
                  <a:txBody>
                    <a:bodyPr/>
                    <a:lstStyle/>
                    <a:p>
                      <a:pPr marL="0" lvl="0" indent="0" algn="l" rtl="0">
                        <a:spcBef>
                          <a:spcPts val="0"/>
                        </a:spcBef>
                        <a:spcAft>
                          <a:spcPts val="0"/>
                        </a:spcAft>
                        <a:buNone/>
                      </a:pPr>
                      <a:endParaRPr sz="1500">
                        <a:solidFill>
                          <a:schemeClr val="lt1"/>
                        </a:solidFill>
                      </a:endParaRPr>
                    </a:p>
                  </a:txBody>
                  <a:tcPr marL="28575" marR="28575" marT="19050" marB="19050"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rowSpan="7" hMerge="1">
                  <a:txBody>
                    <a:bodyPr/>
                    <a:lstStyle/>
                    <a:p>
                      <a:endParaRPr lang="en-US"/>
                    </a:p>
                  </a:txBody>
                  <a:tcPr/>
                </a:tc>
                <a:extLst>
                  <a:ext uri="{0D108BD9-81ED-4DB2-BD59-A6C34878D82A}">
                    <a16:rowId xmlns:a16="http://schemas.microsoft.com/office/drawing/2014/main" val="10001"/>
                  </a:ext>
                </a:extLst>
              </a:tr>
              <a:tr h="221575">
                <a:tc gridSpan="2">
                  <a:txBody>
                    <a:bodyPr/>
                    <a:lstStyle/>
                    <a:p>
                      <a:pPr marL="0" lvl="0" indent="0" algn="l" rtl="0">
                        <a:lnSpc>
                          <a:spcPct val="115000"/>
                        </a:lnSpc>
                        <a:spcBef>
                          <a:spcPts val="0"/>
                        </a:spcBef>
                        <a:spcAft>
                          <a:spcPts val="0"/>
                        </a:spcAft>
                        <a:buNone/>
                      </a:pPr>
                      <a:r>
                        <a:rPr lang="en" sz="1100" b="1">
                          <a:solidFill>
                            <a:schemeClr val="lt1"/>
                          </a:solidFill>
                        </a:rPr>
                        <a:t>Description</a:t>
                      </a:r>
                      <a:endParaRPr sz="1100" b="1">
                        <a:solidFill>
                          <a:schemeClr val="lt1"/>
                        </a:solidFill>
                      </a:endParaRPr>
                    </a:p>
                  </a:txBody>
                  <a:tcPr marL="28575" marR="28575" marT="19050" marB="19050"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accent1"/>
                    </a:solidFill>
                  </a:tcPr>
                </a:tc>
                <a:tc hMerge="1">
                  <a:txBody>
                    <a:bodyPr/>
                    <a:lstStyle/>
                    <a:p>
                      <a:endParaRPr lang="en-US"/>
                    </a:p>
                  </a:txBody>
                  <a:tcPr/>
                </a:tc>
                <a:tc>
                  <a:txBody>
                    <a:bodyPr/>
                    <a:lstStyle/>
                    <a:p>
                      <a:pPr marL="0" lvl="0" indent="0" algn="l" rtl="0">
                        <a:lnSpc>
                          <a:spcPct val="115000"/>
                        </a:lnSpc>
                        <a:spcBef>
                          <a:spcPts val="0"/>
                        </a:spcBef>
                        <a:spcAft>
                          <a:spcPts val="0"/>
                        </a:spcAft>
                        <a:buNone/>
                      </a:pPr>
                      <a:r>
                        <a:rPr lang="en" sz="1100" b="1">
                          <a:solidFill>
                            <a:schemeClr val="lt1"/>
                          </a:solidFill>
                        </a:rPr>
                        <a:t>Date Added</a:t>
                      </a:r>
                      <a:endParaRPr sz="1100" b="1">
                        <a:solidFill>
                          <a:schemeClr val="lt1"/>
                        </a:solidFill>
                      </a:endParaRPr>
                    </a:p>
                  </a:txBody>
                  <a:tcPr marL="28575" marR="28575" marT="19050" marB="19050"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accent1"/>
                    </a:solidFill>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2"/>
                  </a:ext>
                </a:extLst>
              </a:tr>
              <a:tr h="221575">
                <a:tc rowSpan="3" gridSpan="2">
                  <a:txBody>
                    <a:bodyPr/>
                    <a:lstStyle/>
                    <a:p>
                      <a:pPr marL="0" lvl="0" indent="0" algn="l" rtl="0">
                        <a:lnSpc>
                          <a:spcPct val="115000"/>
                        </a:lnSpc>
                        <a:spcBef>
                          <a:spcPts val="0"/>
                        </a:spcBef>
                        <a:spcAft>
                          <a:spcPts val="0"/>
                        </a:spcAft>
                        <a:buNone/>
                      </a:pPr>
                      <a:r>
                        <a:rPr lang="en" sz="1100">
                          <a:solidFill>
                            <a:schemeClr val="lt1"/>
                          </a:solidFill>
                        </a:rPr>
                        <a:t>Arduino needs to be manually reset each time before starting autonomy or switching between autonomy and teleoperation modes.</a:t>
                      </a:r>
                      <a:endParaRPr sz="1100">
                        <a:solidFill>
                          <a:schemeClr val="lt1"/>
                        </a:solidFill>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rowSpan="3" hMerge="1">
                  <a:txBody>
                    <a:bodyPr/>
                    <a:lstStyle/>
                    <a:p>
                      <a:endParaRPr lang="en-US"/>
                    </a:p>
                  </a:txBody>
                  <a:tcPr/>
                </a:tc>
                <a:tc>
                  <a:txBody>
                    <a:bodyPr/>
                    <a:lstStyle/>
                    <a:p>
                      <a:pPr marL="0" lvl="0" indent="0" algn="ctr" rtl="0">
                        <a:lnSpc>
                          <a:spcPct val="115000"/>
                        </a:lnSpc>
                        <a:spcBef>
                          <a:spcPts val="0"/>
                        </a:spcBef>
                        <a:spcAft>
                          <a:spcPts val="0"/>
                        </a:spcAft>
                        <a:buNone/>
                      </a:pPr>
                      <a:r>
                        <a:rPr lang="en" sz="1100">
                          <a:solidFill>
                            <a:schemeClr val="lt1"/>
                          </a:solidFill>
                        </a:rPr>
                        <a:t>3/4/2025</a:t>
                      </a:r>
                      <a:endParaRPr sz="1100">
                        <a:solidFill>
                          <a:schemeClr val="lt1"/>
                        </a:solidFill>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3"/>
                  </a:ext>
                </a:extLst>
              </a:tr>
              <a:tr h="221575">
                <a:tc gridSpan="2" vMerge="1">
                  <a:txBody>
                    <a:bodyPr/>
                    <a:lstStyle/>
                    <a:p>
                      <a:endParaRPr lang="en-US"/>
                    </a:p>
                  </a:txBody>
                  <a:tcPr/>
                </a:tc>
                <a:tc hMerge="1" vMerge="1">
                  <a:txBody>
                    <a:bodyPr/>
                    <a:lstStyle/>
                    <a:p>
                      <a:endParaRPr lang="en-US"/>
                    </a:p>
                  </a:txBody>
                  <a:tcPr/>
                </a:tc>
                <a:tc>
                  <a:txBody>
                    <a:bodyPr/>
                    <a:lstStyle/>
                    <a:p>
                      <a:pPr marL="0" lvl="0" indent="0" algn="l" rtl="0">
                        <a:lnSpc>
                          <a:spcPct val="115000"/>
                        </a:lnSpc>
                        <a:spcBef>
                          <a:spcPts val="0"/>
                        </a:spcBef>
                        <a:spcAft>
                          <a:spcPts val="0"/>
                        </a:spcAft>
                        <a:buNone/>
                      </a:pPr>
                      <a:r>
                        <a:rPr lang="en" sz="1100" b="1">
                          <a:solidFill>
                            <a:schemeClr val="lt1"/>
                          </a:solidFill>
                        </a:rPr>
                        <a:t>Date Updated</a:t>
                      </a:r>
                      <a:endParaRPr sz="1100" b="1">
                        <a:solidFill>
                          <a:schemeClr val="lt1"/>
                        </a:solidFill>
                      </a:endParaRPr>
                    </a:p>
                  </a:txBody>
                  <a:tcPr marL="28575" marR="28575" marT="19050" marB="19050"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accent1"/>
                    </a:solidFill>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4"/>
                  </a:ext>
                </a:extLst>
              </a:tr>
              <a:tr h="221575">
                <a:tc gridSpan="2" vMerge="1">
                  <a:txBody>
                    <a:bodyPr/>
                    <a:lstStyle/>
                    <a:p>
                      <a:endParaRPr lang="en-US"/>
                    </a:p>
                  </a:txBody>
                  <a:tcPr/>
                </a:tc>
                <a:tc hMerge="1" vMerge="1">
                  <a:txBody>
                    <a:bodyPr/>
                    <a:lstStyle/>
                    <a:p>
                      <a:endParaRPr lang="en-US"/>
                    </a:p>
                  </a:txBody>
                  <a:tcPr/>
                </a:tc>
                <a:tc>
                  <a:txBody>
                    <a:bodyPr/>
                    <a:lstStyle/>
                    <a:p>
                      <a:pPr marL="0" lvl="0" indent="0" algn="ctr" rtl="0">
                        <a:lnSpc>
                          <a:spcPct val="115000"/>
                        </a:lnSpc>
                        <a:spcBef>
                          <a:spcPts val="0"/>
                        </a:spcBef>
                        <a:spcAft>
                          <a:spcPts val="0"/>
                        </a:spcAft>
                        <a:buNone/>
                      </a:pPr>
                      <a:r>
                        <a:rPr lang="en" sz="1100">
                          <a:solidFill>
                            <a:schemeClr val="lt1"/>
                          </a:solidFill>
                        </a:rPr>
                        <a:t>4/10/2025</a:t>
                      </a:r>
                      <a:endParaRPr sz="1100">
                        <a:solidFill>
                          <a:schemeClr val="lt1"/>
                        </a:solidFill>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5"/>
                  </a:ext>
                </a:extLst>
              </a:tr>
              <a:tr h="221575">
                <a:tc gridSpan="3">
                  <a:txBody>
                    <a:bodyPr/>
                    <a:lstStyle/>
                    <a:p>
                      <a:pPr marL="0" lvl="0" indent="0" algn="l" rtl="0">
                        <a:lnSpc>
                          <a:spcPct val="115000"/>
                        </a:lnSpc>
                        <a:spcBef>
                          <a:spcPts val="0"/>
                        </a:spcBef>
                        <a:spcAft>
                          <a:spcPts val="0"/>
                        </a:spcAft>
                        <a:buNone/>
                      </a:pPr>
                      <a:r>
                        <a:rPr lang="en" sz="1100" b="1">
                          <a:solidFill>
                            <a:schemeClr val="lt1"/>
                          </a:solidFill>
                        </a:rPr>
                        <a:t>Consequence</a:t>
                      </a:r>
                      <a:endParaRPr sz="1100" b="1">
                        <a:solidFill>
                          <a:schemeClr val="lt1"/>
                        </a:solidFill>
                      </a:endParaRPr>
                    </a:p>
                  </a:txBody>
                  <a:tcPr marL="28575" marR="28575" marT="19050" marB="19050"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accent1"/>
                    </a:solidFill>
                  </a:tcPr>
                </a:tc>
                <a:tc hMerge="1">
                  <a:txBody>
                    <a:bodyPr/>
                    <a:lstStyle/>
                    <a:p>
                      <a:endParaRPr lang="en-US"/>
                    </a:p>
                  </a:txBody>
                  <a:tcPr/>
                </a:tc>
                <a:tc hMerge="1">
                  <a:txBody>
                    <a:bodyPr/>
                    <a:lstStyle/>
                    <a:p>
                      <a:endParaRPr lang="en-US"/>
                    </a:p>
                  </a:txBody>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6"/>
                  </a:ext>
                </a:extLst>
              </a:tr>
              <a:tr h="482625">
                <a:tc gridSpan="3">
                  <a:txBody>
                    <a:bodyPr/>
                    <a:lstStyle/>
                    <a:p>
                      <a:pPr marL="0" lvl="0" indent="0" algn="l" rtl="0">
                        <a:lnSpc>
                          <a:spcPct val="115000"/>
                        </a:lnSpc>
                        <a:spcBef>
                          <a:spcPts val="0"/>
                        </a:spcBef>
                        <a:spcAft>
                          <a:spcPts val="0"/>
                        </a:spcAft>
                        <a:buNone/>
                      </a:pPr>
                      <a:r>
                        <a:rPr lang="en" sz="1100">
                          <a:solidFill>
                            <a:schemeClr val="lt1"/>
                          </a:solidFill>
                        </a:rPr>
                        <a:t>Slows down setup time and impacts operational readiness, delaying mission start and mode transitions.</a:t>
                      </a:r>
                      <a:endParaRPr sz="1100">
                        <a:solidFill>
                          <a:schemeClr val="lt1"/>
                        </a:solidFill>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hMerge="1">
                  <a:txBody>
                    <a:bodyPr/>
                    <a:lstStyle/>
                    <a:p>
                      <a:endParaRPr lang="en-US"/>
                    </a:p>
                  </a:txBody>
                  <a:tcPr/>
                </a:tc>
                <a:tc hMerge="1">
                  <a:txBody>
                    <a:bodyPr/>
                    <a:lstStyle/>
                    <a:p>
                      <a:endParaRPr lang="en-US"/>
                    </a:p>
                  </a:txBody>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7"/>
                  </a:ext>
                </a:extLst>
              </a:tr>
              <a:tr h="221575">
                <a:tc gridSpan="2">
                  <a:txBody>
                    <a:bodyPr/>
                    <a:lstStyle/>
                    <a:p>
                      <a:pPr marL="0" lvl="0" indent="0" algn="l" rtl="0">
                        <a:lnSpc>
                          <a:spcPct val="115000"/>
                        </a:lnSpc>
                        <a:spcBef>
                          <a:spcPts val="0"/>
                        </a:spcBef>
                        <a:spcAft>
                          <a:spcPts val="0"/>
                        </a:spcAft>
                        <a:buNone/>
                      </a:pPr>
                      <a:r>
                        <a:rPr lang="en" sz="1100" b="1">
                          <a:solidFill>
                            <a:schemeClr val="lt1"/>
                          </a:solidFill>
                        </a:rPr>
                        <a:t>Action/Milestone</a:t>
                      </a:r>
                      <a:endParaRPr sz="1100" b="1">
                        <a:solidFill>
                          <a:schemeClr val="lt1"/>
                        </a:solidFill>
                      </a:endParaRPr>
                    </a:p>
                  </a:txBody>
                  <a:tcPr marL="28575" marR="28575" marT="19050" marB="19050"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accent1"/>
                    </a:solidFill>
                  </a:tcPr>
                </a:tc>
                <a:tc hMerge="1">
                  <a:txBody>
                    <a:bodyPr/>
                    <a:lstStyle/>
                    <a:p>
                      <a:endParaRPr lang="en-US"/>
                    </a:p>
                  </a:txBody>
                  <a:tcPr/>
                </a:tc>
                <a:tc>
                  <a:txBody>
                    <a:bodyPr/>
                    <a:lstStyle/>
                    <a:p>
                      <a:pPr marL="0" lvl="0" indent="0" algn="l" rtl="0">
                        <a:lnSpc>
                          <a:spcPct val="115000"/>
                        </a:lnSpc>
                        <a:spcBef>
                          <a:spcPts val="0"/>
                        </a:spcBef>
                        <a:spcAft>
                          <a:spcPts val="0"/>
                        </a:spcAft>
                        <a:buNone/>
                      </a:pPr>
                      <a:r>
                        <a:rPr lang="en" sz="1100" b="1">
                          <a:solidFill>
                            <a:schemeClr val="lt1"/>
                          </a:solidFill>
                        </a:rPr>
                        <a:t>Success Criteria</a:t>
                      </a:r>
                      <a:endParaRPr sz="1100" b="1">
                        <a:solidFill>
                          <a:schemeClr val="lt1"/>
                        </a:solidFill>
                      </a:endParaRPr>
                    </a:p>
                  </a:txBody>
                  <a:tcPr marL="28575" marR="28575" marT="19050" marB="19050"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accent1"/>
                    </a:solidFill>
                  </a:tcPr>
                </a:tc>
                <a:tc>
                  <a:txBody>
                    <a:bodyPr/>
                    <a:lstStyle/>
                    <a:p>
                      <a:pPr marL="0" lvl="0" indent="0" algn="ctr" rtl="0">
                        <a:lnSpc>
                          <a:spcPct val="115000"/>
                        </a:lnSpc>
                        <a:spcBef>
                          <a:spcPts val="0"/>
                        </a:spcBef>
                        <a:spcAft>
                          <a:spcPts val="0"/>
                        </a:spcAft>
                        <a:buNone/>
                      </a:pPr>
                      <a:r>
                        <a:rPr lang="en" sz="1100" b="1">
                          <a:solidFill>
                            <a:schemeClr val="lt1"/>
                          </a:solidFill>
                        </a:rPr>
                        <a:t>Date Planned</a:t>
                      </a:r>
                      <a:endParaRPr sz="1100" b="1">
                        <a:solidFill>
                          <a:schemeClr val="lt1"/>
                        </a:solidFill>
                      </a:endParaRPr>
                    </a:p>
                  </a:txBody>
                  <a:tcPr marL="28575" marR="28575" marT="19050" marB="19050"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accent1"/>
                    </a:solidFill>
                  </a:tcPr>
                </a:tc>
                <a:tc>
                  <a:txBody>
                    <a:bodyPr/>
                    <a:lstStyle/>
                    <a:p>
                      <a:pPr marL="0" lvl="0" indent="0" algn="ctr" rtl="0">
                        <a:lnSpc>
                          <a:spcPct val="115000"/>
                        </a:lnSpc>
                        <a:spcBef>
                          <a:spcPts val="0"/>
                        </a:spcBef>
                        <a:spcAft>
                          <a:spcPts val="0"/>
                        </a:spcAft>
                        <a:buNone/>
                      </a:pPr>
                      <a:r>
                        <a:rPr lang="en" sz="1100" b="1">
                          <a:solidFill>
                            <a:schemeClr val="lt1"/>
                          </a:solidFill>
                        </a:rPr>
                        <a:t>Date Implemented</a:t>
                      </a:r>
                      <a:endParaRPr sz="1100" b="1">
                        <a:solidFill>
                          <a:schemeClr val="lt1"/>
                        </a:solidFill>
                      </a:endParaRPr>
                    </a:p>
                  </a:txBody>
                  <a:tcPr marL="28575" marR="28575" marT="19050" marB="19050"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accent1"/>
                    </a:solidFill>
                  </a:tcPr>
                </a:tc>
                <a:extLst>
                  <a:ext uri="{0D108BD9-81ED-4DB2-BD59-A6C34878D82A}">
                    <a16:rowId xmlns:a16="http://schemas.microsoft.com/office/drawing/2014/main" val="10008"/>
                  </a:ext>
                </a:extLst>
              </a:tr>
              <a:tr h="402875">
                <a:tc gridSpan="2">
                  <a:txBody>
                    <a:bodyPr/>
                    <a:lstStyle/>
                    <a:p>
                      <a:pPr marL="0" lvl="0" indent="0" algn="l" rtl="0">
                        <a:lnSpc>
                          <a:spcPct val="115000"/>
                        </a:lnSpc>
                        <a:spcBef>
                          <a:spcPts val="0"/>
                        </a:spcBef>
                        <a:spcAft>
                          <a:spcPts val="0"/>
                        </a:spcAft>
                        <a:buNone/>
                      </a:pPr>
                      <a:r>
                        <a:rPr lang="en" sz="1100">
                          <a:solidFill>
                            <a:schemeClr val="lt1"/>
                          </a:solidFill>
                        </a:rPr>
                        <a:t>Check USB port permissions and drivers issues on Jetson</a:t>
                      </a:r>
                      <a:endParaRPr sz="1100">
                        <a:solidFill>
                          <a:schemeClr val="lt1"/>
                        </a:solidFill>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hMerge="1">
                  <a:txBody>
                    <a:bodyPr/>
                    <a:lstStyle/>
                    <a:p>
                      <a:endParaRPr lang="en-US"/>
                    </a:p>
                  </a:txBody>
                  <a:tcPr/>
                </a:tc>
                <a:tc>
                  <a:txBody>
                    <a:bodyPr/>
                    <a:lstStyle/>
                    <a:p>
                      <a:pPr marL="0" lvl="0" indent="0" algn="l" rtl="0">
                        <a:lnSpc>
                          <a:spcPct val="115000"/>
                        </a:lnSpc>
                        <a:spcBef>
                          <a:spcPts val="0"/>
                        </a:spcBef>
                        <a:spcAft>
                          <a:spcPts val="0"/>
                        </a:spcAft>
                        <a:buNone/>
                      </a:pPr>
                      <a:r>
                        <a:rPr lang="en" sz="1100">
                          <a:solidFill>
                            <a:schemeClr val="lt1"/>
                          </a:solidFill>
                        </a:rPr>
                        <a:t>Successfully establish consistent serial connection without reset</a:t>
                      </a:r>
                      <a:endParaRPr sz="1100">
                        <a:solidFill>
                          <a:schemeClr val="lt1"/>
                        </a:solidFill>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a:txBody>
                    <a:bodyPr/>
                    <a:lstStyle/>
                    <a:p>
                      <a:pPr marL="0" lvl="0" indent="0" algn="ctr" rtl="0">
                        <a:lnSpc>
                          <a:spcPct val="115000"/>
                        </a:lnSpc>
                        <a:spcBef>
                          <a:spcPts val="0"/>
                        </a:spcBef>
                        <a:spcAft>
                          <a:spcPts val="0"/>
                        </a:spcAft>
                        <a:buNone/>
                      </a:pPr>
                      <a:r>
                        <a:rPr lang="en" sz="1100">
                          <a:solidFill>
                            <a:schemeClr val="lt1"/>
                          </a:solidFill>
                        </a:rPr>
                        <a:t>4/26/2025</a:t>
                      </a:r>
                      <a:endParaRPr sz="1100">
                        <a:solidFill>
                          <a:schemeClr val="lt1"/>
                        </a:solidFill>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a:txBody>
                    <a:bodyPr/>
                    <a:lstStyle/>
                    <a:p>
                      <a:pPr marL="0" lvl="0" indent="0" algn="ctr" rtl="0">
                        <a:lnSpc>
                          <a:spcPct val="115000"/>
                        </a:lnSpc>
                        <a:spcBef>
                          <a:spcPts val="0"/>
                        </a:spcBef>
                        <a:spcAft>
                          <a:spcPts val="0"/>
                        </a:spcAft>
                        <a:buNone/>
                      </a:pPr>
                      <a:endParaRPr sz="1100">
                        <a:solidFill>
                          <a:schemeClr val="lt1"/>
                        </a:solidFill>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extLst>
                  <a:ext uri="{0D108BD9-81ED-4DB2-BD59-A6C34878D82A}">
                    <a16:rowId xmlns:a16="http://schemas.microsoft.com/office/drawing/2014/main" val="10009"/>
                  </a:ext>
                </a:extLst>
              </a:tr>
              <a:tr h="402875">
                <a:tc gridSpan="2">
                  <a:txBody>
                    <a:bodyPr/>
                    <a:lstStyle/>
                    <a:p>
                      <a:pPr marL="0" lvl="0" indent="0" algn="l" rtl="0">
                        <a:lnSpc>
                          <a:spcPct val="115000"/>
                        </a:lnSpc>
                        <a:spcBef>
                          <a:spcPts val="0"/>
                        </a:spcBef>
                        <a:spcAft>
                          <a:spcPts val="0"/>
                        </a:spcAft>
                        <a:buNone/>
                      </a:pPr>
                      <a:r>
                        <a:rPr lang="en" sz="1100">
                          <a:solidFill>
                            <a:schemeClr val="lt1"/>
                          </a:solidFill>
                        </a:rPr>
                        <a:t>Verify that Arduino is connected via USB 3.0 instead of USB 2.0 port</a:t>
                      </a:r>
                      <a:endParaRPr sz="1100">
                        <a:solidFill>
                          <a:schemeClr val="lt1"/>
                        </a:solidFill>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hMerge="1">
                  <a:txBody>
                    <a:bodyPr/>
                    <a:lstStyle/>
                    <a:p>
                      <a:endParaRPr lang="en-US"/>
                    </a:p>
                  </a:txBody>
                  <a:tcPr/>
                </a:tc>
                <a:tc>
                  <a:txBody>
                    <a:bodyPr/>
                    <a:lstStyle/>
                    <a:p>
                      <a:pPr marL="0" lvl="0" indent="0" algn="l" rtl="0">
                        <a:lnSpc>
                          <a:spcPct val="115000"/>
                        </a:lnSpc>
                        <a:spcBef>
                          <a:spcPts val="0"/>
                        </a:spcBef>
                        <a:spcAft>
                          <a:spcPts val="0"/>
                        </a:spcAft>
                        <a:buNone/>
                      </a:pPr>
                      <a:r>
                        <a:rPr lang="en" sz="1100">
                          <a:solidFill>
                            <a:schemeClr val="lt1"/>
                          </a:solidFill>
                        </a:rPr>
                        <a:t>Ensure stable high-speed communication</a:t>
                      </a:r>
                      <a:endParaRPr sz="1100">
                        <a:solidFill>
                          <a:schemeClr val="lt1"/>
                        </a:solidFill>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a:txBody>
                    <a:bodyPr/>
                    <a:lstStyle/>
                    <a:p>
                      <a:pPr marL="0" lvl="0" indent="0" algn="ctr" rtl="0">
                        <a:lnSpc>
                          <a:spcPct val="115000"/>
                        </a:lnSpc>
                        <a:spcBef>
                          <a:spcPts val="0"/>
                        </a:spcBef>
                        <a:spcAft>
                          <a:spcPts val="0"/>
                        </a:spcAft>
                        <a:buClr>
                          <a:schemeClr val="dk1"/>
                        </a:buClr>
                        <a:buSzPts val="1100"/>
                        <a:buFont typeface="Arial"/>
                        <a:buNone/>
                      </a:pPr>
                      <a:r>
                        <a:rPr lang="en" sz="1100">
                          <a:solidFill>
                            <a:schemeClr val="lt1"/>
                          </a:solidFill>
                        </a:rPr>
                        <a:t>4/26/2025</a:t>
                      </a:r>
                      <a:endParaRPr sz="1100">
                        <a:solidFill>
                          <a:schemeClr val="lt1"/>
                        </a:solidFill>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a:txBody>
                    <a:bodyPr/>
                    <a:lstStyle/>
                    <a:p>
                      <a:pPr marL="0" lvl="0" indent="0" algn="ctr" rtl="0">
                        <a:lnSpc>
                          <a:spcPct val="115000"/>
                        </a:lnSpc>
                        <a:spcBef>
                          <a:spcPts val="0"/>
                        </a:spcBef>
                        <a:spcAft>
                          <a:spcPts val="0"/>
                        </a:spcAft>
                        <a:buNone/>
                      </a:pPr>
                      <a:endParaRPr sz="1100">
                        <a:solidFill>
                          <a:schemeClr val="lt1"/>
                        </a:solidFill>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extLst>
                  <a:ext uri="{0D108BD9-81ED-4DB2-BD59-A6C34878D82A}">
                    <a16:rowId xmlns:a16="http://schemas.microsoft.com/office/drawing/2014/main" val="10010"/>
                  </a:ext>
                </a:extLst>
              </a:tr>
              <a:tr h="402875">
                <a:tc gridSpan="2">
                  <a:txBody>
                    <a:bodyPr/>
                    <a:lstStyle/>
                    <a:p>
                      <a:pPr marL="0" lvl="0" indent="0" algn="l" rtl="0">
                        <a:lnSpc>
                          <a:spcPct val="115000"/>
                        </a:lnSpc>
                        <a:spcBef>
                          <a:spcPts val="0"/>
                        </a:spcBef>
                        <a:spcAft>
                          <a:spcPts val="0"/>
                        </a:spcAft>
                        <a:buNone/>
                      </a:pPr>
                      <a:r>
                        <a:rPr lang="en" sz="1100">
                          <a:solidFill>
                            <a:schemeClr val="lt1"/>
                          </a:solidFill>
                        </a:rPr>
                        <a:t>Check for ROS node frequency mismatches causing packet loss to Arduino</a:t>
                      </a:r>
                      <a:endParaRPr sz="1100">
                        <a:solidFill>
                          <a:schemeClr val="lt1"/>
                        </a:solidFill>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hMerge="1">
                  <a:txBody>
                    <a:bodyPr/>
                    <a:lstStyle/>
                    <a:p>
                      <a:endParaRPr lang="en-US"/>
                    </a:p>
                  </a:txBody>
                  <a:tcPr/>
                </a:tc>
                <a:tc>
                  <a:txBody>
                    <a:bodyPr/>
                    <a:lstStyle/>
                    <a:p>
                      <a:pPr marL="0" lvl="0" indent="0" algn="l" rtl="0">
                        <a:lnSpc>
                          <a:spcPct val="115000"/>
                        </a:lnSpc>
                        <a:spcBef>
                          <a:spcPts val="0"/>
                        </a:spcBef>
                        <a:spcAft>
                          <a:spcPts val="0"/>
                        </a:spcAft>
                        <a:buNone/>
                      </a:pPr>
                      <a:r>
                        <a:rPr lang="en" sz="1100">
                          <a:solidFill>
                            <a:schemeClr val="lt1"/>
                          </a:solidFill>
                        </a:rPr>
                        <a:t>Match ROS publish/subscribe rates </a:t>
                      </a:r>
                      <a:endParaRPr sz="1100">
                        <a:solidFill>
                          <a:schemeClr val="lt1"/>
                        </a:solidFill>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a:txBody>
                    <a:bodyPr/>
                    <a:lstStyle/>
                    <a:p>
                      <a:pPr marL="0" lvl="0" indent="0" algn="ctr" rtl="0">
                        <a:lnSpc>
                          <a:spcPct val="115000"/>
                        </a:lnSpc>
                        <a:spcBef>
                          <a:spcPts val="0"/>
                        </a:spcBef>
                        <a:spcAft>
                          <a:spcPts val="0"/>
                        </a:spcAft>
                        <a:buClr>
                          <a:schemeClr val="dk1"/>
                        </a:buClr>
                        <a:buSzPts val="1100"/>
                        <a:buFont typeface="Arial"/>
                        <a:buNone/>
                      </a:pPr>
                      <a:r>
                        <a:rPr lang="en" sz="1100">
                          <a:solidFill>
                            <a:schemeClr val="lt1"/>
                          </a:solidFill>
                        </a:rPr>
                        <a:t>4/26/2025</a:t>
                      </a:r>
                      <a:endParaRPr sz="1100">
                        <a:solidFill>
                          <a:schemeClr val="lt1"/>
                        </a:solidFill>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a:txBody>
                    <a:bodyPr/>
                    <a:lstStyle/>
                    <a:p>
                      <a:pPr marL="0" lvl="0" indent="0" algn="ctr" rtl="0">
                        <a:lnSpc>
                          <a:spcPct val="115000"/>
                        </a:lnSpc>
                        <a:spcBef>
                          <a:spcPts val="0"/>
                        </a:spcBef>
                        <a:spcAft>
                          <a:spcPts val="0"/>
                        </a:spcAft>
                        <a:buNone/>
                      </a:pPr>
                      <a:endParaRPr sz="1100">
                        <a:solidFill>
                          <a:schemeClr val="lt1"/>
                        </a:solidFill>
                      </a:endParaRPr>
                    </a:p>
                  </a:txBody>
                  <a:tcPr marL="28575" marR="28575" marT="19050" marB="19050" anchor="ctr">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extLst>
                  <a:ext uri="{0D108BD9-81ED-4DB2-BD59-A6C34878D82A}">
                    <a16:rowId xmlns:a16="http://schemas.microsoft.com/office/drawing/2014/main" val="10011"/>
                  </a:ext>
                </a:extLst>
              </a:tr>
            </a:tbl>
          </a:graphicData>
        </a:graphic>
      </p:graphicFrame>
      <p:pic>
        <p:nvPicPr>
          <p:cNvPr id="889" name="Google Shape;889;p101"/>
          <p:cNvPicPr preferRelativeResize="0"/>
          <p:nvPr/>
        </p:nvPicPr>
        <p:blipFill>
          <a:blip r:embed="rId3">
            <a:alphaModFix/>
          </a:blip>
          <a:stretch>
            <a:fillRect/>
          </a:stretch>
        </p:blipFill>
        <p:spPr>
          <a:xfrm>
            <a:off x="6473500" y="1090464"/>
            <a:ext cx="2557051" cy="1861251"/>
          </a:xfrm>
          <a:prstGeom prst="rect">
            <a:avLst/>
          </a:prstGeom>
          <a:noFill/>
          <a:ln>
            <a:noFill/>
          </a:ln>
        </p:spPr>
      </p:pic>
      <p:sp>
        <p:nvSpPr>
          <p:cNvPr id="890" name="Google Shape;890;p101"/>
          <p:cNvSpPr/>
          <p:nvPr/>
        </p:nvSpPr>
        <p:spPr>
          <a:xfrm>
            <a:off x="7548000" y="2021888"/>
            <a:ext cx="248700" cy="239700"/>
          </a:xfrm>
          <a:prstGeom prst="flowChartOr">
            <a:avLst/>
          </a:prstGeom>
          <a:no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891" name="Google Shape;891;p101"/>
          <p:cNvSpPr/>
          <p:nvPr/>
        </p:nvSpPr>
        <p:spPr>
          <a:xfrm>
            <a:off x="8266800" y="1210288"/>
            <a:ext cx="213300" cy="223200"/>
          </a:xfrm>
          <a:prstGeom prst="flowChartSummingJunction">
            <a:avLst/>
          </a:prstGeom>
          <a:no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895"/>
        <p:cNvGrpSpPr/>
        <p:nvPr/>
      </p:nvGrpSpPr>
      <p:grpSpPr>
        <a:xfrm>
          <a:off x="0" y="0"/>
          <a:ext cx="0" cy="0"/>
          <a:chOff x="0" y="0"/>
          <a:chExt cx="0" cy="0"/>
        </a:xfrm>
      </p:grpSpPr>
      <p:sp>
        <p:nvSpPr>
          <p:cNvPr id="896" name="Google Shape;896;p102"/>
          <p:cNvSpPr txBox="1">
            <a:spLocks noGrp="1"/>
          </p:cNvSpPr>
          <p:nvPr>
            <p:ph type="title"/>
          </p:nvPr>
        </p:nvSpPr>
        <p:spPr>
          <a:xfrm>
            <a:off x="265500" y="113775"/>
            <a:ext cx="4045200" cy="544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700" b="1">
                <a:solidFill>
                  <a:srgbClr val="EEFF41"/>
                </a:solidFill>
                <a:latin typeface="Roboto Serif"/>
                <a:ea typeface="Roboto Serif"/>
                <a:cs typeface="Roboto Serif"/>
                <a:sym typeface="Roboto Serif"/>
              </a:rPr>
              <a:t>Lessons Learned</a:t>
            </a:r>
            <a:endParaRPr sz="2700" b="1">
              <a:solidFill>
                <a:srgbClr val="EEFF41"/>
              </a:solidFill>
              <a:latin typeface="Roboto Serif"/>
              <a:ea typeface="Roboto Serif"/>
              <a:cs typeface="Roboto Serif"/>
              <a:sym typeface="Roboto Serif"/>
            </a:endParaRPr>
          </a:p>
        </p:txBody>
      </p:sp>
      <p:sp>
        <p:nvSpPr>
          <p:cNvPr id="897" name="Google Shape;897;p10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78</a:t>
            </a:fld>
            <a:endParaRPr/>
          </a:p>
        </p:txBody>
      </p:sp>
      <p:sp>
        <p:nvSpPr>
          <p:cNvPr id="898" name="Google Shape;898;p102"/>
          <p:cNvSpPr txBox="1">
            <a:spLocks noGrp="1"/>
          </p:cNvSpPr>
          <p:nvPr>
            <p:ph type="title"/>
          </p:nvPr>
        </p:nvSpPr>
        <p:spPr>
          <a:xfrm>
            <a:off x="4837500" y="113775"/>
            <a:ext cx="4045200" cy="544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800" b="1">
                <a:solidFill>
                  <a:srgbClr val="000000"/>
                </a:solidFill>
                <a:latin typeface="Roboto Serif"/>
                <a:ea typeface="Roboto Serif"/>
                <a:cs typeface="Roboto Serif"/>
                <a:sym typeface="Roboto Serif"/>
              </a:rPr>
              <a:t>Fall Activities</a:t>
            </a:r>
            <a:endParaRPr sz="2800" b="1">
              <a:solidFill>
                <a:srgbClr val="000000"/>
              </a:solidFill>
              <a:latin typeface="Roboto Serif"/>
              <a:ea typeface="Roboto Serif"/>
              <a:cs typeface="Roboto Serif"/>
              <a:sym typeface="Roboto Serif"/>
            </a:endParaRPr>
          </a:p>
        </p:txBody>
      </p:sp>
      <p:sp>
        <p:nvSpPr>
          <p:cNvPr id="899" name="Google Shape;899;p102"/>
          <p:cNvSpPr txBox="1"/>
          <p:nvPr/>
        </p:nvSpPr>
        <p:spPr>
          <a:xfrm>
            <a:off x="265500" y="617125"/>
            <a:ext cx="4045200" cy="41421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Clr>
                <a:schemeClr val="lt1"/>
              </a:buClr>
              <a:buSzPts val="1800"/>
              <a:buChar char="●"/>
            </a:pPr>
            <a:r>
              <a:rPr lang="en" sz="1800">
                <a:solidFill>
                  <a:schemeClr val="lt1"/>
                </a:solidFill>
              </a:rPr>
              <a:t>Check for common issues online while choosing hardware (Jetson and Zed issue)</a:t>
            </a:r>
            <a:endParaRPr sz="1800">
              <a:solidFill>
                <a:schemeClr val="lt1"/>
              </a:solidFill>
            </a:endParaRPr>
          </a:p>
          <a:p>
            <a:pPr marL="457200" lvl="0" indent="-342900" algn="l" rtl="0">
              <a:spcBef>
                <a:spcPts val="0"/>
              </a:spcBef>
              <a:spcAft>
                <a:spcPts val="0"/>
              </a:spcAft>
              <a:buClr>
                <a:schemeClr val="lt1"/>
              </a:buClr>
              <a:buSzPts val="1800"/>
              <a:buChar char="●"/>
            </a:pPr>
            <a:r>
              <a:rPr lang="en" sz="1800">
                <a:solidFill>
                  <a:schemeClr val="lt1"/>
                </a:solidFill>
              </a:rPr>
              <a:t>Schedule based on resource availability such as lab access and lead times</a:t>
            </a:r>
            <a:endParaRPr sz="1800">
              <a:solidFill>
                <a:schemeClr val="lt1"/>
              </a:solidFill>
            </a:endParaRPr>
          </a:p>
          <a:p>
            <a:pPr marL="457200" lvl="0" indent="-342900" algn="l" rtl="0">
              <a:spcBef>
                <a:spcPts val="0"/>
              </a:spcBef>
              <a:spcAft>
                <a:spcPts val="0"/>
              </a:spcAft>
              <a:buClr>
                <a:schemeClr val="lt1"/>
              </a:buClr>
              <a:buSzPts val="1800"/>
              <a:buChar char="●"/>
            </a:pPr>
            <a:r>
              <a:rPr lang="en" sz="1800">
                <a:solidFill>
                  <a:schemeClr val="lt1"/>
                </a:solidFill>
              </a:rPr>
              <a:t>Plan for each PR goal at the beginning of the semester </a:t>
            </a:r>
            <a:endParaRPr sz="1800">
              <a:solidFill>
                <a:schemeClr val="lt1"/>
              </a:solidFill>
            </a:endParaRPr>
          </a:p>
          <a:p>
            <a:pPr marL="457200" lvl="0" indent="-342900" algn="l" rtl="0">
              <a:spcBef>
                <a:spcPts val="0"/>
              </a:spcBef>
              <a:spcAft>
                <a:spcPts val="0"/>
              </a:spcAft>
              <a:buClr>
                <a:schemeClr val="lt1"/>
              </a:buClr>
              <a:buSzPts val="1800"/>
              <a:buChar char="●"/>
            </a:pPr>
            <a:r>
              <a:rPr lang="en" sz="1800">
                <a:solidFill>
                  <a:schemeClr val="lt1"/>
                </a:solidFill>
              </a:rPr>
              <a:t>Have a proper plan for demo split between SVD and SVD Encore </a:t>
            </a:r>
            <a:endParaRPr sz="1800">
              <a:solidFill>
                <a:schemeClr val="lt1"/>
              </a:solidFill>
            </a:endParaRPr>
          </a:p>
          <a:p>
            <a:pPr marL="457200" lvl="0" indent="-342900" algn="l" rtl="0">
              <a:spcBef>
                <a:spcPts val="0"/>
              </a:spcBef>
              <a:spcAft>
                <a:spcPts val="0"/>
              </a:spcAft>
              <a:buClr>
                <a:schemeClr val="lt1"/>
              </a:buClr>
              <a:buSzPts val="1800"/>
              <a:buChar char="●"/>
            </a:pPr>
            <a:r>
              <a:rPr lang="en" sz="1800">
                <a:solidFill>
                  <a:schemeClr val="lt1"/>
                </a:solidFill>
              </a:rPr>
              <a:t>Do not choose a project where you have to build both software and hardware from scratch :)</a:t>
            </a:r>
            <a:endParaRPr sz="1800">
              <a:solidFill>
                <a:schemeClr val="lt1"/>
              </a:solidFill>
            </a:endParaRPr>
          </a:p>
        </p:txBody>
      </p:sp>
      <p:sp>
        <p:nvSpPr>
          <p:cNvPr id="900" name="Google Shape;900;p102"/>
          <p:cNvSpPr txBox="1"/>
          <p:nvPr/>
        </p:nvSpPr>
        <p:spPr>
          <a:xfrm>
            <a:off x="4769100" y="705025"/>
            <a:ext cx="4182000" cy="39663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Clr>
                <a:srgbClr val="212121"/>
              </a:buClr>
              <a:buSzPts val="1800"/>
              <a:buChar char="●"/>
            </a:pPr>
            <a:r>
              <a:rPr lang="en" sz="1800">
                <a:solidFill>
                  <a:srgbClr val="212121"/>
                </a:solidFill>
              </a:rPr>
              <a:t>Integrate and test continuously </a:t>
            </a:r>
            <a:endParaRPr sz="1800">
              <a:solidFill>
                <a:srgbClr val="212121"/>
              </a:solidFill>
            </a:endParaRPr>
          </a:p>
          <a:p>
            <a:pPr marL="457200" lvl="0" indent="-342900" algn="l" rtl="0">
              <a:lnSpc>
                <a:spcPct val="115000"/>
              </a:lnSpc>
              <a:spcBef>
                <a:spcPts val="0"/>
              </a:spcBef>
              <a:spcAft>
                <a:spcPts val="0"/>
              </a:spcAft>
              <a:buClr>
                <a:srgbClr val="212121"/>
              </a:buClr>
              <a:buSzPts val="1800"/>
              <a:buChar char="●"/>
            </a:pPr>
            <a:r>
              <a:rPr lang="en" sz="1800">
                <a:solidFill>
                  <a:srgbClr val="212121"/>
                </a:solidFill>
              </a:rPr>
              <a:t>Improve tool actuator </a:t>
            </a:r>
            <a:endParaRPr sz="1800">
              <a:solidFill>
                <a:srgbClr val="212121"/>
              </a:solidFill>
            </a:endParaRPr>
          </a:p>
          <a:p>
            <a:pPr marL="457200" lvl="0" indent="-342900" algn="l" rtl="0">
              <a:lnSpc>
                <a:spcPct val="115000"/>
              </a:lnSpc>
              <a:spcBef>
                <a:spcPts val="0"/>
              </a:spcBef>
              <a:spcAft>
                <a:spcPts val="0"/>
              </a:spcAft>
              <a:buClr>
                <a:srgbClr val="212121"/>
              </a:buClr>
              <a:buSzPts val="1800"/>
              <a:buChar char="●"/>
            </a:pPr>
            <a:r>
              <a:rPr lang="en" sz="1800">
                <a:solidFill>
                  <a:srgbClr val="212121"/>
                </a:solidFill>
              </a:rPr>
              <a:t>Wheel torque feedback </a:t>
            </a:r>
            <a:endParaRPr sz="1800">
              <a:solidFill>
                <a:srgbClr val="212121"/>
              </a:solidFill>
            </a:endParaRPr>
          </a:p>
          <a:p>
            <a:pPr marL="457200" lvl="0" indent="-342900" algn="l" rtl="0">
              <a:lnSpc>
                <a:spcPct val="115000"/>
              </a:lnSpc>
              <a:spcBef>
                <a:spcPts val="0"/>
              </a:spcBef>
              <a:spcAft>
                <a:spcPts val="0"/>
              </a:spcAft>
              <a:buClr>
                <a:srgbClr val="212121"/>
              </a:buClr>
              <a:buSzPts val="1800"/>
              <a:buChar char="●"/>
            </a:pPr>
            <a:r>
              <a:rPr lang="en" sz="1800">
                <a:solidFill>
                  <a:srgbClr val="212121"/>
                </a:solidFill>
              </a:rPr>
              <a:t>New localization method - SkyCam</a:t>
            </a:r>
            <a:endParaRPr sz="1800">
              <a:solidFill>
                <a:srgbClr val="212121"/>
              </a:solidFill>
            </a:endParaRPr>
          </a:p>
          <a:p>
            <a:pPr marL="457200" lvl="0" indent="-342900" algn="l" rtl="0">
              <a:lnSpc>
                <a:spcPct val="115000"/>
              </a:lnSpc>
              <a:spcBef>
                <a:spcPts val="0"/>
              </a:spcBef>
              <a:spcAft>
                <a:spcPts val="0"/>
              </a:spcAft>
              <a:buClr>
                <a:srgbClr val="212121"/>
              </a:buClr>
              <a:buSzPts val="1800"/>
              <a:buChar char="●"/>
            </a:pPr>
            <a:r>
              <a:rPr lang="en" sz="1800">
                <a:solidFill>
                  <a:srgbClr val="212121"/>
                </a:solidFill>
              </a:rPr>
              <a:t>Planning for grooming multiple craters </a:t>
            </a:r>
            <a:endParaRPr sz="1800">
              <a:solidFill>
                <a:srgbClr val="212121"/>
              </a:solidFill>
            </a:endParaRPr>
          </a:p>
          <a:p>
            <a:pPr marL="457200" lvl="0" indent="-342900" algn="l" rtl="0">
              <a:lnSpc>
                <a:spcPct val="115000"/>
              </a:lnSpc>
              <a:spcBef>
                <a:spcPts val="0"/>
              </a:spcBef>
              <a:spcAft>
                <a:spcPts val="0"/>
              </a:spcAft>
              <a:buClr>
                <a:srgbClr val="212121"/>
              </a:buClr>
              <a:buSzPts val="1800"/>
              <a:buChar char="●"/>
            </a:pPr>
            <a:r>
              <a:rPr lang="en" sz="1800">
                <a:solidFill>
                  <a:srgbClr val="212121"/>
                </a:solidFill>
              </a:rPr>
              <a:t>Tune overall software stack </a:t>
            </a:r>
            <a:endParaRPr sz="1800">
              <a:solidFill>
                <a:srgbClr val="212121"/>
              </a:solidFill>
            </a:endParaRPr>
          </a:p>
          <a:p>
            <a:pPr marL="457200" lvl="0" indent="-342900" algn="l" rtl="0">
              <a:lnSpc>
                <a:spcPct val="115000"/>
              </a:lnSpc>
              <a:spcBef>
                <a:spcPts val="0"/>
              </a:spcBef>
              <a:spcAft>
                <a:spcPts val="0"/>
              </a:spcAft>
              <a:buClr>
                <a:srgbClr val="212121"/>
              </a:buClr>
              <a:buSzPts val="1800"/>
              <a:buChar char="●"/>
            </a:pPr>
            <a:r>
              <a:rPr lang="en" sz="1800">
                <a:solidFill>
                  <a:srgbClr val="212121"/>
                </a:solidFill>
              </a:rPr>
              <a:t>Solution to compute problem (new Jetson/code optimization)</a:t>
            </a:r>
            <a:endParaRPr sz="1800">
              <a:solidFill>
                <a:srgbClr val="212121"/>
              </a:solidFill>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904"/>
        <p:cNvGrpSpPr/>
        <p:nvPr/>
      </p:nvGrpSpPr>
      <p:grpSpPr>
        <a:xfrm>
          <a:off x="0" y="0"/>
          <a:ext cx="0" cy="0"/>
          <a:chOff x="0" y="0"/>
          <a:chExt cx="0" cy="0"/>
        </a:xfrm>
      </p:grpSpPr>
      <p:sp>
        <p:nvSpPr>
          <p:cNvPr id="905" name="Google Shape;905;p10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lt1"/>
                </a:solidFill>
              </a:rPr>
              <a:t>79</a:t>
            </a:fld>
            <a:endParaRPr>
              <a:solidFill>
                <a:schemeClr val="lt1"/>
              </a:solidFill>
            </a:endParaRPr>
          </a:p>
        </p:txBody>
      </p:sp>
      <p:sp>
        <p:nvSpPr>
          <p:cNvPr id="906" name="Google Shape;906;p103"/>
          <p:cNvSpPr txBox="1">
            <a:spLocks noGrp="1"/>
          </p:cNvSpPr>
          <p:nvPr>
            <p:ph type="title"/>
          </p:nvPr>
        </p:nvSpPr>
        <p:spPr>
          <a:xfrm>
            <a:off x="727650" y="218325"/>
            <a:ext cx="7688700" cy="535200"/>
          </a:xfrm>
          <a:prstGeom prst="rect">
            <a:avLst/>
          </a:prstGeom>
        </p:spPr>
        <p:txBody>
          <a:bodyPr spcFirstLastPara="1" wrap="square" lIns="91425" tIns="91425" rIns="91425" bIns="91425" anchor="t" anchorCtr="0">
            <a:normAutofit fontScale="90000"/>
          </a:bodyPr>
          <a:lstStyle/>
          <a:p>
            <a:pPr marL="0" marR="0" lvl="0" indent="0" algn="ctr" rtl="0">
              <a:lnSpc>
                <a:spcPct val="100000"/>
              </a:lnSpc>
              <a:spcBef>
                <a:spcPts val="0"/>
              </a:spcBef>
              <a:spcAft>
                <a:spcPts val="0"/>
              </a:spcAft>
              <a:buNone/>
            </a:pPr>
            <a:r>
              <a:rPr lang="en" b="1">
                <a:solidFill>
                  <a:srgbClr val="FFD700"/>
                </a:solidFill>
                <a:latin typeface="Roboto Serif"/>
                <a:ea typeface="Roboto Serif"/>
                <a:cs typeface="Roboto Serif"/>
                <a:sym typeface="Roboto Serif"/>
              </a:rPr>
              <a:t>Colonize the Moon!</a:t>
            </a:r>
            <a:endParaRPr b="1">
              <a:solidFill>
                <a:srgbClr val="FFD700"/>
              </a:solidFill>
              <a:latin typeface="Roboto Serif"/>
              <a:ea typeface="Roboto Serif"/>
              <a:cs typeface="Roboto Serif"/>
              <a:sym typeface="Roboto Serif"/>
            </a:endParaRPr>
          </a:p>
          <a:p>
            <a:pPr marL="457200" marR="0" lvl="0" indent="-388620" algn="ctr" rtl="0">
              <a:lnSpc>
                <a:spcPct val="100000"/>
              </a:lnSpc>
              <a:spcBef>
                <a:spcPts val="0"/>
              </a:spcBef>
              <a:spcAft>
                <a:spcPts val="0"/>
              </a:spcAft>
              <a:buClr>
                <a:schemeClr val="lt1"/>
              </a:buClr>
              <a:buSzPct val="100000"/>
              <a:buFont typeface="Roboto Serif"/>
              <a:buChar char="-"/>
            </a:pPr>
            <a:r>
              <a:rPr lang="en" b="1" i="1">
                <a:solidFill>
                  <a:schemeClr val="lt1"/>
                </a:solidFill>
                <a:latin typeface="Roboto Serif"/>
                <a:ea typeface="Roboto Serif"/>
                <a:cs typeface="Roboto Serif"/>
                <a:sym typeface="Roboto Serif"/>
              </a:rPr>
              <a:t>Team Lunar ROADSTER</a:t>
            </a:r>
            <a:endParaRPr b="1" i="1">
              <a:solidFill>
                <a:schemeClr val="lt1"/>
              </a:solidFill>
              <a:latin typeface="Roboto Serif"/>
              <a:ea typeface="Roboto Serif"/>
              <a:cs typeface="Roboto Serif"/>
              <a:sym typeface="Roboto Serif"/>
            </a:endParaRPr>
          </a:p>
          <a:p>
            <a:pPr marL="0" marR="0" lvl="0" indent="0" algn="l" rtl="0">
              <a:lnSpc>
                <a:spcPct val="100000"/>
              </a:lnSpc>
              <a:spcBef>
                <a:spcPts val="0"/>
              </a:spcBef>
              <a:spcAft>
                <a:spcPts val="0"/>
              </a:spcAft>
              <a:buNone/>
            </a:pPr>
            <a:endParaRPr b="1">
              <a:solidFill>
                <a:schemeClr val="lt1"/>
              </a:solidFill>
              <a:latin typeface="Roboto Serif"/>
              <a:ea typeface="Roboto Serif"/>
              <a:cs typeface="Roboto Serif"/>
              <a:sym typeface="Roboto Serif"/>
            </a:endParaRPr>
          </a:p>
        </p:txBody>
      </p:sp>
      <p:pic>
        <p:nvPicPr>
          <p:cNvPr id="907" name="Google Shape;907;p103"/>
          <p:cNvPicPr preferRelativeResize="0"/>
          <p:nvPr/>
        </p:nvPicPr>
        <p:blipFill>
          <a:blip r:embed="rId3">
            <a:alphaModFix/>
          </a:blip>
          <a:stretch>
            <a:fillRect/>
          </a:stretch>
        </p:blipFill>
        <p:spPr>
          <a:xfrm>
            <a:off x="1616413" y="1250785"/>
            <a:ext cx="4393375" cy="3655800"/>
          </a:xfrm>
          <a:prstGeom prst="rect">
            <a:avLst/>
          </a:prstGeom>
          <a:noFill/>
          <a:ln>
            <a:noFill/>
          </a:ln>
        </p:spPr>
      </p:pic>
      <p:pic>
        <p:nvPicPr>
          <p:cNvPr id="908" name="Google Shape;908;p103"/>
          <p:cNvPicPr preferRelativeResize="0"/>
          <p:nvPr/>
        </p:nvPicPr>
        <p:blipFill>
          <a:blip r:embed="rId4">
            <a:alphaModFix/>
          </a:blip>
          <a:stretch>
            <a:fillRect/>
          </a:stretch>
        </p:blipFill>
        <p:spPr>
          <a:xfrm>
            <a:off x="5412537" y="1005585"/>
            <a:ext cx="2070513" cy="2070513"/>
          </a:xfrm>
          <a:prstGeom prst="rect">
            <a:avLst/>
          </a:prstGeom>
          <a:noFill/>
          <a:ln>
            <a:noFill/>
          </a:ln>
        </p:spPr>
      </p:pic>
      <p:sp>
        <p:nvSpPr>
          <p:cNvPr id="909" name="Google Shape;909;p103"/>
          <p:cNvSpPr txBox="1"/>
          <p:nvPr/>
        </p:nvSpPr>
        <p:spPr>
          <a:xfrm>
            <a:off x="5815875" y="1401210"/>
            <a:ext cx="1536300" cy="60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700" b="1">
                <a:solidFill>
                  <a:schemeClr val="dk1"/>
                </a:solidFill>
                <a:latin typeface="Roboto Serif"/>
                <a:ea typeface="Roboto Serif"/>
                <a:cs typeface="Roboto Serif"/>
                <a:sym typeface="Roboto Serif"/>
              </a:rPr>
              <a:t>Any Questions?</a:t>
            </a:r>
            <a:r>
              <a:rPr lang="en" sz="1800">
                <a:solidFill>
                  <a:schemeClr val="dk1"/>
                </a:solidFill>
                <a:latin typeface="Roboto Serif"/>
                <a:ea typeface="Roboto Serif"/>
                <a:cs typeface="Roboto Serif"/>
                <a:sym typeface="Roboto Serif"/>
              </a:rPr>
              <a:t> </a:t>
            </a:r>
            <a:r>
              <a:rPr lang="en" sz="2300" b="1">
                <a:solidFill>
                  <a:schemeClr val="dk1"/>
                </a:solidFill>
              </a:rPr>
              <a:t>🤖🦾🚀</a:t>
            </a:r>
            <a:endParaRPr sz="2300" b="1">
              <a:solidFill>
                <a:schemeClr val="dk1"/>
              </a:solidFill>
            </a:endParaRPr>
          </a:p>
          <a:p>
            <a:pPr marL="0" lvl="0" indent="0" algn="l" rtl="0">
              <a:spcBef>
                <a:spcPts val="0"/>
              </a:spcBef>
              <a:spcAft>
                <a:spcPts val="0"/>
              </a:spcAft>
              <a:buNone/>
            </a:pPr>
            <a:endParaRPr sz="1800">
              <a:solidFill>
                <a:schemeClr val="dk1"/>
              </a:solidFill>
              <a:latin typeface="Roboto Serif"/>
              <a:ea typeface="Roboto Serif"/>
              <a:cs typeface="Roboto Serif"/>
              <a:sym typeface="Roboto Serif"/>
            </a:endParaRPr>
          </a:p>
        </p:txBody>
      </p:sp>
      <p:sp>
        <p:nvSpPr>
          <p:cNvPr id="910" name="Google Shape;910;p103"/>
          <p:cNvSpPr txBox="1"/>
          <p:nvPr/>
        </p:nvSpPr>
        <p:spPr>
          <a:xfrm>
            <a:off x="1740300" y="4663225"/>
            <a:ext cx="5663400" cy="393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i="1">
                <a:solidFill>
                  <a:schemeClr val="lt1"/>
                </a:solidFill>
                <a:latin typeface="Lora Medium"/>
                <a:ea typeface="Lora Medium"/>
                <a:cs typeface="Lora Medium"/>
                <a:sym typeface="Lora Medium"/>
              </a:rPr>
              <a:t>“Starting with a foothold on the Moon, we pave the way to the cosmos”</a:t>
            </a:r>
            <a:endParaRPr sz="1300" i="1">
              <a:solidFill>
                <a:schemeClr val="lt1"/>
              </a:solidFill>
              <a:latin typeface="Lora Medium"/>
              <a:ea typeface="Lora Medium"/>
              <a:cs typeface="Lora Medium"/>
              <a:sym typeface="Lora Medium"/>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32"/>
          <p:cNvSpPr txBox="1">
            <a:spLocks noGrp="1"/>
          </p:cNvSpPr>
          <p:nvPr>
            <p:ph type="title"/>
          </p:nvPr>
        </p:nvSpPr>
        <p:spPr>
          <a:xfrm>
            <a:off x="727663" y="268025"/>
            <a:ext cx="7688700" cy="5352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b="1">
                <a:solidFill>
                  <a:schemeClr val="lt1"/>
                </a:solidFill>
                <a:latin typeface="Roboto Serif"/>
                <a:ea typeface="Roboto Serif"/>
                <a:cs typeface="Roboto Serif"/>
                <a:sym typeface="Roboto Serif"/>
              </a:rPr>
              <a:t>Functional Requirements (Mandatory)</a:t>
            </a:r>
            <a:endParaRPr b="1">
              <a:solidFill>
                <a:schemeClr val="lt1"/>
              </a:solidFill>
              <a:latin typeface="Roboto Serif"/>
              <a:ea typeface="Roboto Serif"/>
              <a:cs typeface="Roboto Serif"/>
              <a:sym typeface="Roboto Serif"/>
            </a:endParaRPr>
          </a:p>
          <a:p>
            <a:pPr marL="0" lvl="0" indent="0" algn="l" rtl="0">
              <a:spcBef>
                <a:spcPts val="0"/>
              </a:spcBef>
              <a:spcAft>
                <a:spcPts val="0"/>
              </a:spcAft>
              <a:buNone/>
            </a:pPr>
            <a:endParaRPr b="1">
              <a:latin typeface="Roboto Serif"/>
              <a:ea typeface="Roboto Serif"/>
              <a:cs typeface="Roboto Serif"/>
              <a:sym typeface="Roboto Serif"/>
            </a:endParaRPr>
          </a:p>
        </p:txBody>
      </p:sp>
      <p:graphicFrame>
        <p:nvGraphicFramePr>
          <p:cNvPr id="201" name="Google Shape;201;p32"/>
          <p:cNvGraphicFramePr/>
          <p:nvPr/>
        </p:nvGraphicFramePr>
        <p:xfrm>
          <a:off x="781275" y="897975"/>
          <a:ext cx="7581475" cy="3825050"/>
        </p:xfrm>
        <a:graphic>
          <a:graphicData uri="http://schemas.openxmlformats.org/drawingml/2006/table">
            <a:tbl>
              <a:tblPr>
                <a:noFill/>
                <a:tableStyleId>{73F11E69-B451-4BF1-B217-0C6D06C35509}</a:tableStyleId>
              </a:tblPr>
              <a:tblGrid>
                <a:gridCol w="917800">
                  <a:extLst>
                    <a:ext uri="{9D8B030D-6E8A-4147-A177-3AD203B41FA5}">
                      <a16:colId xmlns:a16="http://schemas.microsoft.com/office/drawing/2014/main" val="20000"/>
                    </a:ext>
                  </a:extLst>
                </a:gridCol>
                <a:gridCol w="6663675">
                  <a:extLst>
                    <a:ext uri="{9D8B030D-6E8A-4147-A177-3AD203B41FA5}">
                      <a16:colId xmlns:a16="http://schemas.microsoft.com/office/drawing/2014/main" val="20001"/>
                    </a:ext>
                  </a:extLst>
                </a:gridCol>
              </a:tblGrid>
              <a:tr h="381000">
                <a:tc>
                  <a:txBody>
                    <a:bodyPr/>
                    <a:lstStyle/>
                    <a:p>
                      <a:pPr marL="0" lvl="0" indent="0" algn="ctr" rtl="0">
                        <a:spcBef>
                          <a:spcPts val="0"/>
                        </a:spcBef>
                        <a:spcAft>
                          <a:spcPts val="0"/>
                        </a:spcAft>
                        <a:buNone/>
                      </a:pPr>
                      <a:r>
                        <a:rPr lang="en" sz="1200">
                          <a:solidFill>
                            <a:schemeClr val="lt1"/>
                          </a:solidFill>
                          <a:latin typeface="Roboto Serif"/>
                          <a:ea typeface="Roboto Serif"/>
                          <a:cs typeface="Roboto Serif"/>
                          <a:sym typeface="Roboto Serif"/>
                        </a:rPr>
                        <a:t>Sr. No.</a:t>
                      </a:r>
                      <a:endParaRPr sz="1200">
                        <a:solidFill>
                          <a:schemeClr val="lt1"/>
                        </a:solidFill>
                        <a:latin typeface="Roboto Serif"/>
                        <a:ea typeface="Roboto Serif"/>
                        <a:cs typeface="Roboto Serif"/>
                        <a:sym typeface="Roboto Serif"/>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sz="1200">
                          <a:solidFill>
                            <a:schemeClr val="lt1"/>
                          </a:solidFill>
                          <a:latin typeface="Roboto Serif"/>
                          <a:ea typeface="Roboto Serif"/>
                          <a:cs typeface="Roboto Serif"/>
                          <a:sym typeface="Roboto Serif"/>
                        </a:rPr>
                        <a:t>Mandatory Functional Requirement</a:t>
                      </a:r>
                      <a:endParaRPr sz="1200">
                        <a:solidFill>
                          <a:schemeClr val="lt1"/>
                        </a:solidFill>
                        <a:latin typeface="Roboto Serif"/>
                        <a:ea typeface="Roboto Serif"/>
                        <a:cs typeface="Roboto Serif"/>
                        <a:sym typeface="Roboto Serif"/>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3"/>
                    </a:solidFill>
                  </a:tcPr>
                </a:tc>
                <a:extLst>
                  <a:ext uri="{0D108BD9-81ED-4DB2-BD59-A6C34878D82A}">
                    <a16:rowId xmlns:a16="http://schemas.microsoft.com/office/drawing/2014/main" val="10000"/>
                  </a:ext>
                </a:extLst>
              </a:tr>
              <a:tr h="396050">
                <a:tc>
                  <a:txBody>
                    <a:bodyPr/>
                    <a:lstStyle/>
                    <a:p>
                      <a:pPr marL="0" lvl="0" indent="0" algn="ctr" rtl="0">
                        <a:spcBef>
                          <a:spcPts val="0"/>
                        </a:spcBef>
                        <a:spcAft>
                          <a:spcPts val="0"/>
                        </a:spcAft>
                        <a:buNone/>
                      </a:pPr>
                      <a:r>
                        <a:rPr lang="en" sz="1200">
                          <a:solidFill>
                            <a:schemeClr val="lt1"/>
                          </a:solidFill>
                          <a:latin typeface="Roboto Serif"/>
                          <a:ea typeface="Roboto Serif"/>
                          <a:cs typeface="Roboto Serif"/>
                          <a:sym typeface="Roboto Serif"/>
                        </a:rPr>
                        <a:t>M.F.1</a:t>
                      </a:r>
                      <a:endParaRPr sz="1200">
                        <a:solidFill>
                          <a:schemeClr val="lt1"/>
                        </a:solidFill>
                        <a:latin typeface="Roboto Serif"/>
                        <a:ea typeface="Roboto Serif"/>
                        <a:cs typeface="Roboto Serif"/>
                        <a:sym typeface="Roboto Serif"/>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r>
                        <a:rPr lang="en" sz="1200">
                          <a:solidFill>
                            <a:schemeClr val="lt1"/>
                          </a:solidFill>
                          <a:latin typeface="Roboto Serif"/>
                          <a:ea typeface="Roboto Serif"/>
                          <a:cs typeface="Roboto Serif"/>
                          <a:sym typeface="Roboto Serif"/>
                        </a:rPr>
                        <a:t>Shall perform </a:t>
                      </a:r>
                      <a:r>
                        <a:rPr lang="en" sz="1200">
                          <a:solidFill>
                            <a:srgbClr val="FFFF00"/>
                          </a:solidFill>
                          <a:latin typeface="Roboto Serif"/>
                          <a:ea typeface="Roboto Serif"/>
                          <a:cs typeface="Roboto Serif"/>
                          <a:sym typeface="Roboto Serif"/>
                        </a:rPr>
                        <a:t>trail path planning</a:t>
                      </a:r>
                      <a:r>
                        <a:rPr lang="en" sz="1200">
                          <a:solidFill>
                            <a:schemeClr val="lt1"/>
                          </a:solidFill>
                          <a:latin typeface="Roboto Serif"/>
                          <a:ea typeface="Roboto Serif"/>
                          <a:cs typeface="Roboto Serif"/>
                          <a:sym typeface="Roboto Serif"/>
                        </a:rPr>
                        <a:t> </a:t>
                      </a:r>
                      <a:endParaRPr sz="1200">
                        <a:solidFill>
                          <a:schemeClr val="lt1"/>
                        </a:solidFill>
                        <a:latin typeface="Roboto Serif"/>
                        <a:ea typeface="Roboto Serif"/>
                        <a:cs typeface="Roboto Serif"/>
                        <a:sym typeface="Roboto Serif"/>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1"/>
                  </a:ext>
                </a:extLst>
              </a:tr>
              <a:tr h="381000">
                <a:tc>
                  <a:txBody>
                    <a:bodyPr/>
                    <a:lstStyle/>
                    <a:p>
                      <a:pPr marL="0" lvl="0" indent="0" algn="ctr" rtl="0">
                        <a:spcBef>
                          <a:spcPts val="0"/>
                        </a:spcBef>
                        <a:spcAft>
                          <a:spcPts val="0"/>
                        </a:spcAft>
                        <a:buNone/>
                      </a:pPr>
                      <a:r>
                        <a:rPr lang="en" sz="1200">
                          <a:solidFill>
                            <a:schemeClr val="lt1"/>
                          </a:solidFill>
                          <a:latin typeface="Roboto Serif"/>
                          <a:ea typeface="Roboto Serif"/>
                          <a:cs typeface="Roboto Serif"/>
                          <a:sym typeface="Roboto Serif"/>
                        </a:rPr>
                        <a:t>M.F.2</a:t>
                      </a:r>
                      <a:endParaRPr sz="1200">
                        <a:solidFill>
                          <a:schemeClr val="lt1"/>
                        </a:solidFill>
                        <a:latin typeface="Roboto Serif"/>
                        <a:ea typeface="Roboto Serif"/>
                        <a:cs typeface="Roboto Serif"/>
                        <a:sym typeface="Roboto Serif"/>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 sz="1200">
                          <a:solidFill>
                            <a:schemeClr val="lt1"/>
                          </a:solidFill>
                          <a:latin typeface="Roboto Serif"/>
                          <a:ea typeface="Roboto Serif"/>
                          <a:cs typeface="Roboto Serif"/>
                          <a:sym typeface="Roboto Serif"/>
                        </a:rPr>
                        <a:t>Shall operate </a:t>
                      </a:r>
                      <a:r>
                        <a:rPr lang="en" sz="1200">
                          <a:solidFill>
                            <a:srgbClr val="FFFF00"/>
                          </a:solidFill>
                          <a:latin typeface="Roboto Serif"/>
                          <a:ea typeface="Roboto Serif"/>
                          <a:cs typeface="Roboto Serif"/>
                          <a:sym typeface="Roboto Serif"/>
                        </a:rPr>
                        <a:t>autonomously</a:t>
                      </a:r>
                      <a:endParaRPr sz="1200">
                        <a:solidFill>
                          <a:schemeClr val="lt1"/>
                        </a:solidFill>
                        <a:latin typeface="Roboto Serif"/>
                        <a:ea typeface="Roboto Serif"/>
                        <a:cs typeface="Roboto Serif"/>
                        <a:sym typeface="Roboto Serif"/>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2"/>
                  </a:ext>
                </a:extLst>
              </a:tr>
              <a:tr h="381000">
                <a:tc>
                  <a:txBody>
                    <a:bodyPr/>
                    <a:lstStyle/>
                    <a:p>
                      <a:pPr marL="0" lvl="0" indent="0" algn="ctr" rtl="0">
                        <a:spcBef>
                          <a:spcPts val="0"/>
                        </a:spcBef>
                        <a:spcAft>
                          <a:spcPts val="0"/>
                        </a:spcAft>
                        <a:buNone/>
                      </a:pPr>
                      <a:r>
                        <a:rPr lang="en" sz="1200">
                          <a:solidFill>
                            <a:schemeClr val="lt1"/>
                          </a:solidFill>
                          <a:latin typeface="Roboto Serif"/>
                          <a:ea typeface="Roboto Serif"/>
                          <a:cs typeface="Roboto Serif"/>
                          <a:sym typeface="Roboto Serif"/>
                        </a:rPr>
                        <a:t>M.F.3</a:t>
                      </a:r>
                      <a:endParaRPr sz="1200">
                        <a:solidFill>
                          <a:schemeClr val="lt1"/>
                        </a:solidFill>
                        <a:latin typeface="Roboto Serif"/>
                        <a:ea typeface="Roboto Serif"/>
                        <a:cs typeface="Roboto Serif"/>
                        <a:sym typeface="Roboto Serif"/>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r>
                        <a:rPr lang="en" sz="1200">
                          <a:solidFill>
                            <a:schemeClr val="lt1"/>
                          </a:solidFill>
                          <a:latin typeface="Roboto Serif"/>
                          <a:ea typeface="Roboto Serif"/>
                          <a:cs typeface="Roboto Serif"/>
                          <a:sym typeface="Roboto Serif"/>
                        </a:rPr>
                        <a:t>Shall </a:t>
                      </a:r>
                      <a:r>
                        <a:rPr lang="en" sz="1200">
                          <a:solidFill>
                            <a:srgbClr val="FFFF00"/>
                          </a:solidFill>
                          <a:latin typeface="Roboto Serif"/>
                          <a:ea typeface="Roboto Serif"/>
                          <a:cs typeface="Roboto Serif"/>
                          <a:sym typeface="Roboto Serif"/>
                        </a:rPr>
                        <a:t>localize</a:t>
                      </a:r>
                      <a:r>
                        <a:rPr lang="en" sz="1200">
                          <a:solidFill>
                            <a:schemeClr val="lt1"/>
                          </a:solidFill>
                          <a:latin typeface="Roboto Serif"/>
                          <a:ea typeface="Roboto Serif"/>
                          <a:cs typeface="Roboto Serif"/>
                          <a:sym typeface="Roboto Serif"/>
                        </a:rPr>
                        <a:t> itself in a GPS denied environment</a:t>
                      </a:r>
                      <a:endParaRPr sz="1200">
                        <a:solidFill>
                          <a:srgbClr val="FFFF00"/>
                        </a:solidFill>
                        <a:latin typeface="Roboto Serif"/>
                        <a:ea typeface="Roboto Serif"/>
                        <a:cs typeface="Roboto Serif"/>
                        <a:sym typeface="Roboto Serif"/>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3"/>
                  </a:ext>
                </a:extLst>
              </a:tr>
              <a:tr h="381000">
                <a:tc>
                  <a:txBody>
                    <a:bodyPr/>
                    <a:lstStyle/>
                    <a:p>
                      <a:pPr marL="0" lvl="0" indent="0" algn="ctr" rtl="0">
                        <a:spcBef>
                          <a:spcPts val="0"/>
                        </a:spcBef>
                        <a:spcAft>
                          <a:spcPts val="0"/>
                        </a:spcAft>
                        <a:buNone/>
                      </a:pPr>
                      <a:r>
                        <a:rPr lang="en" sz="1200">
                          <a:solidFill>
                            <a:schemeClr val="lt1"/>
                          </a:solidFill>
                          <a:latin typeface="Roboto Serif"/>
                          <a:ea typeface="Roboto Serif"/>
                          <a:cs typeface="Roboto Serif"/>
                          <a:sym typeface="Roboto Serif"/>
                        </a:rPr>
                        <a:t>M.F.4</a:t>
                      </a:r>
                      <a:endParaRPr sz="1200">
                        <a:solidFill>
                          <a:schemeClr val="lt1"/>
                        </a:solidFill>
                        <a:latin typeface="Roboto Serif"/>
                        <a:ea typeface="Roboto Serif"/>
                        <a:cs typeface="Roboto Serif"/>
                        <a:sym typeface="Roboto Serif"/>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 sz="1200">
                          <a:solidFill>
                            <a:schemeClr val="lt1"/>
                          </a:solidFill>
                          <a:latin typeface="Roboto Serif"/>
                          <a:ea typeface="Roboto Serif"/>
                          <a:cs typeface="Roboto Serif"/>
                          <a:sym typeface="Roboto Serif"/>
                        </a:rPr>
                        <a:t>Shall </a:t>
                      </a:r>
                      <a:r>
                        <a:rPr lang="en" sz="1200">
                          <a:solidFill>
                            <a:srgbClr val="FFFF00"/>
                          </a:solidFill>
                          <a:latin typeface="Roboto Serif"/>
                          <a:ea typeface="Roboto Serif"/>
                          <a:cs typeface="Roboto Serif"/>
                          <a:sym typeface="Roboto Serif"/>
                        </a:rPr>
                        <a:t>navigate</a:t>
                      </a:r>
                      <a:r>
                        <a:rPr lang="en" sz="1200">
                          <a:solidFill>
                            <a:schemeClr val="lt1"/>
                          </a:solidFill>
                          <a:latin typeface="Roboto Serif"/>
                          <a:ea typeface="Roboto Serif"/>
                          <a:cs typeface="Roboto Serif"/>
                          <a:sym typeface="Roboto Serif"/>
                        </a:rPr>
                        <a:t> the planned path </a:t>
                      </a:r>
                      <a:endParaRPr sz="1200">
                        <a:solidFill>
                          <a:schemeClr val="lt1"/>
                        </a:solidFill>
                        <a:latin typeface="Roboto Serif"/>
                        <a:ea typeface="Roboto Serif"/>
                        <a:cs typeface="Roboto Serif"/>
                        <a:sym typeface="Roboto Serif"/>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4"/>
                  </a:ext>
                </a:extLst>
              </a:tr>
              <a:tr h="381000">
                <a:tc>
                  <a:txBody>
                    <a:bodyPr/>
                    <a:lstStyle/>
                    <a:p>
                      <a:pPr marL="0" lvl="0" indent="0" algn="ctr" rtl="0">
                        <a:spcBef>
                          <a:spcPts val="0"/>
                        </a:spcBef>
                        <a:spcAft>
                          <a:spcPts val="0"/>
                        </a:spcAft>
                        <a:buNone/>
                      </a:pPr>
                      <a:r>
                        <a:rPr lang="en" sz="1200">
                          <a:solidFill>
                            <a:schemeClr val="lt1"/>
                          </a:solidFill>
                          <a:latin typeface="Roboto Serif"/>
                          <a:ea typeface="Roboto Serif"/>
                          <a:cs typeface="Roboto Serif"/>
                          <a:sym typeface="Roboto Serif"/>
                        </a:rPr>
                        <a:t>M.F.5</a:t>
                      </a:r>
                      <a:endParaRPr sz="1200">
                        <a:solidFill>
                          <a:schemeClr val="lt1"/>
                        </a:solidFill>
                        <a:latin typeface="Roboto Serif"/>
                        <a:ea typeface="Roboto Serif"/>
                        <a:cs typeface="Roboto Serif"/>
                        <a:sym typeface="Roboto Serif"/>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r>
                        <a:rPr lang="en" sz="1200">
                          <a:solidFill>
                            <a:schemeClr val="lt1"/>
                          </a:solidFill>
                          <a:latin typeface="Roboto Serif"/>
                          <a:ea typeface="Roboto Serif"/>
                          <a:cs typeface="Roboto Serif"/>
                          <a:sym typeface="Roboto Serif"/>
                        </a:rPr>
                        <a:t>Shall </a:t>
                      </a:r>
                      <a:r>
                        <a:rPr lang="en" sz="1200">
                          <a:solidFill>
                            <a:srgbClr val="FFFF00"/>
                          </a:solidFill>
                          <a:latin typeface="Roboto Serif"/>
                          <a:ea typeface="Roboto Serif"/>
                          <a:cs typeface="Roboto Serif"/>
                          <a:sym typeface="Roboto Serif"/>
                        </a:rPr>
                        <a:t>traverse uneven terrain</a:t>
                      </a:r>
                      <a:endParaRPr sz="1200">
                        <a:solidFill>
                          <a:srgbClr val="FFFF00"/>
                        </a:solidFill>
                        <a:latin typeface="Roboto Serif"/>
                        <a:ea typeface="Roboto Serif"/>
                        <a:cs typeface="Roboto Serif"/>
                        <a:sym typeface="Roboto Serif"/>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5"/>
                  </a:ext>
                </a:extLst>
              </a:tr>
              <a:tr h="381000">
                <a:tc>
                  <a:txBody>
                    <a:bodyPr/>
                    <a:lstStyle/>
                    <a:p>
                      <a:pPr marL="0" lvl="0" indent="0" algn="ctr" rtl="0">
                        <a:spcBef>
                          <a:spcPts val="0"/>
                        </a:spcBef>
                        <a:spcAft>
                          <a:spcPts val="0"/>
                        </a:spcAft>
                        <a:buNone/>
                      </a:pPr>
                      <a:r>
                        <a:rPr lang="en" sz="1200">
                          <a:solidFill>
                            <a:schemeClr val="lt1"/>
                          </a:solidFill>
                          <a:latin typeface="Roboto Serif"/>
                          <a:ea typeface="Roboto Serif"/>
                          <a:cs typeface="Roboto Serif"/>
                          <a:sym typeface="Roboto Serif"/>
                        </a:rPr>
                        <a:t>M.F.6</a:t>
                      </a:r>
                      <a:endParaRPr sz="1200">
                        <a:solidFill>
                          <a:schemeClr val="lt1"/>
                        </a:solidFill>
                        <a:latin typeface="Roboto Serif"/>
                        <a:ea typeface="Roboto Serif"/>
                        <a:cs typeface="Roboto Serif"/>
                        <a:sym typeface="Roboto Serif"/>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r>
                        <a:rPr lang="en" sz="1200">
                          <a:solidFill>
                            <a:schemeClr val="lt1"/>
                          </a:solidFill>
                          <a:latin typeface="Roboto Serif"/>
                          <a:ea typeface="Roboto Serif"/>
                          <a:cs typeface="Roboto Serif"/>
                          <a:sym typeface="Roboto Serif"/>
                        </a:rPr>
                        <a:t>Shall </a:t>
                      </a:r>
                      <a:r>
                        <a:rPr lang="en" sz="1200">
                          <a:solidFill>
                            <a:srgbClr val="FFFF00"/>
                          </a:solidFill>
                          <a:latin typeface="Roboto Serif"/>
                          <a:ea typeface="Roboto Serif"/>
                          <a:cs typeface="Roboto Serif"/>
                          <a:sym typeface="Roboto Serif"/>
                        </a:rPr>
                        <a:t>choose </a:t>
                      </a:r>
                      <a:r>
                        <a:rPr lang="en" sz="1200">
                          <a:solidFill>
                            <a:schemeClr val="accent6"/>
                          </a:solidFill>
                          <a:latin typeface="Roboto Serif"/>
                          <a:ea typeface="Roboto Serif"/>
                          <a:cs typeface="Roboto Serif"/>
                          <a:sym typeface="Roboto Serif"/>
                        </a:rPr>
                        <a:t>craters </a:t>
                      </a:r>
                      <a:r>
                        <a:rPr lang="en" sz="1200">
                          <a:solidFill>
                            <a:schemeClr val="lt1"/>
                          </a:solidFill>
                          <a:latin typeface="Roboto Serif"/>
                          <a:ea typeface="Roboto Serif"/>
                          <a:cs typeface="Roboto Serif"/>
                          <a:sym typeface="Roboto Serif"/>
                        </a:rPr>
                        <a:t>to groom and avoid</a:t>
                      </a:r>
                      <a:endParaRPr sz="1200">
                        <a:solidFill>
                          <a:schemeClr val="lt1"/>
                        </a:solidFill>
                        <a:latin typeface="Roboto Serif"/>
                        <a:ea typeface="Roboto Serif"/>
                        <a:cs typeface="Roboto Serif"/>
                        <a:sym typeface="Roboto Serif"/>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6"/>
                  </a:ext>
                </a:extLst>
              </a:tr>
              <a:tr h="381000">
                <a:tc>
                  <a:txBody>
                    <a:bodyPr/>
                    <a:lstStyle/>
                    <a:p>
                      <a:pPr marL="0" lvl="0" indent="0" algn="ctr" rtl="0">
                        <a:spcBef>
                          <a:spcPts val="0"/>
                        </a:spcBef>
                        <a:spcAft>
                          <a:spcPts val="0"/>
                        </a:spcAft>
                        <a:buNone/>
                      </a:pPr>
                      <a:r>
                        <a:rPr lang="en" sz="1200">
                          <a:solidFill>
                            <a:schemeClr val="lt1"/>
                          </a:solidFill>
                          <a:latin typeface="Roboto Serif"/>
                          <a:ea typeface="Roboto Serif"/>
                          <a:cs typeface="Roboto Serif"/>
                          <a:sym typeface="Roboto Serif"/>
                        </a:rPr>
                        <a:t>M.F.7</a:t>
                      </a:r>
                      <a:endParaRPr sz="1200">
                        <a:solidFill>
                          <a:schemeClr val="lt1"/>
                        </a:solidFill>
                        <a:latin typeface="Roboto Serif"/>
                        <a:ea typeface="Roboto Serif"/>
                        <a:cs typeface="Roboto Serif"/>
                        <a:sym typeface="Roboto Serif"/>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 sz="1200">
                          <a:solidFill>
                            <a:schemeClr val="lt1"/>
                          </a:solidFill>
                          <a:latin typeface="Roboto Serif"/>
                          <a:ea typeface="Roboto Serif"/>
                          <a:cs typeface="Roboto Serif"/>
                          <a:sym typeface="Roboto Serif"/>
                        </a:rPr>
                        <a:t>Shall </a:t>
                      </a:r>
                      <a:r>
                        <a:rPr lang="en" sz="1200">
                          <a:solidFill>
                            <a:srgbClr val="FFFF00"/>
                          </a:solidFill>
                          <a:latin typeface="Roboto Serif"/>
                          <a:ea typeface="Roboto Serif"/>
                          <a:cs typeface="Roboto Serif"/>
                          <a:sym typeface="Roboto Serif"/>
                        </a:rPr>
                        <a:t>grade craters</a:t>
                      </a:r>
                      <a:r>
                        <a:rPr lang="en" sz="1200">
                          <a:solidFill>
                            <a:schemeClr val="lt1"/>
                          </a:solidFill>
                          <a:latin typeface="Roboto Serif"/>
                          <a:ea typeface="Roboto Serif"/>
                          <a:cs typeface="Roboto Serif"/>
                          <a:sym typeface="Roboto Serif"/>
                        </a:rPr>
                        <a:t> and </a:t>
                      </a:r>
                      <a:r>
                        <a:rPr lang="en" sz="1200">
                          <a:solidFill>
                            <a:srgbClr val="FFFF00"/>
                          </a:solidFill>
                          <a:latin typeface="Roboto Serif"/>
                          <a:ea typeface="Roboto Serif"/>
                          <a:cs typeface="Roboto Serif"/>
                          <a:sym typeface="Roboto Serif"/>
                        </a:rPr>
                        <a:t>level dunes </a:t>
                      </a:r>
                      <a:endParaRPr sz="1200">
                        <a:solidFill>
                          <a:srgbClr val="FFFF00"/>
                        </a:solidFill>
                        <a:latin typeface="Roboto Serif"/>
                        <a:ea typeface="Roboto Serif"/>
                        <a:cs typeface="Roboto Serif"/>
                        <a:sym typeface="Roboto Serif"/>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7"/>
                  </a:ext>
                </a:extLst>
              </a:tr>
              <a:tr h="381000">
                <a:tc>
                  <a:txBody>
                    <a:bodyPr/>
                    <a:lstStyle/>
                    <a:p>
                      <a:pPr marL="0" lvl="0" indent="0" algn="ctr" rtl="0">
                        <a:spcBef>
                          <a:spcPts val="0"/>
                        </a:spcBef>
                        <a:spcAft>
                          <a:spcPts val="0"/>
                        </a:spcAft>
                        <a:buNone/>
                      </a:pPr>
                      <a:r>
                        <a:rPr lang="en" sz="1200">
                          <a:solidFill>
                            <a:schemeClr val="lt1"/>
                          </a:solidFill>
                          <a:latin typeface="Roboto Serif"/>
                          <a:ea typeface="Roboto Serif"/>
                          <a:cs typeface="Roboto Serif"/>
                          <a:sym typeface="Roboto Serif"/>
                        </a:rPr>
                        <a:t>M.F.8</a:t>
                      </a:r>
                      <a:endParaRPr sz="1200">
                        <a:solidFill>
                          <a:schemeClr val="lt1"/>
                        </a:solidFill>
                        <a:latin typeface="Roboto Serif"/>
                        <a:ea typeface="Roboto Serif"/>
                        <a:cs typeface="Roboto Serif"/>
                        <a:sym typeface="Roboto Serif"/>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r>
                        <a:rPr lang="en" sz="1200">
                          <a:solidFill>
                            <a:schemeClr val="lt1"/>
                          </a:solidFill>
                          <a:latin typeface="Roboto Serif"/>
                          <a:ea typeface="Roboto Serif"/>
                          <a:cs typeface="Roboto Serif"/>
                          <a:sym typeface="Roboto Serif"/>
                        </a:rPr>
                        <a:t>Shall </a:t>
                      </a:r>
                      <a:r>
                        <a:rPr lang="en" sz="1200">
                          <a:solidFill>
                            <a:srgbClr val="FFFF00"/>
                          </a:solidFill>
                          <a:latin typeface="Roboto Serif"/>
                          <a:ea typeface="Roboto Serif"/>
                          <a:cs typeface="Roboto Serif"/>
                          <a:sym typeface="Roboto Serif"/>
                        </a:rPr>
                        <a:t>validate grading</a:t>
                      </a:r>
                      <a:r>
                        <a:rPr lang="en" sz="1200">
                          <a:solidFill>
                            <a:schemeClr val="lt1"/>
                          </a:solidFill>
                          <a:latin typeface="Roboto Serif"/>
                          <a:ea typeface="Roboto Serif"/>
                          <a:cs typeface="Roboto Serif"/>
                          <a:sym typeface="Roboto Serif"/>
                        </a:rPr>
                        <a:t> and trail path </a:t>
                      </a:r>
                      <a:endParaRPr sz="1200">
                        <a:solidFill>
                          <a:schemeClr val="lt1"/>
                        </a:solidFill>
                        <a:latin typeface="Roboto Serif"/>
                        <a:ea typeface="Roboto Serif"/>
                        <a:cs typeface="Roboto Serif"/>
                        <a:sym typeface="Roboto Serif"/>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8"/>
                  </a:ext>
                </a:extLst>
              </a:tr>
              <a:tr h="381000">
                <a:tc>
                  <a:txBody>
                    <a:bodyPr/>
                    <a:lstStyle/>
                    <a:p>
                      <a:pPr marL="0" lvl="0" indent="0" algn="ctr" rtl="0">
                        <a:spcBef>
                          <a:spcPts val="0"/>
                        </a:spcBef>
                        <a:spcAft>
                          <a:spcPts val="0"/>
                        </a:spcAft>
                        <a:buClr>
                          <a:schemeClr val="dk1"/>
                        </a:buClr>
                        <a:buSzPts val="1100"/>
                        <a:buFont typeface="Arial"/>
                        <a:buNone/>
                      </a:pPr>
                      <a:r>
                        <a:rPr lang="en" sz="1200">
                          <a:solidFill>
                            <a:schemeClr val="lt1"/>
                          </a:solidFill>
                          <a:latin typeface="Roboto Serif"/>
                          <a:ea typeface="Roboto Serif"/>
                          <a:cs typeface="Roboto Serif"/>
                          <a:sym typeface="Roboto Serif"/>
                        </a:rPr>
                        <a:t>M.F.9 </a:t>
                      </a:r>
                      <a:endParaRPr sz="1200">
                        <a:solidFill>
                          <a:schemeClr val="lt1"/>
                        </a:solidFill>
                        <a:latin typeface="Roboto Serif"/>
                        <a:ea typeface="Roboto Serif"/>
                        <a:cs typeface="Roboto Serif"/>
                        <a:sym typeface="Roboto Serif"/>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 sz="1200">
                          <a:solidFill>
                            <a:schemeClr val="lt1"/>
                          </a:solidFill>
                          <a:latin typeface="Roboto Serif"/>
                          <a:ea typeface="Roboto Serif"/>
                          <a:cs typeface="Roboto Serif"/>
                          <a:sym typeface="Roboto Serif"/>
                        </a:rPr>
                        <a:t>Shall </a:t>
                      </a:r>
                      <a:r>
                        <a:rPr lang="en" sz="1200">
                          <a:solidFill>
                            <a:srgbClr val="FFFF00"/>
                          </a:solidFill>
                          <a:latin typeface="Roboto Serif"/>
                          <a:ea typeface="Roboto Serif"/>
                          <a:cs typeface="Roboto Serif"/>
                          <a:sym typeface="Roboto Serif"/>
                        </a:rPr>
                        <a:t>communicate</a:t>
                      </a:r>
                      <a:r>
                        <a:rPr lang="en" sz="1200">
                          <a:solidFill>
                            <a:schemeClr val="lt1"/>
                          </a:solidFill>
                          <a:latin typeface="Roboto Serif"/>
                          <a:ea typeface="Roboto Serif"/>
                          <a:cs typeface="Roboto Serif"/>
                          <a:sym typeface="Roboto Serif"/>
                        </a:rPr>
                        <a:t> with the user </a:t>
                      </a:r>
                      <a:endParaRPr sz="1200">
                        <a:solidFill>
                          <a:schemeClr val="lt1"/>
                        </a:solidFill>
                        <a:latin typeface="Roboto Serif"/>
                        <a:ea typeface="Roboto Serif"/>
                        <a:cs typeface="Roboto Serif"/>
                        <a:sym typeface="Roboto Serif"/>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9"/>
                  </a:ext>
                </a:extLst>
              </a:tr>
            </a:tbl>
          </a:graphicData>
        </a:graphic>
      </p:graphicFrame>
      <p:sp>
        <p:nvSpPr>
          <p:cNvPr id="202" name="Google Shape;202;p3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lt1"/>
                </a:solidFill>
              </a:rPr>
              <a:t>8</a:t>
            </a:fld>
            <a:endParaRPr>
              <a:solidFill>
                <a:schemeClr val="lt1"/>
              </a:solidFill>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914"/>
        <p:cNvGrpSpPr/>
        <p:nvPr/>
      </p:nvGrpSpPr>
      <p:grpSpPr>
        <a:xfrm>
          <a:off x="0" y="0"/>
          <a:ext cx="0" cy="0"/>
          <a:chOff x="0" y="0"/>
          <a:chExt cx="0" cy="0"/>
        </a:xfrm>
      </p:grpSpPr>
      <p:sp>
        <p:nvSpPr>
          <p:cNvPr id="915" name="Google Shape;915;p10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lt1"/>
                </a:solidFill>
              </a:rPr>
              <a:t>80</a:t>
            </a:fld>
            <a:endParaRPr>
              <a:solidFill>
                <a:schemeClr val="lt1"/>
              </a:solidFill>
            </a:endParaRPr>
          </a:p>
        </p:txBody>
      </p:sp>
      <p:sp>
        <p:nvSpPr>
          <p:cNvPr id="916" name="Google Shape;916;p104"/>
          <p:cNvSpPr txBox="1">
            <a:spLocks noGrp="1"/>
          </p:cNvSpPr>
          <p:nvPr>
            <p:ph type="title"/>
          </p:nvPr>
        </p:nvSpPr>
        <p:spPr>
          <a:xfrm>
            <a:off x="727638" y="365275"/>
            <a:ext cx="7688700" cy="535200"/>
          </a:xfrm>
          <a:prstGeom prst="rect">
            <a:avLst/>
          </a:prstGeom>
        </p:spPr>
        <p:txBody>
          <a:bodyPr spcFirstLastPara="1" wrap="square" lIns="91425" tIns="91425" rIns="91425" bIns="91425" anchor="t" anchorCtr="0">
            <a:normAutofit fontScale="90000"/>
          </a:bodyPr>
          <a:lstStyle/>
          <a:p>
            <a:pPr marL="0" marR="0" lvl="0" indent="0" algn="ctr" rtl="0">
              <a:lnSpc>
                <a:spcPct val="100000"/>
              </a:lnSpc>
              <a:spcBef>
                <a:spcPts val="0"/>
              </a:spcBef>
              <a:spcAft>
                <a:spcPts val="0"/>
              </a:spcAft>
              <a:buNone/>
            </a:pPr>
            <a:r>
              <a:rPr lang="en" b="1">
                <a:solidFill>
                  <a:schemeClr val="lt1"/>
                </a:solidFill>
                <a:latin typeface="Roboto Serif"/>
                <a:ea typeface="Roboto Serif"/>
                <a:cs typeface="Roboto Serif"/>
                <a:sym typeface="Roboto Serif"/>
              </a:rPr>
              <a:t>Thank You!</a:t>
            </a:r>
            <a:endParaRPr b="1">
              <a:solidFill>
                <a:schemeClr val="lt1"/>
              </a:solidFill>
              <a:latin typeface="Roboto Serif"/>
              <a:ea typeface="Roboto Serif"/>
              <a:cs typeface="Roboto Serif"/>
              <a:sym typeface="Roboto Serif"/>
            </a:endParaRPr>
          </a:p>
          <a:p>
            <a:pPr marL="0" marR="0" lvl="0" indent="0" algn="l" rtl="0">
              <a:lnSpc>
                <a:spcPct val="100000"/>
              </a:lnSpc>
              <a:spcBef>
                <a:spcPts val="0"/>
              </a:spcBef>
              <a:spcAft>
                <a:spcPts val="0"/>
              </a:spcAft>
              <a:buNone/>
            </a:pPr>
            <a:endParaRPr b="1">
              <a:solidFill>
                <a:schemeClr val="lt1"/>
              </a:solidFill>
              <a:latin typeface="Roboto Serif"/>
              <a:ea typeface="Roboto Serif"/>
              <a:cs typeface="Roboto Serif"/>
              <a:sym typeface="Roboto Serif"/>
            </a:endParaRPr>
          </a:p>
        </p:txBody>
      </p:sp>
      <p:sp>
        <p:nvSpPr>
          <p:cNvPr id="917" name="Google Shape;917;p104"/>
          <p:cNvSpPr txBox="1">
            <a:spLocks noGrp="1"/>
          </p:cNvSpPr>
          <p:nvPr>
            <p:ph type="title"/>
          </p:nvPr>
        </p:nvSpPr>
        <p:spPr>
          <a:xfrm>
            <a:off x="727638" y="4510625"/>
            <a:ext cx="7943100" cy="535200"/>
          </a:xfrm>
          <a:prstGeom prst="rect">
            <a:avLst/>
          </a:prstGeom>
        </p:spPr>
        <p:txBody>
          <a:bodyPr spcFirstLastPara="1" wrap="square" lIns="91425" tIns="91425" rIns="91425" bIns="91425" anchor="t" anchorCtr="0">
            <a:noAutofit/>
          </a:bodyPr>
          <a:lstStyle/>
          <a:p>
            <a:pPr marL="0" marR="0" lvl="0" indent="0" algn="ctr" rtl="0">
              <a:lnSpc>
                <a:spcPct val="100000"/>
              </a:lnSpc>
              <a:spcBef>
                <a:spcPts val="0"/>
              </a:spcBef>
              <a:spcAft>
                <a:spcPts val="0"/>
              </a:spcAft>
              <a:buSzPts val="990"/>
              <a:buNone/>
            </a:pPr>
            <a:r>
              <a:rPr lang="en" sz="2020" b="1" dirty="0">
                <a:solidFill>
                  <a:schemeClr val="lt1"/>
                </a:solidFill>
                <a:latin typeface="Roboto Serif"/>
                <a:ea typeface="Roboto Serif"/>
                <a:cs typeface="Roboto Serif"/>
                <a:sym typeface="Roboto Serif"/>
              </a:rPr>
              <a:t>https://</a:t>
            </a:r>
            <a:r>
              <a:rPr lang="en" sz="2020" b="1" dirty="0" err="1">
                <a:solidFill>
                  <a:schemeClr val="lt1"/>
                </a:solidFill>
                <a:latin typeface="Roboto Serif"/>
                <a:ea typeface="Roboto Serif"/>
                <a:cs typeface="Roboto Serif"/>
                <a:sym typeface="Roboto Serif"/>
              </a:rPr>
              <a:t>mrsdprojects.ri.cmu.edu</a:t>
            </a:r>
            <a:r>
              <a:rPr lang="en" sz="2020" b="1" dirty="0">
                <a:solidFill>
                  <a:schemeClr val="lt1"/>
                </a:solidFill>
                <a:latin typeface="Roboto Serif"/>
                <a:ea typeface="Roboto Serif"/>
                <a:cs typeface="Roboto Serif"/>
                <a:sym typeface="Roboto Serif"/>
              </a:rPr>
              <a:t>/2025teami/</a:t>
            </a:r>
            <a:endParaRPr sz="2020" b="1" dirty="0">
              <a:solidFill>
                <a:schemeClr val="lt1"/>
              </a:solidFill>
              <a:latin typeface="Roboto Serif"/>
              <a:ea typeface="Roboto Serif"/>
              <a:cs typeface="Roboto Serif"/>
              <a:sym typeface="Roboto Serif"/>
            </a:endParaRPr>
          </a:p>
          <a:p>
            <a:pPr marL="0" marR="0" lvl="0" indent="0" algn="l" rtl="0">
              <a:lnSpc>
                <a:spcPct val="100000"/>
              </a:lnSpc>
              <a:spcBef>
                <a:spcPts val="0"/>
              </a:spcBef>
              <a:spcAft>
                <a:spcPts val="0"/>
              </a:spcAft>
              <a:buSzPts val="990"/>
              <a:buNone/>
            </a:pPr>
            <a:endParaRPr sz="2020" b="1" dirty="0">
              <a:solidFill>
                <a:schemeClr val="lt1"/>
              </a:solidFill>
              <a:latin typeface="Roboto Serif"/>
              <a:ea typeface="Roboto Serif"/>
              <a:cs typeface="Roboto Serif"/>
              <a:sym typeface="Roboto Serif"/>
            </a:endParaRPr>
          </a:p>
        </p:txBody>
      </p:sp>
      <p:pic>
        <p:nvPicPr>
          <p:cNvPr id="3" name="Picture 2" descr="A group of men standing next to a robot&#10;&#10;AI-generated content may be incorrect.">
            <a:extLst>
              <a:ext uri="{FF2B5EF4-FFF2-40B4-BE49-F238E27FC236}">
                <a16:creationId xmlns:a16="http://schemas.microsoft.com/office/drawing/2014/main" id="{F77EBCF6-9683-2AC0-4649-D4AB455900D6}"/>
              </a:ext>
            </a:extLst>
          </p:cNvPr>
          <p:cNvPicPr>
            <a:picLocks noChangeAspect="1"/>
          </p:cNvPicPr>
          <p:nvPr/>
        </p:nvPicPr>
        <p:blipFill>
          <a:blip r:embed="rId3"/>
          <a:stretch>
            <a:fillRect/>
          </a:stretch>
        </p:blipFill>
        <p:spPr>
          <a:xfrm>
            <a:off x="2196466" y="967109"/>
            <a:ext cx="4751043" cy="3476881"/>
          </a:xfrm>
          <a:prstGeom prst="rect">
            <a:avLst/>
          </a:prstGeom>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921"/>
        <p:cNvGrpSpPr/>
        <p:nvPr/>
      </p:nvGrpSpPr>
      <p:grpSpPr>
        <a:xfrm>
          <a:off x="0" y="0"/>
          <a:ext cx="0" cy="0"/>
          <a:chOff x="0" y="0"/>
          <a:chExt cx="0" cy="0"/>
        </a:xfrm>
      </p:grpSpPr>
      <p:sp>
        <p:nvSpPr>
          <p:cNvPr id="922" name="Google Shape;922;p105"/>
          <p:cNvSpPr txBox="1">
            <a:spLocks noGrp="1"/>
          </p:cNvSpPr>
          <p:nvPr>
            <p:ph type="title"/>
          </p:nvPr>
        </p:nvSpPr>
        <p:spPr>
          <a:xfrm>
            <a:off x="727650" y="446925"/>
            <a:ext cx="7688700" cy="535200"/>
          </a:xfrm>
          <a:prstGeom prst="rect">
            <a:avLst/>
          </a:prstGeom>
        </p:spPr>
        <p:txBody>
          <a:bodyPr spcFirstLastPara="1" wrap="square" lIns="91425" tIns="91425" rIns="91425" bIns="91425" anchor="t" anchorCtr="0">
            <a:normAutofit fontScale="90000"/>
          </a:bodyPr>
          <a:lstStyle/>
          <a:p>
            <a:pPr marL="0" marR="0" lvl="0" indent="0" algn="ctr" rtl="0">
              <a:lnSpc>
                <a:spcPct val="100000"/>
              </a:lnSpc>
              <a:spcBef>
                <a:spcPts val="0"/>
              </a:spcBef>
              <a:spcAft>
                <a:spcPts val="0"/>
              </a:spcAft>
              <a:buNone/>
            </a:pPr>
            <a:r>
              <a:rPr lang="en" b="1">
                <a:solidFill>
                  <a:schemeClr val="lt1"/>
                </a:solidFill>
                <a:latin typeface="Roboto Serif"/>
                <a:ea typeface="Roboto Serif"/>
                <a:cs typeface="Roboto Serif"/>
                <a:sym typeface="Roboto Serif"/>
              </a:rPr>
              <a:t>Appendices</a:t>
            </a:r>
            <a:endParaRPr b="1">
              <a:solidFill>
                <a:schemeClr val="lt1"/>
              </a:solidFill>
              <a:latin typeface="Roboto Serif"/>
              <a:ea typeface="Roboto Serif"/>
              <a:cs typeface="Roboto Serif"/>
              <a:sym typeface="Roboto Serif"/>
            </a:endParaRPr>
          </a:p>
          <a:p>
            <a:pPr marL="0" marR="0" lvl="0" indent="0" algn="l" rtl="0">
              <a:lnSpc>
                <a:spcPct val="100000"/>
              </a:lnSpc>
              <a:spcBef>
                <a:spcPts val="0"/>
              </a:spcBef>
              <a:spcAft>
                <a:spcPts val="0"/>
              </a:spcAft>
              <a:buNone/>
            </a:pPr>
            <a:endParaRPr b="1">
              <a:solidFill>
                <a:schemeClr val="lt1"/>
              </a:solidFill>
              <a:latin typeface="Roboto Serif"/>
              <a:ea typeface="Roboto Serif"/>
              <a:cs typeface="Roboto Serif"/>
              <a:sym typeface="Roboto Serif"/>
            </a:endParaRPr>
          </a:p>
        </p:txBody>
      </p:sp>
      <p:sp>
        <p:nvSpPr>
          <p:cNvPr id="923" name="Google Shape;923;p105"/>
          <p:cNvSpPr txBox="1">
            <a:spLocks noGrp="1"/>
          </p:cNvSpPr>
          <p:nvPr>
            <p:ph type="body" idx="1"/>
          </p:nvPr>
        </p:nvSpPr>
        <p:spPr>
          <a:xfrm>
            <a:off x="727650" y="1141000"/>
            <a:ext cx="7688700" cy="3735900"/>
          </a:xfrm>
          <a:prstGeom prst="rect">
            <a:avLst/>
          </a:prstGeom>
        </p:spPr>
        <p:txBody>
          <a:bodyPr spcFirstLastPara="1" wrap="square" lIns="91425" tIns="91425" rIns="91425" bIns="91425" anchor="t" anchorCtr="0">
            <a:normAutofit fontScale="47500" lnSpcReduction="10000"/>
          </a:bodyPr>
          <a:lstStyle/>
          <a:p>
            <a:pPr marL="0" lvl="0" indent="0" algn="l" rtl="0">
              <a:spcBef>
                <a:spcPts val="0"/>
              </a:spcBef>
              <a:spcAft>
                <a:spcPts val="0"/>
              </a:spcAft>
              <a:buNone/>
            </a:pPr>
            <a:r>
              <a:rPr lang="en">
                <a:solidFill>
                  <a:schemeClr val="lt1"/>
                </a:solidFill>
                <a:latin typeface="Roboto Serif"/>
                <a:ea typeface="Roboto Serif"/>
                <a:cs typeface="Roboto Serif"/>
                <a:sym typeface="Roboto Serif"/>
              </a:rPr>
              <a:t>A.1. Derivation for M.P.5:</a:t>
            </a:r>
            <a:endParaRPr>
              <a:solidFill>
                <a:schemeClr val="lt1"/>
              </a:solidFill>
              <a:latin typeface="Roboto Serif"/>
              <a:ea typeface="Roboto Serif"/>
              <a:cs typeface="Roboto Serif"/>
              <a:sym typeface="Roboto Serif"/>
            </a:endParaRPr>
          </a:p>
          <a:p>
            <a:pPr marL="457200" lvl="0" indent="-282892" algn="l" rtl="0">
              <a:spcBef>
                <a:spcPts val="1200"/>
              </a:spcBef>
              <a:spcAft>
                <a:spcPts val="0"/>
              </a:spcAft>
              <a:buClr>
                <a:schemeClr val="lt1"/>
              </a:buClr>
              <a:buSzPct val="100000"/>
              <a:buFont typeface="Roboto Serif"/>
              <a:buChar char="●"/>
            </a:pPr>
            <a:r>
              <a:rPr lang="en">
                <a:solidFill>
                  <a:schemeClr val="lt1"/>
                </a:solidFill>
                <a:latin typeface="Roboto Serif"/>
                <a:ea typeface="Roboto Serif"/>
                <a:cs typeface="Roboto Serif"/>
                <a:sym typeface="Roboto Serif"/>
              </a:rPr>
              <a:t>Chang’e-4’s landing site was surveyed and found that 97.5% of nearby craters were below 15.5 meters in diameter.</a:t>
            </a:r>
            <a:endParaRPr>
              <a:solidFill>
                <a:schemeClr val="lt1"/>
              </a:solidFill>
              <a:latin typeface="Roboto Serif"/>
              <a:ea typeface="Roboto Serif"/>
              <a:cs typeface="Roboto Serif"/>
              <a:sym typeface="Roboto Serif"/>
            </a:endParaRPr>
          </a:p>
          <a:p>
            <a:pPr marL="457200" lvl="0" indent="-282892" algn="l" rtl="0">
              <a:spcBef>
                <a:spcPts val="0"/>
              </a:spcBef>
              <a:spcAft>
                <a:spcPts val="0"/>
              </a:spcAft>
              <a:buClr>
                <a:schemeClr val="lt1"/>
              </a:buClr>
              <a:buSzPct val="100000"/>
              <a:buFont typeface="Roboto Serif"/>
              <a:buChar char="●"/>
            </a:pPr>
            <a:r>
              <a:rPr lang="en">
                <a:solidFill>
                  <a:schemeClr val="lt1"/>
                </a:solidFill>
                <a:latin typeface="Roboto Serif"/>
                <a:ea typeface="Roboto Serif"/>
                <a:cs typeface="Roboto Serif"/>
                <a:sym typeface="Roboto Serif"/>
              </a:rPr>
              <a:t>Our rover is approximately 1/30th the size of a commercial grader, so it shall be able to grade 15.5/30 ≈ 0.5 meter craters at least.</a:t>
            </a:r>
            <a:endParaRPr>
              <a:solidFill>
                <a:schemeClr val="lt1"/>
              </a:solidFill>
              <a:latin typeface="Roboto Serif"/>
              <a:ea typeface="Roboto Serif"/>
              <a:cs typeface="Roboto Serif"/>
              <a:sym typeface="Roboto Serif"/>
            </a:endParaRPr>
          </a:p>
          <a:p>
            <a:pPr marL="457200" lvl="0" indent="-282892" algn="l" rtl="0">
              <a:spcBef>
                <a:spcPts val="0"/>
              </a:spcBef>
              <a:spcAft>
                <a:spcPts val="0"/>
              </a:spcAft>
              <a:buClr>
                <a:schemeClr val="lt1"/>
              </a:buClr>
              <a:buSzPct val="100000"/>
              <a:buFont typeface="Roboto Serif"/>
              <a:buChar char="●"/>
            </a:pPr>
            <a:r>
              <a:rPr lang="en">
                <a:solidFill>
                  <a:schemeClr val="lt1"/>
                </a:solidFill>
                <a:latin typeface="Roboto Serif"/>
                <a:ea typeface="Roboto Serif"/>
                <a:cs typeface="Roboto Serif"/>
                <a:sym typeface="Roboto Serif"/>
              </a:rPr>
              <a:t>Source: DOI 10.3390/rs14153608</a:t>
            </a:r>
            <a:endParaRPr>
              <a:solidFill>
                <a:schemeClr val="lt1"/>
              </a:solidFill>
              <a:latin typeface="Roboto Serif"/>
              <a:ea typeface="Roboto Serif"/>
              <a:cs typeface="Roboto Serif"/>
              <a:sym typeface="Roboto Serif"/>
            </a:endParaRPr>
          </a:p>
          <a:p>
            <a:pPr marL="0" lvl="0" indent="0" algn="l" rtl="0">
              <a:spcBef>
                <a:spcPts val="1200"/>
              </a:spcBef>
              <a:spcAft>
                <a:spcPts val="0"/>
              </a:spcAft>
              <a:buNone/>
            </a:pPr>
            <a:r>
              <a:rPr lang="en">
                <a:solidFill>
                  <a:schemeClr val="lt1"/>
                </a:solidFill>
                <a:latin typeface="Roboto Serif"/>
                <a:ea typeface="Roboto Serif"/>
                <a:cs typeface="Roboto Serif"/>
                <a:sym typeface="Roboto Serif"/>
              </a:rPr>
              <a:t>A.2. Derivation for M.P.3:</a:t>
            </a:r>
            <a:endParaRPr>
              <a:solidFill>
                <a:schemeClr val="lt1"/>
              </a:solidFill>
              <a:latin typeface="Roboto Serif"/>
              <a:ea typeface="Roboto Serif"/>
              <a:cs typeface="Roboto Serif"/>
              <a:sym typeface="Roboto Serif"/>
            </a:endParaRPr>
          </a:p>
          <a:p>
            <a:pPr marL="457200" lvl="0" indent="-282892" algn="l" rtl="0">
              <a:spcBef>
                <a:spcPts val="1200"/>
              </a:spcBef>
              <a:spcAft>
                <a:spcPts val="0"/>
              </a:spcAft>
              <a:buClr>
                <a:schemeClr val="lt1"/>
              </a:buClr>
              <a:buSzPct val="100000"/>
              <a:buFont typeface="Roboto Serif"/>
              <a:buChar char="●"/>
            </a:pPr>
            <a:r>
              <a:rPr lang="en">
                <a:solidFill>
                  <a:schemeClr val="lt1"/>
                </a:solidFill>
                <a:latin typeface="Roboto Serif"/>
                <a:ea typeface="Roboto Serif"/>
                <a:cs typeface="Roboto Serif"/>
                <a:sym typeface="Roboto Serif"/>
              </a:rPr>
              <a:t>Average depth-to-diameter (DtoD) ratio of 0.07 near the North pole</a:t>
            </a:r>
            <a:endParaRPr>
              <a:solidFill>
                <a:schemeClr val="lt1"/>
              </a:solidFill>
              <a:latin typeface="Roboto Serif"/>
              <a:ea typeface="Roboto Serif"/>
              <a:cs typeface="Roboto Serif"/>
              <a:sym typeface="Roboto Serif"/>
            </a:endParaRPr>
          </a:p>
          <a:p>
            <a:pPr marL="457200" lvl="0" indent="-282892" algn="l" rtl="0">
              <a:spcBef>
                <a:spcPts val="0"/>
              </a:spcBef>
              <a:spcAft>
                <a:spcPts val="0"/>
              </a:spcAft>
              <a:buClr>
                <a:schemeClr val="lt1"/>
              </a:buClr>
              <a:buSzPct val="100000"/>
              <a:buFont typeface="Roboto Serif"/>
              <a:buChar char="●"/>
            </a:pPr>
            <a:r>
              <a:rPr lang="en">
                <a:solidFill>
                  <a:schemeClr val="lt1"/>
                </a:solidFill>
                <a:latin typeface="Roboto Serif"/>
                <a:ea typeface="Roboto Serif"/>
                <a:cs typeface="Roboto Serif"/>
                <a:sym typeface="Roboto Serif"/>
              </a:rPr>
              <a:t>Assuming worst-case scenario of a crater with twice DtoD ratio of 0.14, the gradient is θ = arctan(0.14*2) ≈ 15 degrees</a:t>
            </a:r>
            <a:endParaRPr>
              <a:solidFill>
                <a:schemeClr val="lt1"/>
              </a:solidFill>
              <a:latin typeface="Roboto Serif"/>
              <a:ea typeface="Roboto Serif"/>
              <a:cs typeface="Roboto Serif"/>
              <a:sym typeface="Roboto Serif"/>
            </a:endParaRPr>
          </a:p>
          <a:p>
            <a:pPr marL="457200" lvl="0" indent="-282892" algn="l" rtl="0">
              <a:spcBef>
                <a:spcPts val="0"/>
              </a:spcBef>
              <a:spcAft>
                <a:spcPts val="0"/>
              </a:spcAft>
              <a:buClr>
                <a:schemeClr val="lt1"/>
              </a:buClr>
              <a:buSzPct val="100000"/>
              <a:buFont typeface="Roboto Serif"/>
              <a:buChar char="●"/>
            </a:pPr>
            <a:r>
              <a:rPr lang="en">
                <a:solidFill>
                  <a:schemeClr val="lt1"/>
                </a:solidFill>
                <a:latin typeface="Roboto Serif"/>
                <a:ea typeface="Roboto Serif"/>
                <a:cs typeface="Roboto Serif"/>
                <a:sym typeface="Roboto Serif"/>
              </a:rPr>
              <a:t>Contact pressure requirement follows recommendation from NASA</a:t>
            </a:r>
            <a:endParaRPr>
              <a:solidFill>
                <a:schemeClr val="lt1"/>
              </a:solidFill>
              <a:latin typeface="Roboto Serif"/>
              <a:ea typeface="Roboto Serif"/>
              <a:cs typeface="Roboto Serif"/>
              <a:sym typeface="Roboto Serif"/>
            </a:endParaRPr>
          </a:p>
          <a:p>
            <a:pPr marL="457200" lvl="0" indent="-282892" algn="l" rtl="0">
              <a:spcBef>
                <a:spcPts val="0"/>
              </a:spcBef>
              <a:spcAft>
                <a:spcPts val="0"/>
              </a:spcAft>
              <a:buClr>
                <a:schemeClr val="lt1"/>
              </a:buClr>
              <a:buSzPct val="100000"/>
              <a:buFont typeface="Roboto Serif"/>
              <a:buChar char="●"/>
            </a:pPr>
            <a:r>
              <a:rPr lang="en">
                <a:solidFill>
                  <a:schemeClr val="lt1"/>
                </a:solidFill>
                <a:latin typeface="Roboto Serif"/>
                <a:ea typeface="Roboto Serif"/>
                <a:cs typeface="Roboto Serif"/>
                <a:sym typeface="Roboto Serif"/>
              </a:rPr>
              <a:t>Source: DOI 10.1029/2022GL100886, NASA/TP—2006–214605</a:t>
            </a:r>
            <a:endParaRPr>
              <a:solidFill>
                <a:schemeClr val="lt1"/>
              </a:solidFill>
              <a:latin typeface="Roboto Serif"/>
              <a:ea typeface="Roboto Serif"/>
              <a:cs typeface="Roboto Serif"/>
              <a:sym typeface="Roboto Serif"/>
            </a:endParaRPr>
          </a:p>
          <a:p>
            <a:pPr marL="0" lvl="0" indent="0" algn="l" rtl="0">
              <a:spcBef>
                <a:spcPts val="1200"/>
              </a:spcBef>
              <a:spcAft>
                <a:spcPts val="0"/>
              </a:spcAft>
              <a:buNone/>
            </a:pPr>
            <a:r>
              <a:rPr lang="en">
                <a:solidFill>
                  <a:schemeClr val="lt1"/>
                </a:solidFill>
                <a:latin typeface="Roboto Serif"/>
                <a:ea typeface="Roboto Serif"/>
                <a:cs typeface="Roboto Serif"/>
                <a:sym typeface="Roboto Serif"/>
              </a:rPr>
              <a:t>A.3. Derivation for M.P.1:</a:t>
            </a:r>
            <a:endParaRPr>
              <a:solidFill>
                <a:schemeClr val="lt1"/>
              </a:solidFill>
              <a:latin typeface="Roboto Serif"/>
              <a:ea typeface="Roboto Serif"/>
              <a:cs typeface="Roboto Serif"/>
              <a:sym typeface="Roboto Serif"/>
            </a:endParaRPr>
          </a:p>
          <a:p>
            <a:pPr marL="457200" lvl="0" indent="-282892" algn="l" rtl="0">
              <a:spcBef>
                <a:spcPts val="1200"/>
              </a:spcBef>
              <a:spcAft>
                <a:spcPts val="0"/>
              </a:spcAft>
              <a:buClr>
                <a:schemeClr val="lt1"/>
              </a:buClr>
              <a:buSzPct val="100000"/>
              <a:buFont typeface="Roboto Serif"/>
              <a:buChar char="●"/>
            </a:pPr>
            <a:r>
              <a:rPr lang="en">
                <a:solidFill>
                  <a:schemeClr val="lt1"/>
                </a:solidFill>
                <a:latin typeface="Roboto Serif"/>
                <a:ea typeface="Roboto Serif"/>
                <a:cs typeface="Roboto Serif"/>
                <a:sym typeface="Roboto Serif"/>
              </a:rPr>
              <a:t>Recommendation from Nature paper on extraterrestrial path-planning metrics</a:t>
            </a:r>
            <a:endParaRPr>
              <a:solidFill>
                <a:schemeClr val="lt1"/>
              </a:solidFill>
              <a:latin typeface="Roboto Serif"/>
              <a:ea typeface="Roboto Serif"/>
              <a:cs typeface="Roboto Serif"/>
              <a:sym typeface="Roboto Serif"/>
            </a:endParaRPr>
          </a:p>
          <a:p>
            <a:pPr marL="457200" lvl="0" indent="-282892" algn="l" rtl="0">
              <a:spcBef>
                <a:spcPts val="0"/>
              </a:spcBef>
              <a:spcAft>
                <a:spcPts val="0"/>
              </a:spcAft>
              <a:buClr>
                <a:schemeClr val="lt1"/>
              </a:buClr>
              <a:buSzPct val="100000"/>
              <a:buFont typeface="Roboto Serif"/>
              <a:buChar char="●"/>
            </a:pPr>
            <a:r>
              <a:rPr lang="en">
                <a:solidFill>
                  <a:schemeClr val="lt1"/>
                </a:solidFill>
                <a:latin typeface="Roboto Serif"/>
                <a:ea typeface="Roboto Serif"/>
                <a:cs typeface="Roboto Serif"/>
                <a:sym typeface="Roboto Serif"/>
              </a:rPr>
              <a:t>Source: DOI 10.1038/s41598-023-49144-8</a:t>
            </a:r>
            <a:endParaRPr>
              <a:solidFill>
                <a:schemeClr val="lt1"/>
              </a:solidFill>
              <a:latin typeface="Roboto Serif"/>
              <a:ea typeface="Roboto Serif"/>
              <a:cs typeface="Roboto Serif"/>
              <a:sym typeface="Roboto Serif"/>
            </a:endParaRPr>
          </a:p>
          <a:p>
            <a:pPr marL="0" lvl="0" indent="0" algn="l" rtl="0">
              <a:spcBef>
                <a:spcPts val="1200"/>
              </a:spcBef>
              <a:spcAft>
                <a:spcPts val="0"/>
              </a:spcAft>
              <a:buNone/>
            </a:pPr>
            <a:r>
              <a:rPr lang="en">
                <a:solidFill>
                  <a:schemeClr val="lt1"/>
                </a:solidFill>
                <a:latin typeface="Roboto Serif"/>
                <a:ea typeface="Roboto Serif"/>
                <a:cs typeface="Roboto Serif"/>
                <a:sym typeface="Roboto Serif"/>
              </a:rPr>
              <a:t>Credits for images:</a:t>
            </a:r>
            <a:endParaRPr>
              <a:solidFill>
                <a:schemeClr val="lt1"/>
              </a:solidFill>
              <a:latin typeface="Roboto Serif"/>
              <a:ea typeface="Roboto Serif"/>
              <a:cs typeface="Roboto Serif"/>
              <a:sym typeface="Roboto Serif"/>
            </a:endParaRPr>
          </a:p>
          <a:p>
            <a:pPr marL="457200" lvl="0" indent="-282892" algn="l" rtl="0">
              <a:spcBef>
                <a:spcPts val="1200"/>
              </a:spcBef>
              <a:spcAft>
                <a:spcPts val="0"/>
              </a:spcAft>
              <a:buClr>
                <a:schemeClr val="lt1"/>
              </a:buClr>
              <a:buSzPct val="100000"/>
              <a:buFont typeface="Roboto Serif"/>
              <a:buChar char="●"/>
            </a:pPr>
            <a:r>
              <a:rPr lang="en">
                <a:solidFill>
                  <a:schemeClr val="lt1"/>
                </a:solidFill>
                <a:latin typeface="Roboto Serif"/>
                <a:ea typeface="Roboto Serif"/>
                <a:cs typeface="Roboto Serif"/>
                <a:sym typeface="Roboto Serif"/>
              </a:rPr>
              <a:t>Generative AI</a:t>
            </a:r>
            <a:endParaRPr>
              <a:solidFill>
                <a:schemeClr val="lt1"/>
              </a:solidFill>
              <a:latin typeface="Roboto Serif"/>
              <a:ea typeface="Roboto Serif"/>
              <a:cs typeface="Roboto Serif"/>
              <a:sym typeface="Roboto Serif"/>
            </a:endParaRPr>
          </a:p>
          <a:p>
            <a:pPr marL="457200" lvl="0" indent="-282892" algn="l" rtl="0">
              <a:spcBef>
                <a:spcPts val="0"/>
              </a:spcBef>
              <a:spcAft>
                <a:spcPts val="0"/>
              </a:spcAft>
              <a:buClr>
                <a:schemeClr val="lt1"/>
              </a:buClr>
              <a:buSzPct val="100000"/>
              <a:buFont typeface="Roboto Serif"/>
              <a:buChar char="●"/>
            </a:pPr>
            <a:r>
              <a:rPr lang="en">
                <a:solidFill>
                  <a:schemeClr val="lt1"/>
                </a:solidFill>
                <a:latin typeface="Roboto Serif"/>
                <a:ea typeface="Roboto Serif"/>
                <a:cs typeface="Roboto Serif"/>
                <a:sym typeface="Roboto Serif"/>
              </a:rPr>
              <a:t>Google Images</a:t>
            </a:r>
            <a:endParaRPr>
              <a:solidFill>
                <a:schemeClr val="lt1"/>
              </a:solidFill>
              <a:latin typeface="Roboto Serif"/>
              <a:ea typeface="Roboto Serif"/>
              <a:cs typeface="Roboto Serif"/>
              <a:sym typeface="Roboto Serif"/>
            </a:endParaRPr>
          </a:p>
          <a:p>
            <a:pPr marL="457200" lvl="0" indent="-282892" algn="l" rtl="0">
              <a:spcBef>
                <a:spcPts val="0"/>
              </a:spcBef>
              <a:spcAft>
                <a:spcPts val="0"/>
              </a:spcAft>
              <a:buClr>
                <a:schemeClr val="lt1"/>
              </a:buClr>
              <a:buSzPct val="100000"/>
              <a:buFont typeface="Roboto Serif"/>
              <a:buChar char="●"/>
            </a:pPr>
            <a:r>
              <a:rPr lang="en">
                <a:solidFill>
                  <a:schemeClr val="lt1"/>
                </a:solidFill>
                <a:latin typeface="Roboto Serif"/>
                <a:ea typeface="Roboto Serif"/>
                <a:cs typeface="Roboto Serif"/>
                <a:sym typeface="Roboto Serif"/>
              </a:rPr>
              <a:t>Dr. William Red Whittaker’s slides</a:t>
            </a:r>
            <a:endParaRPr>
              <a:solidFill>
                <a:schemeClr val="lt1"/>
              </a:solidFill>
              <a:latin typeface="Roboto Serif"/>
              <a:ea typeface="Roboto Serif"/>
              <a:cs typeface="Roboto Serif"/>
              <a:sym typeface="Roboto Serif"/>
            </a:endParaRPr>
          </a:p>
        </p:txBody>
      </p:sp>
      <p:sp>
        <p:nvSpPr>
          <p:cNvPr id="924" name="Google Shape;924;p10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lt1"/>
                </a:solidFill>
              </a:rPr>
              <a:t>81</a:t>
            </a:fld>
            <a:endParaRPr>
              <a:solidFill>
                <a:schemeClr val="lt1"/>
              </a:solidFill>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928"/>
        <p:cNvGrpSpPr/>
        <p:nvPr/>
      </p:nvGrpSpPr>
      <p:grpSpPr>
        <a:xfrm>
          <a:off x="0" y="0"/>
          <a:ext cx="0" cy="0"/>
          <a:chOff x="0" y="0"/>
          <a:chExt cx="0" cy="0"/>
        </a:xfrm>
      </p:grpSpPr>
      <p:sp>
        <p:nvSpPr>
          <p:cNvPr id="929" name="Google Shape;929;p10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82</a:t>
            </a:fld>
            <a:endParaRPr/>
          </a:p>
        </p:txBody>
      </p:sp>
      <p:sp>
        <p:nvSpPr>
          <p:cNvPr id="930" name="Google Shape;930;p106"/>
          <p:cNvSpPr txBox="1">
            <a:spLocks noGrp="1"/>
          </p:cNvSpPr>
          <p:nvPr>
            <p:ph type="title"/>
          </p:nvPr>
        </p:nvSpPr>
        <p:spPr>
          <a:xfrm>
            <a:off x="311700" y="52475"/>
            <a:ext cx="8520600" cy="572700"/>
          </a:xfrm>
          <a:prstGeom prst="rect">
            <a:avLst/>
          </a:prstGeom>
        </p:spPr>
        <p:txBody>
          <a:bodyPr spcFirstLastPara="1" wrap="square" lIns="91425" tIns="91425" rIns="91425" bIns="91425" anchor="t" anchorCtr="0">
            <a:normAutofit fontScale="90000"/>
          </a:bodyPr>
          <a:lstStyle/>
          <a:p>
            <a:pPr marL="0" marR="0" lvl="0" indent="0" algn="ctr" rtl="0">
              <a:lnSpc>
                <a:spcPct val="100000"/>
              </a:lnSpc>
              <a:spcBef>
                <a:spcPts val="0"/>
              </a:spcBef>
              <a:spcAft>
                <a:spcPts val="0"/>
              </a:spcAft>
              <a:buNone/>
            </a:pPr>
            <a:r>
              <a:rPr lang="en" b="1">
                <a:solidFill>
                  <a:schemeClr val="lt1"/>
                </a:solidFill>
                <a:latin typeface="Roboto Serif"/>
                <a:ea typeface="Roboto Serif"/>
                <a:cs typeface="Roboto Serif"/>
                <a:sym typeface="Roboto Serif"/>
              </a:rPr>
              <a:t>Risk Management (Extra)</a:t>
            </a:r>
            <a:endParaRPr b="1">
              <a:solidFill>
                <a:schemeClr val="lt1"/>
              </a:solidFill>
              <a:latin typeface="Roboto Serif"/>
              <a:ea typeface="Roboto Serif"/>
              <a:cs typeface="Roboto Serif"/>
              <a:sym typeface="Roboto Serif"/>
            </a:endParaRPr>
          </a:p>
        </p:txBody>
      </p:sp>
      <p:graphicFrame>
        <p:nvGraphicFramePr>
          <p:cNvPr id="931" name="Google Shape;931;p106"/>
          <p:cNvGraphicFramePr/>
          <p:nvPr/>
        </p:nvGraphicFramePr>
        <p:xfrm>
          <a:off x="155850" y="670550"/>
          <a:ext cx="3000000" cy="3000000"/>
        </p:xfrm>
        <a:graphic>
          <a:graphicData uri="http://schemas.openxmlformats.org/drawingml/2006/table">
            <a:tbl>
              <a:tblPr>
                <a:noFill/>
                <a:tableStyleId>{DB19F140-43EF-405D-B013-D72AE74EFCB3}</a:tableStyleId>
              </a:tblPr>
              <a:tblGrid>
                <a:gridCol w="790975">
                  <a:extLst>
                    <a:ext uri="{9D8B030D-6E8A-4147-A177-3AD203B41FA5}">
                      <a16:colId xmlns:a16="http://schemas.microsoft.com/office/drawing/2014/main" val="20000"/>
                    </a:ext>
                  </a:extLst>
                </a:gridCol>
                <a:gridCol w="1136075">
                  <a:extLst>
                    <a:ext uri="{9D8B030D-6E8A-4147-A177-3AD203B41FA5}">
                      <a16:colId xmlns:a16="http://schemas.microsoft.com/office/drawing/2014/main" val="20001"/>
                    </a:ext>
                  </a:extLst>
                </a:gridCol>
                <a:gridCol w="612425">
                  <a:extLst>
                    <a:ext uri="{9D8B030D-6E8A-4147-A177-3AD203B41FA5}">
                      <a16:colId xmlns:a16="http://schemas.microsoft.com/office/drawing/2014/main" val="20002"/>
                    </a:ext>
                  </a:extLst>
                </a:gridCol>
                <a:gridCol w="576925">
                  <a:extLst>
                    <a:ext uri="{9D8B030D-6E8A-4147-A177-3AD203B41FA5}">
                      <a16:colId xmlns:a16="http://schemas.microsoft.com/office/drawing/2014/main" val="20003"/>
                    </a:ext>
                  </a:extLst>
                </a:gridCol>
                <a:gridCol w="1721875">
                  <a:extLst>
                    <a:ext uri="{9D8B030D-6E8A-4147-A177-3AD203B41FA5}">
                      <a16:colId xmlns:a16="http://schemas.microsoft.com/office/drawing/2014/main" val="20004"/>
                    </a:ext>
                  </a:extLst>
                </a:gridCol>
                <a:gridCol w="1588725">
                  <a:extLst>
                    <a:ext uri="{9D8B030D-6E8A-4147-A177-3AD203B41FA5}">
                      <a16:colId xmlns:a16="http://schemas.microsoft.com/office/drawing/2014/main" val="20005"/>
                    </a:ext>
                  </a:extLst>
                </a:gridCol>
                <a:gridCol w="2405300">
                  <a:extLst>
                    <a:ext uri="{9D8B030D-6E8A-4147-A177-3AD203B41FA5}">
                      <a16:colId xmlns:a16="http://schemas.microsoft.com/office/drawing/2014/main" val="20006"/>
                    </a:ext>
                  </a:extLst>
                </a:gridCol>
              </a:tblGrid>
              <a:tr h="197575">
                <a:tc>
                  <a:txBody>
                    <a:bodyPr/>
                    <a:lstStyle/>
                    <a:p>
                      <a:pPr marL="0" lvl="0" indent="0" algn="ctr" rtl="0">
                        <a:lnSpc>
                          <a:spcPct val="115000"/>
                        </a:lnSpc>
                        <a:spcBef>
                          <a:spcPts val="0"/>
                        </a:spcBef>
                        <a:spcAft>
                          <a:spcPts val="0"/>
                        </a:spcAft>
                        <a:buNone/>
                      </a:pPr>
                      <a:r>
                        <a:rPr lang="en" sz="800" b="1">
                          <a:solidFill>
                            <a:schemeClr val="lt1"/>
                          </a:solidFill>
                        </a:rPr>
                        <a:t>Risk ID</a:t>
                      </a:r>
                      <a:endParaRPr sz="800" b="1">
                        <a:solidFill>
                          <a:schemeClr val="lt1"/>
                        </a:solidFill>
                      </a:endParaRPr>
                    </a:p>
                  </a:txBody>
                  <a:tcPr marL="28575" marR="28575" marT="19050" marB="19050" anchor="b">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a:txBody>
                    <a:bodyPr/>
                    <a:lstStyle/>
                    <a:p>
                      <a:pPr marL="0" lvl="0" indent="0" algn="ctr" rtl="0">
                        <a:lnSpc>
                          <a:spcPct val="115000"/>
                        </a:lnSpc>
                        <a:spcBef>
                          <a:spcPts val="0"/>
                        </a:spcBef>
                        <a:spcAft>
                          <a:spcPts val="0"/>
                        </a:spcAft>
                        <a:buNone/>
                      </a:pPr>
                      <a:r>
                        <a:rPr lang="en" sz="800" b="1">
                          <a:solidFill>
                            <a:schemeClr val="lt1"/>
                          </a:solidFill>
                        </a:rPr>
                        <a:t>Risk Title</a:t>
                      </a:r>
                      <a:endParaRPr sz="800" b="1">
                        <a:solidFill>
                          <a:schemeClr val="lt1"/>
                        </a:solidFill>
                      </a:endParaRPr>
                    </a:p>
                  </a:txBody>
                  <a:tcPr marL="28575" marR="28575" marT="19050" marB="19050" anchor="b">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a:txBody>
                    <a:bodyPr/>
                    <a:lstStyle/>
                    <a:p>
                      <a:pPr marL="0" lvl="0" indent="0" algn="ctr" rtl="0">
                        <a:lnSpc>
                          <a:spcPct val="115000"/>
                        </a:lnSpc>
                        <a:spcBef>
                          <a:spcPts val="0"/>
                        </a:spcBef>
                        <a:spcAft>
                          <a:spcPts val="0"/>
                        </a:spcAft>
                        <a:buNone/>
                      </a:pPr>
                      <a:r>
                        <a:rPr lang="en" sz="800" b="1">
                          <a:solidFill>
                            <a:schemeClr val="lt1"/>
                          </a:solidFill>
                        </a:rPr>
                        <a:t>Risk Owner</a:t>
                      </a:r>
                      <a:endParaRPr sz="800" b="1">
                        <a:solidFill>
                          <a:schemeClr val="lt1"/>
                        </a:solidFill>
                      </a:endParaRPr>
                    </a:p>
                  </a:txBody>
                  <a:tcPr marL="28575" marR="28575" marT="19050" marB="19050" anchor="b">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a:txBody>
                    <a:bodyPr/>
                    <a:lstStyle/>
                    <a:p>
                      <a:pPr marL="0" lvl="0" indent="0" algn="ctr" rtl="0">
                        <a:lnSpc>
                          <a:spcPct val="115000"/>
                        </a:lnSpc>
                        <a:spcBef>
                          <a:spcPts val="0"/>
                        </a:spcBef>
                        <a:spcAft>
                          <a:spcPts val="0"/>
                        </a:spcAft>
                        <a:buNone/>
                      </a:pPr>
                      <a:r>
                        <a:rPr lang="en" sz="800" b="1">
                          <a:solidFill>
                            <a:schemeClr val="lt1"/>
                          </a:solidFill>
                        </a:rPr>
                        <a:t>Type</a:t>
                      </a:r>
                      <a:endParaRPr sz="800" b="1">
                        <a:solidFill>
                          <a:schemeClr val="lt1"/>
                        </a:solidFill>
                      </a:endParaRPr>
                    </a:p>
                  </a:txBody>
                  <a:tcPr marL="28575" marR="28575" marT="19050" marB="19050" anchor="b">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a:txBody>
                    <a:bodyPr/>
                    <a:lstStyle/>
                    <a:p>
                      <a:pPr marL="0" lvl="0" indent="0" algn="ctr" rtl="0">
                        <a:lnSpc>
                          <a:spcPct val="115000"/>
                        </a:lnSpc>
                        <a:spcBef>
                          <a:spcPts val="0"/>
                        </a:spcBef>
                        <a:spcAft>
                          <a:spcPts val="0"/>
                        </a:spcAft>
                        <a:buNone/>
                      </a:pPr>
                      <a:r>
                        <a:rPr lang="en" sz="800" b="1">
                          <a:solidFill>
                            <a:schemeClr val="lt1"/>
                          </a:solidFill>
                        </a:rPr>
                        <a:t>Description</a:t>
                      </a:r>
                      <a:endParaRPr sz="800" b="1">
                        <a:solidFill>
                          <a:schemeClr val="lt1"/>
                        </a:solidFill>
                      </a:endParaRPr>
                    </a:p>
                  </a:txBody>
                  <a:tcPr marL="28575" marR="28575" marT="19050" marB="19050" anchor="b">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a:txBody>
                    <a:bodyPr/>
                    <a:lstStyle/>
                    <a:p>
                      <a:pPr marL="0" lvl="0" indent="0" algn="ctr" rtl="0">
                        <a:lnSpc>
                          <a:spcPct val="115000"/>
                        </a:lnSpc>
                        <a:spcBef>
                          <a:spcPts val="0"/>
                        </a:spcBef>
                        <a:spcAft>
                          <a:spcPts val="0"/>
                        </a:spcAft>
                        <a:buNone/>
                      </a:pPr>
                      <a:r>
                        <a:rPr lang="en" sz="800" b="1">
                          <a:solidFill>
                            <a:schemeClr val="lt1"/>
                          </a:solidFill>
                        </a:rPr>
                        <a:t>Consequence</a:t>
                      </a:r>
                      <a:endParaRPr sz="800" b="1">
                        <a:solidFill>
                          <a:schemeClr val="lt1"/>
                        </a:solidFill>
                      </a:endParaRPr>
                    </a:p>
                  </a:txBody>
                  <a:tcPr marL="28575" marR="28575" marT="19050" marB="19050" anchor="b">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a:txBody>
                    <a:bodyPr/>
                    <a:lstStyle/>
                    <a:p>
                      <a:pPr marL="0" lvl="0" indent="0" algn="ctr" rtl="0">
                        <a:lnSpc>
                          <a:spcPct val="115000"/>
                        </a:lnSpc>
                        <a:spcBef>
                          <a:spcPts val="0"/>
                        </a:spcBef>
                        <a:spcAft>
                          <a:spcPts val="0"/>
                        </a:spcAft>
                        <a:buNone/>
                      </a:pPr>
                      <a:r>
                        <a:rPr lang="en" sz="800" b="1">
                          <a:solidFill>
                            <a:schemeClr val="lt1"/>
                          </a:solidFill>
                        </a:rPr>
                        <a:t>Risk Reduction Plan</a:t>
                      </a:r>
                      <a:endParaRPr sz="800" b="1">
                        <a:solidFill>
                          <a:schemeClr val="lt1"/>
                        </a:solidFill>
                      </a:endParaRPr>
                    </a:p>
                  </a:txBody>
                  <a:tcPr marL="28575" marR="28575" marT="19050" marB="19050" anchor="b">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extLst>
                  <a:ext uri="{0D108BD9-81ED-4DB2-BD59-A6C34878D82A}">
                    <a16:rowId xmlns:a16="http://schemas.microsoft.com/office/drawing/2014/main" val="10000"/>
                  </a:ext>
                </a:extLst>
              </a:tr>
              <a:tr h="461000">
                <a:tc rowSpan="3">
                  <a:txBody>
                    <a:bodyPr/>
                    <a:lstStyle/>
                    <a:p>
                      <a:pPr marL="0" lvl="0" indent="0" algn="ctr" rtl="0">
                        <a:lnSpc>
                          <a:spcPct val="115000"/>
                        </a:lnSpc>
                        <a:spcBef>
                          <a:spcPts val="0"/>
                        </a:spcBef>
                        <a:spcAft>
                          <a:spcPts val="0"/>
                        </a:spcAft>
                        <a:buNone/>
                      </a:pPr>
                      <a:r>
                        <a:rPr lang="en" sz="800">
                          <a:solidFill>
                            <a:schemeClr val="lt1"/>
                          </a:solidFill>
                        </a:rPr>
                        <a:t>R1</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rowSpan="3">
                  <a:txBody>
                    <a:bodyPr/>
                    <a:lstStyle/>
                    <a:p>
                      <a:pPr marL="0" lvl="0" indent="0" algn="l" rtl="0">
                        <a:lnSpc>
                          <a:spcPct val="115000"/>
                        </a:lnSpc>
                        <a:spcBef>
                          <a:spcPts val="0"/>
                        </a:spcBef>
                        <a:spcAft>
                          <a:spcPts val="0"/>
                        </a:spcAft>
                        <a:buNone/>
                      </a:pPr>
                      <a:r>
                        <a:rPr lang="en" sz="800">
                          <a:solidFill>
                            <a:schemeClr val="lt1"/>
                          </a:solidFill>
                        </a:rPr>
                        <a:t>PRL Testbed Scheduling</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rowSpan="3">
                  <a:txBody>
                    <a:bodyPr/>
                    <a:lstStyle/>
                    <a:p>
                      <a:pPr marL="0" lvl="0" indent="0" algn="l" rtl="0">
                        <a:lnSpc>
                          <a:spcPct val="115000"/>
                        </a:lnSpc>
                        <a:spcBef>
                          <a:spcPts val="0"/>
                        </a:spcBef>
                        <a:spcAft>
                          <a:spcPts val="0"/>
                        </a:spcAft>
                        <a:buNone/>
                      </a:pPr>
                      <a:r>
                        <a:rPr lang="en" sz="800">
                          <a:solidFill>
                            <a:schemeClr val="lt1"/>
                          </a:solidFill>
                        </a:rPr>
                        <a:t>Ankit</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rowSpan="3">
                  <a:txBody>
                    <a:bodyPr/>
                    <a:lstStyle/>
                    <a:p>
                      <a:pPr marL="0" lvl="0" indent="0" algn="l" rtl="0">
                        <a:lnSpc>
                          <a:spcPct val="115000"/>
                        </a:lnSpc>
                        <a:spcBef>
                          <a:spcPts val="0"/>
                        </a:spcBef>
                        <a:spcAft>
                          <a:spcPts val="0"/>
                        </a:spcAft>
                        <a:buNone/>
                      </a:pPr>
                      <a:r>
                        <a:rPr lang="en" sz="800">
                          <a:solidFill>
                            <a:schemeClr val="lt1"/>
                          </a:solidFill>
                        </a:rPr>
                        <a:t>Scheduling</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rowSpan="3">
                  <a:txBody>
                    <a:bodyPr/>
                    <a:lstStyle/>
                    <a:p>
                      <a:pPr marL="0" lvl="0" indent="0" algn="l" rtl="0">
                        <a:lnSpc>
                          <a:spcPct val="115000"/>
                        </a:lnSpc>
                        <a:spcBef>
                          <a:spcPts val="0"/>
                        </a:spcBef>
                        <a:spcAft>
                          <a:spcPts val="0"/>
                        </a:spcAft>
                        <a:buNone/>
                      </a:pPr>
                      <a:r>
                        <a:rPr lang="en" sz="800">
                          <a:solidFill>
                            <a:schemeClr val="lt1"/>
                          </a:solidFill>
                        </a:rPr>
                        <a:t>PRL Testbed unavailable due to scheduling conflicts with other high priority projects		</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rowSpan="3">
                  <a:txBody>
                    <a:bodyPr/>
                    <a:lstStyle/>
                    <a:p>
                      <a:pPr marL="0" lvl="0" indent="0" algn="l" rtl="0">
                        <a:lnSpc>
                          <a:spcPct val="115000"/>
                        </a:lnSpc>
                        <a:spcBef>
                          <a:spcPts val="0"/>
                        </a:spcBef>
                        <a:spcAft>
                          <a:spcPts val="0"/>
                        </a:spcAft>
                        <a:buNone/>
                      </a:pPr>
                      <a:r>
                        <a:rPr lang="en" sz="800">
                          <a:solidFill>
                            <a:schemeClr val="lt1"/>
                          </a:solidFill>
                        </a:rPr>
                        <a:t>No testbed available for testing and/or SVD</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a:txBody>
                    <a:bodyPr/>
                    <a:lstStyle/>
                    <a:p>
                      <a:pPr marL="0" lvl="0" indent="0" algn="l" rtl="0">
                        <a:lnSpc>
                          <a:spcPct val="115000"/>
                        </a:lnSpc>
                        <a:spcBef>
                          <a:spcPts val="0"/>
                        </a:spcBef>
                        <a:spcAft>
                          <a:spcPts val="0"/>
                        </a:spcAft>
                        <a:buNone/>
                      </a:pPr>
                      <a:r>
                        <a:rPr lang="en" sz="800">
                          <a:solidFill>
                            <a:schemeClr val="lt1"/>
                          </a:solidFill>
                        </a:rPr>
                        <a:t>Devise and discuss a testing and demo plan with Red and other stakeholders of the PRL testbed beforehand and reserve slots</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extLst>
                  <a:ext uri="{0D108BD9-81ED-4DB2-BD59-A6C34878D82A}">
                    <a16:rowId xmlns:a16="http://schemas.microsoft.com/office/drawing/2014/main" val="10001"/>
                  </a:ext>
                </a:extLst>
              </a:tr>
              <a:tr h="319875">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lvl="0" indent="0" algn="l" rtl="0">
                        <a:lnSpc>
                          <a:spcPct val="115000"/>
                        </a:lnSpc>
                        <a:spcBef>
                          <a:spcPts val="0"/>
                        </a:spcBef>
                        <a:spcAft>
                          <a:spcPts val="0"/>
                        </a:spcAft>
                        <a:buNone/>
                      </a:pPr>
                      <a:r>
                        <a:rPr lang="en" sz="800">
                          <a:solidFill>
                            <a:schemeClr val="lt1"/>
                          </a:solidFill>
                        </a:rPr>
                        <a:t>Reach out to external testing facilities like Astrobotic or CAT for a backup testing facility</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extLst>
                  <a:ext uri="{0D108BD9-81ED-4DB2-BD59-A6C34878D82A}">
                    <a16:rowId xmlns:a16="http://schemas.microsoft.com/office/drawing/2014/main" val="10002"/>
                  </a:ext>
                </a:extLst>
              </a:tr>
              <a:tr h="197575">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lvl="0" indent="0" algn="l" rtl="0">
                        <a:lnSpc>
                          <a:spcPct val="115000"/>
                        </a:lnSpc>
                        <a:spcBef>
                          <a:spcPts val="0"/>
                        </a:spcBef>
                        <a:spcAft>
                          <a:spcPts val="0"/>
                        </a:spcAft>
                        <a:buNone/>
                      </a:pPr>
                      <a:r>
                        <a:rPr lang="en" sz="800">
                          <a:solidFill>
                            <a:schemeClr val="lt1"/>
                          </a:solidFill>
                        </a:rPr>
                        <a:t>Schedule tests at night</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extLst>
                  <a:ext uri="{0D108BD9-81ED-4DB2-BD59-A6C34878D82A}">
                    <a16:rowId xmlns:a16="http://schemas.microsoft.com/office/drawing/2014/main" val="10003"/>
                  </a:ext>
                </a:extLst>
              </a:tr>
              <a:tr h="197575">
                <a:tc rowSpan="3">
                  <a:txBody>
                    <a:bodyPr/>
                    <a:lstStyle/>
                    <a:p>
                      <a:pPr marL="0" lvl="0" indent="0" algn="ctr" rtl="0">
                        <a:lnSpc>
                          <a:spcPct val="115000"/>
                        </a:lnSpc>
                        <a:spcBef>
                          <a:spcPts val="0"/>
                        </a:spcBef>
                        <a:spcAft>
                          <a:spcPts val="0"/>
                        </a:spcAft>
                        <a:buNone/>
                      </a:pPr>
                      <a:r>
                        <a:rPr lang="en" sz="800">
                          <a:solidFill>
                            <a:schemeClr val="lt1"/>
                          </a:solidFill>
                        </a:rPr>
                        <a:t>R2</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rowSpan="3">
                  <a:txBody>
                    <a:bodyPr/>
                    <a:lstStyle/>
                    <a:p>
                      <a:pPr marL="0" lvl="0" indent="0" algn="l" rtl="0">
                        <a:lnSpc>
                          <a:spcPct val="115000"/>
                        </a:lnSpc>
                        <a:spcBef>
                          <a:spcPts val="0"/>
                        </a:spcBef>
                        <a:spcAft>
                          <a:spcPts val="0"/>
                        </a:spcAft>
                        <a:buNone/>
                      </a:pPr>
                      <a:r>
                        <a:rPr lang="en" sz="800">
                          <a:solidFill>
                            <a:schemeClr val="lt1"/>
                          </a:solidFill>
                        </a:rPr>
                        <a:t>Excavator and grader tool planner takes longer than expected to deliver</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rowSpan="3">
                  <a:txBody>
                    <a:bodyPr/>
                    <a:lstStyle/>
                    <a:p>
                      <a:pPr marL="0" lvl="0" indent="0" algn="l" rtl="0">
                        <a:lnSpc>
                          <a:spcPct val="115000"/>
                        </a:lnSpc>
                        <a:spcBef>
                          <a:spcPts val="0"/>
                        </a:spcBef>
                        <a:spcAft>
                          <a:spcPts val="0"/>
                        </a:spcAft>
                        <a:buNone/>
                      </a:pPr>
                      <a:r>
                        <a:rPr lang="en" sz="800">
                          <a:solidFill>
                            <a:schemeClr val="lt1"/>
                          </a:solidFill>
                        </a:rPr>
                        <a:t>Simson</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rowSpan="3">
                  <a:txBody>
                    <a:bodyPr/>
                    <a:lstStyle/>
                    <a:p>
                      <a:pPr marL="0" lvl="0" indent="0" algn="l" rtl="0">
                        <a:lnSpc>
                          <a:spcPct val="115000"/>
                        </a:lnSpc>
                        <a:spcBef>
                          <a:spcPts val="0"/>
                        </a:spcBef>
                        <a:spcAft>
                          <a:spcPts val="0"/>
                        </a:spcAft>
                        <a:buNone/>
                      </a:pPr>
                      <a:r>
                        <a:rPr lang="en" sz="800">
                          <a:solidFill>
                            <a:schemeClr val="lt1"/>
                          </a:solidFill>
                        </a:rPr>
                        <a:t>Technical</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rowSpan="3">
                  <a:txBody>
                    <a:bodyPr/>
                    <a:lstStyle/>
                    <a:p>
                      <a:pPr marL="0" lvl="0" indent="0" algn="l" rtl="0">
                        <a:lnSpc>
                          <a:spcPct val="115000"/>
                        </a:lnSpc>
                        <a:spcBef>
                          <a:spcPts val="0"/>
                        </a:spcBef>
                        <a:spcAft>
                          <a:spcPts val="0"/>
                        </a:spcAft>
                        <a:buNone/>
                      </a:pPr>
                      <a:r>
                        <a:rPr lang="en" sz="800">
                          <a:solidFill>
                            <a:schemeClr val="lt1"/>
                          </a:solidFill>
                        </a:rPr>
                        <a:t>Integration of the excavator and grader software with hardware takes longer than expected</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rowSpan="3">
                  <a:txBody>
                    <a:bodyPr/>
                    <a:lstStyle/>
                    <a:p>
                      <a:pPr marL="0" lvl="0" indent="0" algn="l" rtl="0">
                        <a:lnSpc>
                          <a:spcPct val="115000"/>
                        </a:lnSpc>
                        <a:spcBef>
                          <a:spcPts val="0"/>
                        </a:spcBef>
                        <a:spcAft>
                          <a:spcPts val="0"/>
                        </a:spcAft>
                        <a:buNone/>
                      </a:pPr>
                      <a:r>
                        <a:rPr lang="en" sz="800">
                          <a:solidFill>
                            <a:schemeClr val="lt1"/>
                          </a:solidFill>
                        </a:rPr>
                        <a:t>Unable to meet SVD deadline and potential requirements change		</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a:txBody>
                    <a:bodyPr/>
                    <a:lstStyle/>
                    <a:p>
                      <a:pPr marL="0" lvl="0" indent="0" algn="l" rtl="0">
                        <a:lnSpc>
                          <a:spcPct val="115000"/>
                        </a:lnSpc>
                        <a:spcBef>
                          <a:spcPts val="0"/>
                        </a:spcBef>
                        <a:spcAft>
                          <a:spcPts val="0"/>
                        </a:spcAft>
                        <a:buNone/>
                      </a:pPr>
                      <a:r>
                        <a:rPr lang="en" sz="800">
                          <a:solidFill>
                            <a:schemeClr val="lt1"/>
                          </a:solidFill>
                        </a:rPr>
                        <a:t>Shift requirements for SVD	</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extLst>
                  <a:ext uri="{0D108BD9-81ED-4DB2-BD59-A6C34878D82A}">
                    <a16:rowId xmlns:a16="http://schemas.microsoft.com/office/drawing/2014/main" val="10004"/>
                  </a:ext>
                </a:extLst>
              </a:tr>
              <a:tr h="197575">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lvl="0" indent="0" algn="l" rtl="0">
                        <a:lnSpc>
                          <a:spcPct val="115000"/>
                        </a:lnSpc>
                        <a:spcBef>
                          <a:spcPts val="0"/>
                        </a:spcBef>
                        <a:spcAft>
                          <a:spcPts val="0"/>
                        </a:spcAft>
                        <a:buNone/>
                      </a:pPr>
                      <a:r>
                        <a:rPr lang="en" sz="800">
                          <a:solidFill>
                            <a:schemeClr val="lt1"/>
                          </a:solidFill>
                        </a:rPr>
                        <a:t>Integrate the grader during Fall semester</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extLst>
                  <a:ext uri="{0D108BD9-81ED-4DB2-BD59-A6C34878D82A}">
                    <a16:rowId xmlns:a16="http://schemas.microsoft.com/office/drawing/2014/main" val="10005"/>
                  </a:ext>
                </a:extLst>
              </a:tr>
              <a:tr h="319875">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lvl="0" indent="0" algn="l" rtl="0">
                        <a:lnSpc>
                          <a:spcPct val="115000"/>
                        </a:lnSpc>
                        <a:spcBef>
                          <a:spcPts val="0"/>
                        </a:spcBef>
                        <a:spcAft>
                          <a:spcPts val="0"/>
                        </a:spcAft>
                        <a:buNone/>
                      </a:pPr>
                      <a:r>
                        <a:rPr lang="en" sz="800">
                          <a:solidFill>
                            <a:schemeClr val="lt1"/>
                          </a:solidFill>
                        </a:rPr>
                        <a:t>Potentially use off-the-shelf code if available, preferably from CraterGrader</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extLst>
                  <a:ext uri="{0D108BD9-81ED-4DB2-BD59-A6C34878D82A}">
                    <a16:rowId xmlns:a16="http://schemas.microsoft.com/office/drawing/2014/main" val="10006"/>
                  </a:ext>
                </a:extLst>
              </a:tr>
              <a:tr h="319875">
                <a:tc rowSpan="4">
                  <a:txBody>
                    <a:bodyPr/>
                    <a:lstStyle/>
                    <a:p>
                      <a:pPr marL="0" lvl="0" indent="0" algn="ctr" rtl="0">
                        <a:lnSpc>
                          <a:spcPct val="115000"/>
                        </a:lnSpc>
                        <a:spcBef>
                          <a:spcPts val="0"/>
                        </a:spcBef>
                        <a:spcAft>
                          <a:spcPts val="0"/>
                        </a:spcAft>
                        <a:buNone/>
                      </a:pPr>
                      <a:r>
                        <a:rPr lang="en" sz="800">
                          <a:solidFill>
                            <a:schemeClr val="lt1"/>
                          </a:solidFill>
                        </a:rPr>
                        <a:t>R3</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rowSpan="4">
                  <a:txBody>
                    <a:bodyPr/>
                    <a:lstStyle/>
                    <a:p>
                      <a:pPr marL="0" lvl="0" indent="0" algn="l" rtl="0">
                        <a:lnSpc>
                          <a:spcPct val="115000"/>
                        </a:lnSpc>
                        <a:spcBef>
                          <a:spcPts val="0"/>
                        </a:spcBef>
                        <a:spcAft>
                          <a:spcPts val="0"/>
                        </a:spcAft>
                        <a:buNone/>
                      </a:pPr>
                      <a:r>
                        <a:rPr lang="en" sz="800">
                          <a:solidFill>
                            <a:schemeClr val="lt1"/>
                          </a:solidFill>
                        </a:rPr>
                        <a:t>Integration issues between subsystems</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rowSpan="4">
                  <a:txBody>
                    <a:bodyPr/>
                    <a:lstStyle/>
                    <a:p>
                      <a:pPr marL="0" lvl="0" indent="0" algn="l" rtl="0">
                        <a:lnSpc>
                          <a:spcPct val="115000"/>
                        </a:lnSpc>
                        <a:spcBef>
                          <a:spcPts val="0"/>
                        </a:spcBef>
                        <a:spcAft>
                          <a:spcPts val="0"/>
                        </a:spcAft>
                        <a:buNone/>
                      </a:pPr>
                      <a:r>
                        <a:rPr lang="en" sz="800">
                          <a:solidFill>
                            <a:schemeClr val="lt1"/>
                          </a:solidFill>
                        </a:rPr>
                        <a:t>Deepam</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rowSpan="4">
                  <a:txBody>
                    <a:bodyPr/>
                    <a:lstStyle/>
                    <a:p>
                      <a:pPr marL="0" lvl="0" indent="0" algn="l" rtl="0">
                        <a:lnSpc>
                          <a:spcPct val="115000"/>
                        </a:lnSpc>
                        <a:spcBef>
                          <a:spcPts val="0"/>
                        </a:spcBef>
                        <a:spcAft>
                          <a:spcPts val="0"/>
                        </a:spcAft>
                        <a:buNone/>
                      </a:pPr>
                      <a:r>
                        <a:rPr lang="en" sz="800">
                          <a:solidFill>
                            <a:schemeClr val="lt1"/>
                          </a:solidFill>
                        </a:rPr>
                        <a:t>Technical</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rowSpan="4">
                  <a:txBody>
                    <a:bodyPr/>
                    <a:lstStyle/>
                    <a:p>
                      <a:pPr marL="0" lvl="0" indent="0" algn="l" rtl="0">
                        <a:lnSpc>
                          <a:spcPct val="115000"/>
                        </a:lnSpc>
                        <a:spcBef>
                          <a:spcPts val="0"/>
                        </a:spcBef>
                        <a:spcAft>
                          <a:spcPts val="0"/>
                        </a:spcAft>
                        <a:buNone/>
                      </a:pPr>
                      <a:r>
                        <a:rPr lang="en" sz="800">
                          <a:solidFill>
                            <a:schemeClr val="lt1"/>
                          </a:solidFill>
                        </a:rPr>
                        <a:t>Subsystems work individually, but integration and communication between the subsystems are flawed		</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rowSpan="4">
                  <a:txBody>
                    <a:bodyPr/>
                    <a:lstStyle/>
                    <a:p>
                      <a:pPr marL="0" lvl="0" indent="0" algn="l" rtl="0">
                        <a:lnSpc>
                          <a:spcPct val="115000"/>
                        </a:lnSpc>
                        <a:spcBef>
                          <a:spcPts val="0"/>
                        </a:spcBef>
                        <a:spcAft>
                          <a:spcPts val="0"/>
                        </a:spcAft>
                        <a:buNone/>
                      </a:pPr>
                      <a:r>
                        <a:rPr lang="en" sz="800">
                          <a:solidFill>
                            <a:schemeClr val="lt1"/>
                          </a:solidFill>
                        </a:rPr>
                        <a:t>Delay in integration causing scheduling overruns, requirements change and failure of the demo		</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a:txBody>
                    <a:bodyPr/>
                    <a:lstStyle/>
                    <a:p>
                      <a:pPr marL="0" lvl="0" indent="0" algn="l" rtl="0">
                        <a:lnSpc>
                          <a:spcPct val="115000"/>
                        </a:lnSpc>
                        <a:spcBef>
                          <a:spcPts val="0"/>
                        </a:spcBef>
                        <a:spcAft>
                          <a:spcPts val="0"/>
                        </a:spcAft>
                        <a:buNone/>
                      </a:pPr>
                      <a:r>
                        <a:rPr lang="en" sz="800">
                          <a:solidFill>
                            <a:schemeClr val="lt1"/>
                          </a:solidFill>
                        </a:rPr>
                        <a:t>Perform unit testing and subsystem validation continuously</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extLst>
                  <a:ext uri="{0D108BD9-81ED-4DB2-BD59-A6C34878D82A}">
                    <a16:rowId xmlns:a16="http://schemas.microsoft.com/office/drawing/2014/main" val="10007"/>
                  </a:ext>
                </a:extLst>
              </a:tr>
              <a:tr h="197575">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lvl="0" indent="0" algn="l" rtl="0">
                        <a:lnSpc>
                          <a:spcPct val="115000"/>
                        </a:lnSpc>
                        <a:spcBef>
                          <a:spcPts val="0"/>
                        </a:spcBef>
                        <a:spcAft>
                          <a:spcPts val="0"/>
                        </a:spcAft>
                        <a:buNone/>
                      </a:pPr>
                      <a:r>
                        <a:rPr lang="en" sz="800">
                          <a:solidFill>
                            <a:schemeClr val="lt1"/>
                          </a:solidFill>
                        </a:rPr>
                        <a:t>Integrate one subsystem at a time</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extLst>
                  <a:ext uri="{0D108BD9-81ED-4DB2-BD59-A6C34878D82A}">
                    <a16:rowId xmlns:a16="http://schemas.microsoft.com/office/drawing/2014/main" val="10008"/>
                  </a:ext>
                </a:extLst>
              </a:tr>
              <a:tr h="319875">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lvl="0" indent="0" algn="l" rtl="0">
                        <a:lnSpc>
                          <a:spcPct val="115000"/>
                        </a:lnSpc>
                        <a:spcBef>
                          <a:spcPts val="0"/>
                        </a:spcBef>
                        <a:spcAft>
                          <a:spcPts val="0"/>
                        </a:spcAft>
                        <a:buNone/>
                      </a:pPr>
                      <a:r>
                        <a:rPr lang="en" sz="800">
                          <a:solidFill>
                            <a:schemeClr val="lt1"/>
                          </a:solidFill>
                        </a:rPr>
                        <a:t>Use a common framework (e.g. ROS2 interfaces) for communication between subsystems to reduce bugs</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extLst>
                  <a:ext uri="{0D108BD9-81ED-4DB2-BD59-A6C34878D82A}">
                    <a16:rowId xmlns:a16="http://schemas.microsoft.com/office/drawing/2014/main" val="10009"/>
                  </a:ext>
                </a:extLst>
              </a:tr>
              <a:tr h="319875">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lvl="0" indent="0" algn="l" rtl="0">
                        <a:lnSpc>
                          <a:spcPct val="115000"/>
                        </a:lnSpc>
                        <a:spcBef>
                          <a:spcPts val="0"/>
                        </a:spcBef>
                        <a:spcAft>
                          <a:spcPts val="0"/>
                        </a:spcAft>
                        <a:buNone/>
                      </a:pPr>
                      <a:r>
                        <a:rPr lang="en" sz="800">
                          <a:solidFill>
                            <a:schemeClr val="lt1"/>
                          </a:solidFill>
                        </a:rPr>
                        <a:t>Keep to planned schedule and have at least 5 weeks for testing and integration	</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extLst>
                  <a:ext uri="{0D108BD9-81ED-4DB2-BD59-A6C34878D82A}">
                    <a16:rowId xmlns:a16="http://schemas.microsoft.com/office/drawing/2014/main" val="10010"/>
                  </a:ext>
                </a:extLst>
              </a:tr>
              <a:tr h="319875">
                <a:tc rowSpan="3">
                  <a:txBody>
                    <a:bodyPr/>
                    <a:lstStyle/>
                    <a:p>
                      <a:pPr marL="0" lvl="0" indent="0" algn="ctr" rtl="0">
                        <a:lnSpc>
                          <a:spcPct val="115000"/>
                        </a:lnSpc>
                        <a:spcBef>
                          <a:spcPts val="0"/>
                        </a:spcBef>
                        <a:spcAft>
                          <a:spcPts val="0"/>
                        </a:spcAft>
                        <a:buNone/>
                      </a:pPr>
                      <a:r>
                        <a:rPr lang="en" sz="800">
                          <a:solidFill>
                            <a:schemeClr val="lt1"/>
                          </a:solidFill>
                        </a:rPr>
                        <a:t>R4</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rowSpan="3">
                  <a:txBody>
                    <a:bodyPr/>
                    <a:lstStyle/>
                    <a:p>
                      <a:pPr marL="0" lvl="0" indent="0" algn="l" rtl="0">
                        <a:lnSpc>
                          <a:spcPct val="115000"/>
                        </a:lnSpc>
                        <a:spcBef>
                          <a:spcPts val="0"/>
                        </a:spcBef>
                        <a:spcAft>
                          <a:spcPts val="0"/>
                        </a:spcAft>
                        <a:buNone/>
                      </a:pPr>
                      <a:r>
                        <a:rPr lang="en" sz="800">
                          <a:solidFill>
                            <a:schemeClr val="lt1"/>
                          </a:solidFill>
                        </a:rPr>
                        <a:t>Belly depth sensor is not suitable for validation</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rowSpan="3">
                  <a:txBody>
                    <a:bodyPr/>
                    <a:lstStyle/>
                    <a:p>
                      <a:pPr marL="0" lvl="0" indent="0" algn="l" rtl="0">
                        <a:lnSpc>
                          <a:spcPct val="115000"/>
                        </a:lnSpc>
                        <a:spcBef>
                          <a:spcPts val="0"/>
                        </a:spcBef>
                        <a:spcAft>
                          <a:spcPts val="0"/>
                        </a:spcAft>
                        <a:buNone/>
                      </a:pPr>
                      <a:r>
                        <a:rPr lang="en" sz="800">
                          <a:solidFill>
                            <a:schemeClr val="lt1"/>
                          </a:solidFill>
                        </a:rPr>
                        <a:t>Bhaswanth</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rowSpan="3">
                  <a:txBody>
                    <a:bodyPr/>
                    <a:lstStyle/>
                    <a:p>
                      <a:pPr marL="0" lvl="0" indent="0" algn="l" rtl="0">
                        <a:lnSpc>
                          <a:spcPct val="115000"/>
                        </a:lnSpc>
                        <a:spcBef>
                          <a:spcPts val="0"/>
                        </a:spcBef>
                        <a:spcAft>
                          <a:spcPts val="0"/>
                        </a:spcAft>
                        <a:buNone/>
                      </a:pPr>
                      <a:r>
                        <a:rPr lang="en" sz="800">
                          <a:solidFill>
                            <a:schemeClr val="lt1"/>
                          </a:solidFill>
                        </a:rPr>
                        <a:t>Technical</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rowSpan="3">
                  <a:txBody>
                    <a:bodyPr/>
                    <a:lstStyle/>
                    <a:p>
                      <a:pPr marL="0" lvl="0" indent="0" algn="l" rtl="0">
                        <a:lnSpc>
                          <a:spcPct val="115000"/>
                        </a:lnSpc>
                        <a:spcBef>
                          <a:spcPts val="0"/>
                        </a:spcBef>
                        <a:spcAft>
                          <a:spcPts val="0"/>
                        </a:spcAft>
                        <a:buNone/>
                      </a:pPr>
                      <a:r>
                        <a:rPr lang="en" sz="800">
                          <a:solidFill>
                            <a:schemeClr val="lt1"/>
                          </a:solidFill>
                        </a:rPr>
                        <a:t>The belly depth camera is used to validate if a groomed crater is satisfiable. The sensor may not be able to adequately determine depth variations suitable for validation</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rowSpan="3">
                  <a:txBody>
                    <a:bodyPr/>
                    <a:lstStyle/>
                    <a:p>
                      <a:pPr marL="0" lvl="0" indent="0" algn="l" rtl="0">
                        <a:lnSpc>
                          <a:spcPct val="115000"/>
                        </a:lnSpc>
                        <a:spcBef>
                          <a:spcPts val="0"/>
                        </a:spcBef>
                        <a:spcAft>
                          <a:spcPts val="0"/>
                        </a:spcAft>
                        <a:buNone/>
                      </a:pPr>
                      <a:r>
                        <a:rPr lang="en" sz="800">
                          <a:solidFill>
                            <a:schemeClr val="lt1"/>
                          </a:solidFill>
                        </a:rPr>
                        <a:t>Will result in major revision and changes to the validation architecture and functional requirement, causing delays in scheduling</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a:txBody>
                    <a:bodyPr/>
                    <a:lstStyle/>
                    <a:p>
                      <a:pPr marL="0" lvl="0" indent="0" algn="l" rtl="0">
                        <a:lnSpc>
                          <a:spcPct val="115000"/>
                        </a:lnSpc>
                        <a:spcBef>
                          <a:spcPts val="0"/>
                        </a:spcBef>
                        <a:spcAft>
                          <a:spcPts val="0"/>
                        </a:spcAft>
                        <a:buNone/>
                      </a:pPr>
                      <a:r>
                        <a:rPr lang="en" sz="800">
                          <a:solidFill>
                            <a:schemeClr val="lt1"/>
                          </a:solidFill>
                        </a:rPr>
                        <a:t>Mount the depth camera at another location on the rover (e.g. on a mast)	</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extLst>
                  <a:ext uri="{0D108BD9-81ED-4DB2-BD59-A6C34878D82A}">
                    <a16:rowId xmlns:a16="http://schemas.microsoft.com/office/drawing/2014/main" val="10011"/>
                  </a:ext>
                </a:extLst>
              </a:tr>
              <a:tr h="319875">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lvl="0" indent="0" algn="l" rtl="0">
                        <a:lnSpc>
                          <a:spcPct val="115000"/>
                        </a:lnSpc>
                        <a:spcBef>
                          <a:spcPts val="0"/>
                        </a:spcBef>
                        <a:spcAft>
                          <a:spcPts val="0"/>
                        </a:spcAft>
                        <a:buNone/>
                      </a:pPr>
                      <a:r>
                        <a:rPr lang="en" sz="800">
                          <a:solidFill>
                            <a:schemeClr val="lt1"/>
                          </a:solidFill>
                        </a:rPr>
                        <a:t>Use another sensor to determine depth variations (e.g. LIDAR, visual odometry, IR sensor)	</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extLst>
                  <a:ext uri="{0D108BD9-81ED-4DB2-BD59-A6C34878D82A}">
                    <a16:rowId xmlns:a16="http://schemas.microsoft.com/office/drawing/2014/main" val="10012"/>
                  </a:ext>
                </a:extLst>
              </a:tr>
              <a:tr h="254025">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lvl="0" indent="0" algn="l" rtl="0">
                        <a:lnSpc>
                          <a:spcPct val="115000"/>
                        </a:lnSpc>
                        <a:spcBef>
                          <a:spcPts val="0"/>
                        </a:spcBef>
                        <a:spcAft>
                          <a:spcPts val="0"/>
                        </a:spcAft>
                        <a:buNone/>
                      </a:pPr>
                      <a:r>
                        <a:rPr lang="en" sz="800">
                          <a:solidFill>
                            <a:schemeClr val="lt1"/>
                          </a:solidFill>
                        </a:rPr>
                        <a:t>If all else fails, use the total station for validation	</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extLst>
                  <a:ext uri="{0D108BD9-81ED-4DB2-BD59-A6C34878D82A}">
                    <a16:rowId xmlns:a16="http://schemas.microsoft.com/office/drawing/2014/main" val="10013"/>
                  </a:ext>
                </a:extLst>
              </a:tr>
            </a:tbl>
          </a:graphicData>
        </a:graphic>
      </p:graphicFrame>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935"/>
        <p:cNvGrpSpPr/>
        <p:nvPr/>
      </p:nvGrpSpPr>
      <p:grpSpPr>
        <a:xfrm>
          <a:off x="0" y="0"/>
          <a:ext cx="0" cy="0"/>
          <a:chOff x="0" y="0"/>
          <a:chExt cx="0" cy="0"/>
        </a:xfrm>
      </p:grpSpPr>
      <p:sp>
        <p:nvSpPr>
          <p:cNvPr id="936" name="Google Shape;936;p10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83</a:t>
            </a:fld>
            <a:endParaRPr/>
          </a:p>
        </p:txBody>
      </p:sp>
      <p:sp>
        <p:nvSpPr>
          <p:cNvPr id="937" name="Google Shape;937;p107"/>
          <p:cNvSpPr txBox="1">
            <a:spLocks noGrp="1"/>
          </p:cNvSpPr>
          <p:nvPr>
            <p:ph type="title"/>
          </p:nvPr>
        </p:nvSpPr>
        <p:spPr>
          <a:xfrm>
            <a:off x="311700" y="52475"/>
            <a:ext cx="8520600" cy="572700"/>
          </a:xfrm>
          <a:prstGeom prst="rect">
            <a:avLst/>
          </a:prstGeom>
        </p:spPr>
        <p:txBody>
          <a:bodyPr spcFirstLastPara="1" wrap="square" lIns="91425" tIns="91425" rIns="91425" bIns="91425" anchor="t" anchorCtr="0">
            <a:normAutofit fontScale="90000"/>
          </a:bodyPr>
          <a:lstStyle/>
          <a:p>
            <a:pPr marL="0" marR="0" lvl="0" indent="0" algn="ctr" rtl="0">
              <a:lnSpc>
                <a:spcPct val="100000"/>
              </a:lnSpc>
              <a:spcBef>
                <a:spcPts val="0"/>
              </a:spcBef>
              <a:spcAft>
                <a:spcPts val="0"/>
              </a:spcAft>
              <a:buNone/>
            </a:pPr>
            <a:r>
              <a:rPr lang="en" b="1">
                <a:solidFill>
                  <a:schemeClr val="lt1"/>
                </a:solidFill>
                <a:latin typeface="Roboto Serif"/>
                <a:ea typeface="Roboto Serif"/>
                <a:cs typeface="Roboto Serif"/>
                <a:sym typeface="Roboto Serif"/>
              </a:rPr>
              <a:t>Risk Management (Extra)</a:t>
            </a:r>
            <a:endParaRPr b="1">
              <a:solidFill>
                <a:schemeClr val="lt1"/>
              </a:solidFill>
              <a:latin typeface="Roboto Serif"/>
              <a:ea typeface="Roboto Serif"/>
              <a:cs typeface="Roboto Serif"/>
              <a:sym typeface="Roboto Serif"/>
            </a:endParaRPr>
          </a:p>
        </p:txBody>
      </p:sp>
      <p:graphicFrame>
        <p:nvGraphicFramePr>
          <p:cNvPr id="938" name="Google Shape;938;p107"/>
          <p:cNvGraphicFramePr/>
          <p:nvPr/>
        </p:nvGraphicFramePr>
        <p:xfrm>
          <a:off x="79675" y="573875"/>
          <a:ext cx="3000000" cy="3000000"/>
        </p:xfrm>
        <a:graphic>
          <a:graphicData uri="http://schemas.openxmlformats.org/drawingml/2006/table">
            <a:tbl>
              <a:tblPr>
                <a:noFill/>
                <a:tableStyleId>{DB19F140-43EF-405D-B013-D72AE74EFCB3}</a:tableStyleId>
              </a:tblPr>
              <a:tblGrid>
                <a:gridCol w="505375">
                  <a:extLst>
                    <a:ext uri="{9D8B030D-6E8A-4147-A177-3AD203B41FA5}">
                      <a16:colId xmlns:a16="http://schemas.microsoft.com/office/drawing/2014/main" val="20000"/>
                    </a:ext>
                  </a:extLst>
                </a:gridCol>
                <a:gridCol w="1197950">
                  <a:extLst>
                    <a:ext uri="{9D8B030D-6E8A-4147-A177-3AD203B41FA5}">
                      <a16:colId xmlns:a16="http://schemas.microsoft.com/office/drawing/2014/main" val="20001"/>
                    </a:ext>
                  </a:extLst>
                </a:gridCol>
                <a:gridCol w="645775">
                  <a:extLst>
                    <a:ext uri="{9D8B030D-6E8A-4147-A177-3AD203B41FA5}">
                      <a16:colId xmlns:a16="http://schemas.microsoft.com/office/drawing/2014/main" val="20002"/>
                    </a:ext>
                  </a:extLst>
                </a:gridCol>
                <a:gridCol w="608350">
                  <a:extLst>
                    <a:ext uri="{9D8B030D-6E8A-4147-A177-3AD203B41FA5}">
                      <a16:colId xmlns:a16="http://schemas.microsoft.com/office/drawing/2014/main" val="20003"/>
                    </a:ext>
                  </a:extLst>
                </a:gridCol>
                <a:gridCol w="1815650">
                  <a:extLst>
                    <a:ext uri="{9D8B030D-6E8A-4147-A177-3AD203B41FA5}">
                      <a16:colId xmlns:a16="http://schemas.microsoft.com/office/drawing/2014/main" val="20004"/>
                    </a:ext>
                  </a:extLst>
                </a:gridCol>
                <a:gridCol w="1675250">
                  <a:extLst>
                    <a:ext uri="{9D8B030D-6E8A-4147-A177-3AD203B41FA5}">
                      <a16:colId xmlns:a16="http://schemas.microsoft.com/office/drawing/2014/main" val="20005"/>
                    </a:ext>
                  </a:extLst>
                </a:gridCol>
                <a:gridCol w="2536300">
                  <a:extLst>
                    <a:ext uri="{9D8B030D-6E8A-4147-A177-3AD203B41FA5}">
                      <a16:colId xmlns:a16="http://schemas.microsoft.com/office/drawing/2014/main" val="20006"/>
                    </a:ext>
                  </a:extLst>
                </a:gridCol>
              </a:tblGrid>
              <a:tr h="293725">
                <a:tc>
                  <a:txBody>
                    <a:bodyPr/>
                    <a:lstStyle/>
                    <a:p>
                      <a:pPr marL="0" lvl="0" indent="0" algn="ctr" rtl="0">
                        <a:lnSpc>
                          <a:spcPct val="115000"/>
                        </a:lnSpc>
                        <a:spcBef>
                          <a:spcPts val="0"/>
                        </a:spcBef>
                        <a:spcAft>
                          <a:spcPts val="0"/>
                        </a:spcAft>
                        <a:buNone/>
                      </a:pPr>
                      <a:r>
                        <a:rPr lang="en" sz="800" b="1">
                          <a:solidFill>
                            <a:schemeClr val="lt1"/>
                          </a:solidFill>
                        </a:rPr>
                        <a:t>Risk ID</a:t>
                      </a:r>
                      <a:endParaRPr sz="800" b="1">
                        <a:solidFill>
                          <a:schemeClr val="lt1"/>
                        </a:solidFill>
                      </a:endParaRPr>
                    </a:p>
                  </a:txBody>
                  <a:tcPr marL="28575" marR="28575" marT="19050" marB="19050" anchor="b">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a:txBody>
                    <a:bodyPr/>
                    <a:lstStyle/>
                    <a:p>
                      <a:pPr marL="0" lvl="0" indent="0" algn="ctr" rtl="0">
                        <a:lnSpc>
                          <a:spcPct val="115000"/>
                        </a:lnSpc>
                        <a:spcBef>
                          <a:spcPts val="0"/>
                        </a:spcBef>
                        <a:spcAft>
                          <a:spcPts val="0"/>
                        </a:spcAft>
                        <a:buNone/>
                      </a:pPr>
                      <a:r>
                        <a:rPr lang="en" sz="800" b="1">
                          <a:solidFill>
                            <a:schemeClr val="lt1"/>
                          </a:solidFill>
                        </a:rPr>
                        <a:t>Risk Title</a:t>
                      </a:r>
                      <a:endParaRPr sz="800" b="1">
                        <a:solidFill>
                          <a:schemeClr val="lt1"/>
                        </a:solidFill>
                      </a:endParaRPr>
                    </a:p>
                  </a:txBody>
                  <a:tcPr marL="28575" marR="28575" marT="19050" marB="19050" anchor="b">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a:txBody>
                    <a:bodyPr/>
                    <a:lstStyle/>
                    <a:p>
                      <a:pPr marL="0" lvl="0" indent="0" algn="ctr" rtl="0">
                        <a:lnSpc>
                          <a:spcPct val="115000"/>
                        </a:lnSpc>
                        <a:spcBef>
                          <a:spcPts val="0"/>
                        </a:spcBef>
                        <a:spcAft>
                          <a:spcPts val="0"/>
                        </a:spcAft>
                        <a:buNone/>
                      </a:pPr>
                      <a:r>
                        <a:rPr lang="en" sz="800" b="1">
                          <a:solidFill>
                            <a:schemeClr val="lt1"/>
                          </a:solidFill>
                        </a:rPr>
                        <a:t>Risk Owner</a:t>
                      </a:r>
                      <a:endParaRPr sz="800" b="1">
                        <a:solidFill>
                          <a:schemeClr val="lt1"/>
                        </a:solidFill>
                      </a:endParaRPr>
                    </a:p>
                  </a:txBody>
                  <a:tcPr marL="28575" marR="28575" marT="19050" marB="19050" anchor="b">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a:txBody>
                    <a:bodyPr/>
                    <a:lstStyle/>
                    <a:p>
                      <a:pPr marL="0" lvl="0" indent="0" algn="ctr" rtl="0">
                        <a:lnSpc>
                          <a:spcPct val="115000"/>
                        </a:lnSpc>
                        <a:spcBef>
                          <a:spcPts val="0"/>
                        </a:spcBef>
                        <a:spcAft>
                          <a:spcPts val="0"/>
                        </a:spcAft>
                        <a:buNone/>
                      </a:pPr>
                      <a:r>
                        <a:rPr lang="en" sz="800" b="1">
                          <a:solidFill>
                            <a:schemeClr val="lt1"/>
                          </a:solidFill>
                        </a:rPr>
                        <a:t>Type</a:t>
                      </a:r>
                      <a:endParaRPr sz="800" b="1">
                        <a:solidFill>
                          <a:schemeClr val="lt1"/>
                        </a:solidFill>
                      </a:endParaRPr>
                    </a:p>
                  </a:txBody>
                  <a:tcPr marL="28575" marR="28575" marT="19050" marB="19050" anchor="b">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a:txBody>
                    <a:bodyPr/>
                    <a:lstStyle/>
                    <a:p>
                      <a:pPr marL="0" lvl="0" indent="0" algn="ctr" rtl="0">
                        <a:lnSpc>
                          <a:spcPct val="115000"/>
                        </a:lnSpc>
                        <a:spcBef>
                          <a:spcPts val="0"/>
                        </a:spcBef>
                        <a:spcAft>
                          <a:spcPts val="0"/>
                        </a:spcAft>
                        <a:buNone/>
                      </a:pPr>
                      <a:r>
                        <a:rPr lang="en" sz="800" b="1">
                          <a:solidFill>
                            <a:schemeClr val="lt1"/>
                          </a:solidFill>
                        </a:rPr>
                        <a:t>Description</a:t>
                      </a:r>
                      <a:endParaRPr sz="800" b="1">
                        <a:solidFill>
                          <a:schemeClr val="lt1"/>
                        </a:solidFill>
                      </a:endParaRPr>
                    </a:p>
                  </a:txBody>
                  <a:tcPr marL="28575" marR="28575" marT="19050" marB="19050" anchor="b">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a:txBody>
                    <a:bodyPr/>
                    <a:lstStyle/>
                    <a:p>
                      <a:pPr marL="0" lvl="0" indent="0" algn="ctr" rtl="0">
                        <a:lnSpc>
                          <a:spcPct val="115000"/>
                        </a:lnSpc>
                        <a:spcBef>
                          <a:spcPts val="0"/>
                        </a:spcBef>
                        <a:spcAft>
                          <a:spcPts val="0"/>
                        </a:spcAft>
                        <a:buNone/>
                      </a:pPr>
                      <a:r>
                        <a:rPr lang="en" sz="800" b="1">
                          <a:solidFill>
                            <a:schemeClr val="lt1"/>
                          </a:solidFill>
                        </a:rPr>
                        <a:t>Consequence</a:t>
                      </a:r>
                      <a:endParaRPr sz="800" b="1">
                        <a:solidFill>
                          <a:schemeClr val="lt1"/>
                        </a:solidFill>
                      </a:endParaRPr>
                    </a:p>
                  </a:txBody>
                  <a:tcPr marL="28575" marR="28575" marT="19050" marB="19050" anchor="b">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a:txBody>
                    <a:bodyPr/>
                    <a:lstStyle/>
                    <a:p>
                      <a:pPr marL="0" lvl="0" indent="0" algn="ctr" rtl="0">
                        <a:lnSpc>
                          <a:spcPct val="115000"/>
                        </a:lnSpc>
                        <a:spcBef>
                          <a:spcPts val="0"/>
                        </a:spcBef>
                        <a:spcAft>
                          <a:spcPts val="0"/>
                        </a:spcAft>
                        <a:buNone/>
                      </a:pPr>
                      <a:r>
                        <a:rPr lang="en" sz="800" b="1">
                          <a:solidFill>
                            <a:schemeClr val="lt1"/>
                          </a:solidFill>
                        </a:rPr>
                        <a:t>Risk Reduction Plan</a:t>
                      </a:r>
                      <a:endParaRPr sz="800" b="1">
                        <a:solidFill>
                          <a:schemeClr val="lt1"/>
                        </a:solidFill>
                      </a:endParaRPr>
                    </a:p>
                  </a:txBody>
                  <a:tcPr marL="28575" marR="28575" marT="19050" marB="19050" anchor="b">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extLst>
                  <a:ext uri="{0D108BD9-81ED-4DB2-BD59-A6C34878D82A}">
                    <a16:rowId xmlns:a16="http://schemas.microsoft.com/office/drawing/2014/main" val="10000"/>
                  </a:ext>
                </a:extLst>
              </a:tr>
              <a:tr h="293725">
                <a:tc rowSpan="3">
                  <a:txBody>
                    <a:bodyPr/>
                    <a:lstStyle/>
                    <a:p>
                      <a:pPr marL="0" lvl="0" indent="0" algn="ctr" rtl="0">
                        <a:lnSpc>
                          <a:spcPct val="115000"/>
                        </a:lnSpc>
                        <a:spcBef>
                          <a:spcPts val="0"/>
                        </a:spcBef>
                        <a:spcAft>
                          <a:spcPts val="0"/>
                        </a:spcAft>
                        <a:buNone/>
                      </a:pPr>
                      <a:r>
                        <a:rPr lang="en" sz="800">
                          <a:solidFill>
                            <a:schemeClr val="lt1"/>
                          </a:solidFill>
                        </a:rPr>
                        <a:t>R5</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rowSpan="3">
                  <a:txBody>
                    <a:bodyPr/>
                    <a:lstStyle/>
                    <a:p>
                      <a:pPr marL="0" lvl="0" indent="0" algn="l" rtl="0">
                        <a:lnSpc>
                          <a:spcPct val="115000"/>
                        </a:lnSpc>
                        <a:spcBef>
                          <a:spcPts val="0"/>
                        </a:spcBef>
                        <a:spcAft>
                          <a:spcPts val="0"/>
                        </a:spcAft>
                        <a:buNone/>
                      </a:pPr>
                      <a:r>
                        <a:rPr lang="en" sz="800">
                          <a:solidFill>
                            <a:schemeClr val="lt1"/>
                          </a:solidFill>
                        </a:rPr>
                        <a:t>Unable to get Crater Grader to perform autonomous crater filling</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rowSpan="3">
                  <a:txBody>
                    <a:bodyPr/>
                    <a:lstStyle/>
                    <a:p>
                      <a:pPr marL="0" lvl="0" indent="0" algn="l" rtl="0">
                        <a:lnSpc>
                          <a:spcPct val="115000"/>
                        </a:lnSpc>
                        <a:spcBef>
                          <a:spcPts val="0"/>
                        </a:spcBef>
                        <a:spcAft>
                          <a:spcPts val="0"/>
                        </a:spcAft>
                        <a:buNone/>
                      </a:pPr>
                      <a:r>
                        <a:rPr lang="en" sz="800">
                          <a:solidFill>
                            <a:schemeClr val="lt1"/>
                          </a:solidFill>
                        </a:rPr>
                        <a:t>Bhaswanth</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rowSpan="3">
                  <a:txBody>
                    <a:bodyPr/>
                    <a:lstStyle/>
                    <a:p>
                      <a:pPr marL="0" lvl="0" indent="0" algn="l" rtl="0">
                        <a:lnSpc>
                          <a:spcPct val="115000"/>
                        </a:lnSpc>
                        <a:spcBef>
                          <a:spcPts val="0"/>
                        </a:spcBef>
                        <a:spcAft>
                          <a:spcPts val="0"/>
                        </a:spcAft>
                        <a:buNone/>
                      </a:pPr>
                      <a:r>
                        <a:rPr lang="en" sz="800">
                          <a:solidFill>
                            <a:schemeClr val="lt1"/>
                          </a:solidFill>
                        </a:rPr>
                        <a:t>Technical</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rowSpan="3">
                  <a:txBody>
                    <a:bodyPr/>
                    <a:lstStyle/>
                    <a:p>
                      <a:pPr marL="0" lvl="0" indent="0" algn="l" rtl="0">
                        <a:lnSpc>
                          <a:spcPct val="115000"/>
                        </a:lnSpc>
                        <a:spcBef>
                          <a:spcPts val="0"/>
                        </a:spcBef>
                        <a:spcAft>
                          <a:spcPts val="0"/>
                        </a:spcAft>
                        <a:buNone/>
                      </a:pPr>
                      <a:r>
                        <a:rPr lang="en" sz="800">
                          <a:solidFill>
                            <a:schemeClr val="lt1"/>
                          </a:solidFill>
                        </a:rPr>
                        <a:t>Our rover builds on top of the work accomplished by Crater Grader. If we cannot get Crater Grader to perform autonomous crater filling, we may need to spend more time working on the navigation stack and designing the entire pipeline		</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rowSpan="3">
                  <a:txBody>
                    <a:bodyPr/>
                    <a:lstStyle/>
                    <a:p>
                      <a:pPr marL="0" lvl="0" indent="0" algn="l" rtl="0">
                        <a:lnSpc>
                          <a:spcPct val="115000"/>
                        </a:lnSpc>
                        <a:spcBef>
                          <a:spcPts val="0"/>
                        </a:spcBef>
                        <a:spcAft>
                          <a:spcPts val="0"/>
                        </a:spcAft>
                        <a:buNone/>
                      </a:pPr>
                      <a:r>
                        <a:rPr lang="en" sz="800">
                          <a:solidFill>
                            <a:schemeClr val="lt1"/>
                          </a:solidFill>
                        </a:rPr>
                        <a:t>Extra time commitment to start from scratch or obtaining a suitable replacement		</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a:txBody>
                    <a:bodyPr/>
                    <a:lstStyle/>
                    <a:p>
                      <a:pPr marL="0" lvl="0" indent="0" algn="l" rtl="0">
                        <a:lnSpc>
                          <a:spcPct val="115000"/>
                        </a:lnSpc>
                        <a:spcBef>
                          <a:spcPts val="0"/>
                        </a:spcBef>
                        <a:spcAft>
                          <a:spcPts val="0"/>
                        </a:spcAft>
                        <a:buNone/>
                      </a:pPr>
                      <a:r>
                        <a:rPr lang="en" sz="800">
                          <a:solidFill>
                            <a:schemeClr val="lt1"/>
                          </a:solidFill>
                        </a:rPr>
                        <a:t>Thoroughly go through Crater Grader's code and the mechanical schematics provided	</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extLst>
                  <a:ext uri="{0D108BD9-81ED-4DB2-BD59-A6C34878D82A}">
                    <a16:rowId xmlns:a16="http://schemas.microsoft.com/office/drawing/2014/main" val="10001"/>
                  </a:ext>
                </a:extLst>
              </a:tr>
              <a:tr h="293725">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lvl="0" indent="0" algn="l" rtl="0">
                        <a:lnSpc>
                          <a:spcPct val="115000"/>
                        </a:lnSpc>
                        <a:spcBef>
                          <a:spcPts val="0"/>
                        </a:spcBef>
                        <a:spcAft>
                          <a:spcPts val="0"/>
                        </a:spcAft>
                        <a:buNone/>
                      </a:pPr>
                      <a:r>
                        <a:rPr lang="en" sz="800">
                          <a:solidFill>
                            <a:schemeClr val="lt1"/>
                          </a:solidFill>
                        </a:rPr>
                        <a:t>Test each component and wiring to see if they are working</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extLst>
                  <a:ext uri="{0D108BD9-81ED-4DB2-BD59-A6C34878D82A}">
                    <a16:rowId xmlns:a16="http://schemas.microsoft.com/office/drawing/2014/main" val="10002"/>
                  </a:ext>
                </a:extLst>
              </a:tr>
              <a:tr h="481325">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lvl="0" indent="0" algn="l" rtl="0">
                        <a:lnSpc>
                          <a:spcPct val="115000"/>
                        </a:lnSpc>
                        <a:spcBef>
                          <a:spcPts val="0"/>
                        </a:spcBef>
                        <a:spcAft>
                          <a:spcPts val="0"/>
                        </a:spcAft>
                        <a:buNone/>
                      </a:pPr>
                      <a:r>
                        <a:rPr lang="en" sz="800">
                          <a:solidFill>
                            <a:schemeClr val="lt1"/>
                          </a:solidFill>
                        </a:rPr>
                        <a:t>If it is still not working, inherit only the software component from Crater Grader and build hardware ourselves	</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extLst>
                  <a:ext uri="{0D108BD9-81ED-4DB2-BD59-A6C34878D82A}">
                    <a16:rowId xmlns:a16="http://schemas.microsoft.com/office/drawing/2014/main" val="10003"/>
                  </a:ext>
                </a:extLst>
              </a:tr>
              <a:tr h="293725">
                <a:tc rowSpan="5">
                  <a:txBody>
                    <a:bodyPr/>
                    <a:lstStyle/>
                    <a:p>
                      <a:pPr marL="0" lvl="0" indent="0" algn="ctr" rtl="0">
                        <a:lnSpc>
                          <a:spcPct val="115000"/>
                        </a:lnSpc>
                        <a:spcBef>
                          <a:spcPts val="0"/>
                        </a:spcBef>
                        <a:spcAft>
                          <a:spcPts val="0"/>
                        </a:spcAft>
                        <a:buNone/>
                      </a:pPr>
                      <a:r>
                        <a:rPr lang="en" sz="800">
                          <a:solidFill>
                            <a:schemeClr val="lt1"/>
                          </a:solidFill>
                        </a:rPr>
                        <a:t>R6</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rowSpan="5">
                  <a:txBody>
                    <a:bodyPr/>
                    <a:lstStyle/>
                    <a:p>
                      <a:pPr marL="0" lvl="0" indent="0" algn="l" rtl="0">
                        <a:lnSpc>
                          <a:spcPct val="115000"/>
                        </a:lnSpc>
                        <a:spcBef>
                          <a:spcPts val="0"/>
                        </a:spcBef>
                        <a:spcAft>
                          <a:spcPts val="0"/>
                        </a:spcAft>
                        <a:buNone/>
                      </a:pPr>
                      <a:r>
                        <a:rPr lang="en" sz="800">
                          <a:solidFill>
                            <a:schemeClr val="lt1"/>
                          </a:solidFill>
                        </a:rPr>
                        <a:t>Delay in arrival and manufacture of hardware components</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rowSpan="5">
                  <a:txBody>
                    <a:bodyPr/>
                    <a:lstStyle/>
                    <a:p>
                      <a:pPr marL="0" lvl="0" indent="0" algn="l" rtl="0">
                        <a:lnSpc>
                          <a:spcPct val="115000"/>
                        </a:lnSpc>
                        <a:spcBef>
                          <a:spcPts val="0"/>
                        </a:spcBef>
                        <a:spcAft>
                          <a:spcPts val="0"/>
                        </a:spcAft>
                        <a:buNone/>
                      </a:pPr>
                      <a:r>
                        <a:rPr lang="en" sz="800">
                          <a:solidFill>
                            <a:schemeClr val="lt1"/>
                          </a:solidFill>
                        </a:rPr>
                        <a:t>William</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rowSpan="5">
                  <a:txBody>
                    <a:bodyPr/>
                    <a:lstStyle/>
                    <a:p>
                      <a:pPr marL="0" lvl="0" indent="0" algn="l" rtl="0">
                        <a:lnSpc>
                          <a:spcPct val="115000"/>
                        </a:lnSpc>
                        <a:spcBef>
                          <a:spcPts val="0"/>
                        </a:spcBef>
                        <a:spcAft>
                          <a:spcPts val="0"/>
                        </a:spcAft>
                        <a:buNone/>
                      </a:pPr>
                      <a:r>
                        <a:rPr lang="en" sz="800">
                          <a:solidFill>
                            <a:schemeClr val="lt1"/>
                          </a:solidFill>
                        </a:rPr>
                        <a:t>Schedule</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rowSpan="5">
                  <a:txBody>
                    <a:bodyPr/>
                    <a:lstStyle/>
                    <a:p>
                      <a:pPr marL="0" lvl="0" indent="0" algn="l" rtl="0">
                        <a:lnSpc>
                          <a:spcPct val="115000"/>
                        </a:lnSpc>
                        <a:spcBef>
                          <a:spcPts val="0"/>
                        </a:spcBef>
                        <a:spcAft>
                          <a:spcPts val="0"/>
                        </a:spcAft>
                        <a:buNone/>
                      </a:pPr>
                      <a:r>
                        <a:rPr lang="en" sz="800">
                          <a:solidFill>
                            <a:schemeClr val="lt1"/>
                          </a:solidFill>
                        </a:rPr>
                        <a:t>Shipping delays of components ordered and/or manufacturing delays on custom made components		</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rowSpan="5">
                  <a:txBody>
                    <a:bodyPr/>
                    <a:lstStyle/>
                    <a:p>
                      <a:pPr marL="0" lvl="0" indent="0" algn="l" rtl="0">
                        <a:lnSpc>
                          <a:spcPct val="115000"/>
                        </a:lnSpc>
                        <a:spcBef>
                          <a:spcPts val="0"/>
                        </a:spcBef>
                        <a:spcAft>
                          <a:spcPts val="0"/>
                        </a:spcAft>
                        <a:buNone/>
                      </a:pPr>
                      <a:r>
                        <a:rPr lang="en" sz="800">
                          <a:solidFill>
                            <a:schemeClr val="lt1"/>
                          </a:solidFill>
                        </a:rPr>
                        <a:t>Delays in hardware integration, causing pushbacks in scheduling and software development		</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a:txBody>
                    <a:bodyPr/>
                    <a:lstStyle/>
                    <a:p>
                      <a:pPr marL="0" lvl="0" indent="0" algn="l" rtl="0">
                        <a:lnSpc>
                          <a:spcPct val="115000"/>
                        </a:lnSpc>
                        <a:spcBef>
                          <a:spcPts val="0"/>
                        </a:spcBef>
                        <a:spcAft>
                          <a:spcPts val="0"/>
                        </a:spcAft>
                        <a:buNone/>
                      </a:pPr>
                      <a:r>
                        <a:rPr lang="en" sz="800">
                          <a:solidFill>
                            <a:schemeClr val="lt1"/>
                          </a:solidFill>
                        </a:rPr>
                        <a:t>Use off-the-shelf components that are available on hand (e.g. from CMU labs or Red's workshop)	</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extLst>
                  <a:ext uri="{0D108BD9-81ED-4DB2-BD59-A6C34878D82A}">
                    <a16:rowId xmlns:a16="http://schemas.microsoft.com/office/drawing/2014/main" val="10004"/>
                  </a:ext>
                </a:extLst>
              </a:tr>
              <a:tr h="552875">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lvl="0" indent="0" algn="l" rtl="0">
                        <a:lnSpc>
                          <a:spcPct val="115000"/>
                        </a:lnSpc>
                        <a:spcBef>
                          <a:spcPts val="0"/>
                        </a:spcBef>
                        <a:spcAft>
                          <a:spcPts val="0"/>
                        </a:spcAft>
                        <a:buNone/>
                      </a:pPr>
                      <a:r>
                        <a:rPr lang="en" sz="800">
                          <a:solidFill>
                            <a:schemeClr val="lt1"/>
                          </a:solidFill>
                        </a:rPr>
                        <a:t>Start ordering and designing components during Winter break so there is adequate leeway for delivery and manufacturing before Spring semester starts	</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extLst>
                  <a:ext uri="{0D108BD9-81ED-4DB2-BD59-A6C34878D82A}">
                    <a16:rowId xmlns:a16="http://schemas.microsoft.com/office/drawing/2014/main" val="10005"/>
                  </a:ext>
                </a:extLst>
              </a:tr>
              <a:tr h="423300">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lvl="0" indent="0" algn="l" rtl="0">
                        <a:lnSpc>
                          <a:spcPct val="115000"/>
                        </a:lnSpc>
                        <a:spcBef>
                          <a:spcPts val="0"/>
                        </a:spcBef>
                        <a:spcAft>
                          <a:spcPts val="0"/>
                        </a:spcAft>
                        <a:buNone/>
                      </a:pPr>
                      <a:r>
                        <a:rPr lang="en" sz="800">
                          <a:solidFill>
                            <a:schemeClr val="lt1"/>
                          </a:solidFill>
                        </a:rPr>
                        <a:t>Use simulations to work on software components while we wait for the components to be delivered and/or manufactured	</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extLst>
                  <a:ext uri="{0D108BD9-81ED-4DB2-BD59-A6C34878D82A}">
                    <a16:rowId xmlns:a16="http://schemas.microsoft.com/office/drawing/2014/main" val="10006"/>
                  </a:ext>
                </a:extLst>
              </a:tr>
              <a:tr h="293725">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lvl="0" indent="0" algn="l" rtl="0">
                        <a:lnSpc>
                          <a:spcPct val="115000"/>
                        </a:lnSpc>
                        <a:spcBef>
                          <a:spcPts val="0"/>
                        </a:spcBef>
                        <a:spcAft>
                          <a:spcPts val="0"/>
                        </a:spcAft>
                        <a:buNone/>
                      </a:pPr>
                      <a:r>
                        <a:rPr lang="en" sz="800">
                          <a:solidFill>
                            <a:schemeClr val="lt1"/>
                          </a:solidFill>
                        </a:rPr>
                        <a:t>Implement other subsystems that are independent from the subsystem that is missing parts	</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extLst>
                  <a:ext uri="{0D108BD9-81ED-4DB2-BD59-A6C34878D82A}">
                    <a16:rowId xmlns:a16="http://schemas.microsoft.com/office/drawing/2014/main" val="10007"/>
                  </a:ext>
                </a:extLst>
              </a:tr>
              <a:tr h="423300">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lvl="0" indent="0" algn="l" rtl="0">
                        <a:lnSpc>
                          <a:spcPct val="115000"/>
                        </a:lnSpc>
                        <a:spcBef>
                          <a:spcPts val="0"/>
                        </a:spcBef>
                        <a:spcAft>
                          <a:spcPts val="0"/>
                        </a:spcAft>
                        <a:buNone/>
                      </a:pPr>
                      <a:r>
                        <a:rPr lang="en" sz="800">
                          <a:solidFill>
                            <a:schemeClr val="lt1"/>
                          </a:solidFill>
                        </a:rPr>
                        <a:t>In case of delay in wheels, work with the existing wheels and proceed with the timeline while waiting for the new ones to arrive.	</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extLst>
                  <a:ext uri="{0D108BD9-81ED-4DB2-BD59-A6C34878D82A}">
                    <a16:rowId xmlns:a16="http://schemas.microsoft.com/office/drawing/2014/main" val="10008"/>
                  </a:ext>
                </a:extLst>
              </a:tr>
              <a:tr h="293725">
                <a:tc rowSpan="3">
                  <a:txBody>
                    <a:bodyPr/>
                    <a:lstStyle/>
                    <a:p>
                      <a:pPr marL="0" lvl="0" indent="0" algn="ctr" rtl="0">
                        <a:lnSpc>
                          <a:spcPct val="115000"/>
                        </a:lnSpc>
                        <a:spcBef>
                          <a:spcPts val="0"/>
                        </a:spcBef>
                        <a:spcAft>
                          <a:spcPts val="0"/>
                        </a:spcAft>
                        <a:buNone/>
                      </a:pPr>
                      <a:r>
                        <a:rPr lang="en" sz="800">
                          <a:solidFill>
                            <a:schemeClr val="lt1"/>
                          </a:solidFill>
                        </a:rPr>
                        <a:t>R7</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rowSpan="3">
                  <a:txBody>
                    <a:bodyPr/>
                    <a:lstStyle/>
                    <a:p>
                      <a:pPr marL="0" lvl="0" indent="0" algn="l" rtl="0">
                        <a:lnSpc>
                          <a:spcPct val="115000"/>
                        </a:lnSpc>
                        <a:spcBef>
                          <a:spcPts val="0"/>
                        </a:spcBef>
                        <a:spcAft>
                          <a:spcPts val="0"/>
                        </a:spcAft>
                        <a:buNone/>
                      </a:pPr>
                      <a:r>
                        <a:rPr lang="en" sz="800">
                          <a:solidFill>
                            <a:schemeClr val="lt1"/>
                          </a:solidFill>
                        </a:rPr>
                        <a:t>Lack of proper simulation environment</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rowSpan="3">
                  <a:txBody>
                    <a:bodyPr/>
                    <a:lstStyle/>
                    <a:p>
                      <a:pPr marL="0" lvl="0" indent="0" algn="l" rtl="0">
                        <a:lnSpc>
                          <a:spcPct val="115000"/>
                        </a:lnSpc>
                        <a:spcBef>
                          <a:spcPts val="0"/>
                        </a:spcBef>
                        <a:spcAft>
                          <a:spcPts val="0"/>
                        </a:spcAft>
                        <a:buNone/>
                      </a:pPr>
                      <a:r>
                        <a:rPr lang="en" sz="800">
                          <a:solidFill>
                            <a:schemeClr val="lt1"/>
                          </a:solidFill>
                        </a:rPr>
                        <a:t>Simson</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rowSpan="3">
                  <a:txBody>
                    <a:bodyPr/>
                    <a:lstStyle/>
                    <a:p>
                      <a:pPr marL="0" lvl="0" indent="0" algn="l" rtl="0">
                        <a:lnSpc>
                          <a:spcPct val="115000"/>
                        </a:lnSpc>
                        <a:spcBef>
                          <a:spcPts val="0"/>
                        </a:spcBef>
                        <a:spcAft>
                          <a:spcPts val="0"/>
                        </a:spcAft>
                        <a:buNone/>
                      </a:pPr>
                      <a:r>
                        <a:rPr lang="en" sz="800">
                          <a:solidFill>
                            <a:schemeClr val="lt1"/>
                          </a:solidFill>
                        </a:rPr>
                        <a:t>Technical</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rowSpan="3">
                  <a:txBody>
                    <a:bodyPr/>
                    <a:lstStyle/>
                    <a:p>
                      <a:pPr marL="0" lvl="0" indent="0" algn="l" rtl="0">
                        <a:lnSpc>
                          <a:spcPct val="115000"/>
                        </a:lnSpc>
                        <a:spcBef>
                          <a:spcPts val="0"/>
                        </a:spcBef>
                        <a:spcAft>
                          <a:spcPts val="0"/>
                        </a:spcAft>
                        <a:buNone/>
                      </a:pPr>
                      <a:r>
                        <a:rPr lang="en" sz="800">
                          <a:solidFill>
                            <a:schemeClr val="lt1"/>
                          </a:solidFill>
                        </a:rPr>
                        <a:t>Inability to accurately simulate the rover in a Lunar-like environment can lead to suboptimal performance		</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rowSpan="3">
                  <a:txBody>
                    <a:bodyPr/>
                    <a:lstStyle/>
                    <a:p>
                      <a:pPr marL="0" lvl="0" indent="0" algn="l" rtl="0">
                        <a:lnSpc>
                          <a:spcPct val="115000"/>
                        </a:lnSpc>
                        <a:spcBef>
                          <a:spcPts val="0"/>
                        </a:spcBef>
                        <a:spcAft>
                          <a:spcPts val="0"/>
                        </a:spcAft>
                        <a:buNone/>
                      </a:pPr>
                      <a:r>
                        <a:rPr lang="en" sz="800">
                          <a:solidFill>
                            <a:schemeClr val="lt1"/>
                          </a:solidFill>
                        </a:rPr>
                        <a:t>The rover's performance in the Moon Pit may be compromised, leading to inefficiencies, mission delays, or potential failure in achieving key objectives</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a:txBody>
                    <a:bodyPr/>
                    <a:lstStyle/>
                    <a:p>
                      <a:pPr marL="0" lvl="0" indent="0" algn="l" rtl="0">
                        <a:lnSpc>
                          <a:spcPct val="115000"/>
                        </a:lnSpc>
                        <a:spcBef>
                          <a:spcPts val="0"/>
                        </a:spcBef>
                        <a:spcAft>
                          <a:spcPts val="0"/>
                        </a:spcAft>
                        <a:buNone/>
                      </a:pPr>
                      <a:r>
                        <a:rPr lang="en" sz="800">
                          <a:solidFill>
                            <a:schemeClr val="lt1"/>
                          </a:solidFill>
                        </a:rPr>
                        <a:t>Ask CraterGrader how they ran all their simulations and gather resources	</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extLst>
                  <a:ext uri="{0D108BD9-81ED-4DB2-BD59-A6C34878D82A}">
                    <a16:rowId xmlns:a16="http://schemas.microsoft.com/office/drawing/2014/main" val="10009"/>
                  </a:ext>
                </a:extLst>
              </a:tr>
              <a:tr h="423300">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lvl="0" indent="0" algn="l" rtl="0">
                        <a:lnSpc>
                          <a:spcPct val="115000"/>
                        </a:lnSpc>
                        <a:spcBef>
                          <a:spcPts val="0"/>
                        </a:spcBef>
                        <a:spcAft>
                          <a:spcPts val="0"/>
                        </a:spcAft>
                        <a:buNone/>
                      </a:pPr>
                      <a:r>
                        <a:rPr lang="en" sz="800">
                          <a:solidFill>
                            <a:schemeClr val="lt1"/>
                          </a:solidFill>
                        </a:rPr>
                        <a:t>Explore LunarSim - https://github.com/PUTvision/LunarSim and check how useful this will be, during the winter break	</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extLst>
                  <a:ext uri="{0D108BD9-81ED-4DB2-BD59-A6C34878D82A}">
                    <a16:rowId xmlns:a16="http://schemas.microsoft.com/office/drawing/2014/main" val="10010"/>
                  </a:ext>
                </a:extLst>
              </a:tr>
              <a:tr h="177325">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lvl="0" indent="0" algn="l" rtl="0">
                        <a:lnSpc>
                          <a:spcPct val="115000"/>
                        </a:lnSpc>
                        <a:spcBef>
                          <a:spcPts val="0"/>
                        </a:spcBef>
                        <a:spcAft>
                          <a:spcPts val="0"/>
                        </a:spcAft>
                        <a:buNone/>
                      </a:pPr>
                      <a:r>
                        <a:rPr lang="en" sz="800">
                          <a:solidFill>
                            <a:schemeClr val="lt1"/>
                          </a:solidFill>
                        </a:rPr>
                        <a:t>Develop Gazebo environment	</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extLst>
                  <a:ext uri="{0D108BD9-81ED-4DB2-BD59-A6C34878D82A}">
                    <a16:rowId xmlns:a16="http://schemas.microsoft.com/office/drawing/2014/main" val="10011"/>
                  </a:ext>
                </a:extLst>
              </a:tr>
            </a:tbl>
          </a:graphicData>
        </a:graphic>
      </p:graphicFrame>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942"/>
        <p:cNvGrpSpPr/>
        <p:nvPr/>
      </p:nvGrpSpPr>
      <p:grpSpPr>
        <a:xfrm>
          <a:off x="0" y="0"/>
          <a:ext cx="0" cy="0"/>
          <a:chOff x="0" y="0"/>
          <a:chExt cx="0" cy="0"/>
        </a:xfrm>
      </p:grpSpPr>
      <p:sp>
        <p:nvSpPr>
          <p:cNvPr id="943" name="Google Shape;943;p10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84</a:t>
            </a:fld>
            <a:endParaRPr/>
          </a:p>
        </p:txBody>
      </p:sp>
      <p:sp>
        <p:nvSpPr>
          <p:cNvPr id="944" name="Google Shape;944;p108"/>
          <p:cNvSpPr txBox="1">
            <a:spLocks noGrp="1"/>
          </p:cNvSpPr>
          <p:nvPr>
            <p:ph type="title"/>
          </p:nvPr>
        </p:nvSpPr>
        <p:spPr>
          <a:xfrm>
            <a:off x="311700" y="52475"/>
            <a:ext cx="8520600" cy="572700"/>
          </a:xfrm>
          <a:prstGeom prst="rect">
            <a:avLst/>
          </a:prstGeom>
        </p:spPr>
        <p:txBody>
          <a:bodyPr spcFirstLastPara="1" wrap="square" lIns="91425" tIns="91425" rIns="91425" bIns="91425" anchor="t" anchorCtr="0">
            <a:normAutofit fontScale="90000"/>
          </a:bodyPr>
          <a:lstStyle/>
          <a:p>
            <a:pPr marL="0" marR="0" lvl="0" indent="0" algn="ctr" rtl="0">
              <a:lnSpc>
                <a:spcPct val="100000"/>
              </a:lnSpc>
              <a:spcBef>
                <a:spcPts val="0"/>
              </a:spcBef>
              <a:spcAft>
                <a:spcPts val="0"/>
              </a:spcAft>
              <a:buNone/>
            </a:pPr>
            <a:r>
              <a:rPr lang="en" b="1">
                <a:solidFill>
                  <a:schemeClr val="lt1"/>
                </a:solidFill>
                <a:latin typeface="Roboto Serif"/>
                <a:ea typeface="Roboto Serif"/>
                <a:cs typeface="Roboto Serif"/>
                <a:sym typeface="Roboto Serif"/>
              </a:rPr>
              <a:t>Risk Management (Extra)</a:t>
            </a:r>
            <a:endParaRPr b="1">
              <a:solidFill>
                <a:schemeClr val="lt1"/>
              </a:solidFill>
              <a:latin typeface="Roboto Serif"/>
              <a:ea typeface="Roboto Serif"/>
              <a:cs typeface="Roboto Serif"/>
              <a:sym typeface="Roboto Serif"/>
            </a:endParaRPr>
          </a:p>
        </p:txBody>
      </p:sp>
      <p:graphicFrame>
        <p:nvGraphicFramePr>
          <p:cNvPr id="945" name="Google Shape;945;p108"/>
          <p:cNvGraphicFramePr/>
          <p:nvPr/>
        </p:nvGraphicFramePr>
        <p:xfrm>
          <a:off x="171100" y="587075"/>
          <a:ext cx="3000000" cy="3000000"/>
        </p:xfrm>
        <a:graphic>
          <a:graphicData uri="http://schemas.openxmlformats.org/drawingml/2006/table">
            <a:tbl>
              <a:tblPr>
                <a:noFill/>
                <a:tableStyleId>{DB19F140-43EF-405D-B013-D72AE74EFCB3}</a:tableStyleId>
              </a:tblPr>
              <a:tblGrid>
                <a:gridCol w="495100">
                  <a:extLst>
                    <a:ext uri="{9D8B030D-6E8A-4147-A177-3AD203B41FA5}">
                      <a16:colId xmlns:a16="http://schemas.microsoft.com/office/drawing/2014/main" val="20000"/>
                    </a:ext>
                  </a:extLst>
                </a:gridCol>
                <a:gridCol w="1173575">
                  <a:extLst>
                    <a:ext uri="{9D8B030D-6E8A-4147-A177-3AD203B41FA5}">
                      <a16:colId xmlns:a16="http://schemas.microsoft.com/office/drawing/2014/main" val="20001"/>
                    </a:ext>
                  </a:extLst>
                </a:gridCol>
                <a:gridCol w="632650">
                  <a:extLst>
                    <a:ext uri="{9D8B030D-6E8A-4147-A177-3AD203B41FA5}">
                      <a16:colId xmlns:a16="http://schemas.microsoft.com/office/drawing/2014/main" val="20002"/>
                    </a:ext>
                  </a:extLst>
                </a:gridCol>
                <a:gridCol w="595950">
                  <a:extLst>
                    <a:ext uri="{9D8B030D-6E8A-4147-A177-3AD203B41FA5}">
                      <a16:colId xmlns:a16="http://schemas.microsoft.com/office/drawing/2014/main" val="20003"/>
                    </a:ext>
                  </a:extLst>
                </a:gridCol>
                <a:gridCol w="1778675">
                  <a:extLst>
                    <a:ext uri="{9D8B030D-6E8A-4147-A177-3AD203B41FA5}">
                      <a16:colId xmlns:a16="http://schemas.microsoft.com/office/drawing/2014/main" val="20004"/>
                    </a:ext>
                  </a:extLst>
                </a:gridCol>
                <a:gridCol w="1641175">
                  <a:extLst>
                    <a:ext uri="{9D8B030D-6E8A-4147-A177-3AD203B41FA5}">
                      <a16:colId xmlns:a16="http://schemas.microsoft.com/office/drawing/2014/main" val="20005"/>
                    </a:ext>
                  </a:extLst>
                </a:gridCol>
                <a:gridCol w="2484675">
                  <a:extLst>
                    <a:ext uri="{9D8B030D-6E8A-4147-A177-3AD203B41FA5}">
                      <a16:colId xmlns:a16="http://schemas.microsoft.com/office/drawing/2014/main" val="20006"/>
                    </a:ext>
                  </a:extLst>
                </a:gridCol>
              </a:tblGrid>
              <a:tr h="242800">
                <a:tc>
                  <a:txBody>
                    <a:bodyPr/>
                    <a:lstStyle/>
                    <a:p>
                      <a:pPr marL="0" lvl="0" indent="0" algn="ctr" rtl="0">
                        <a:lnSpc>
                          <a:spcPct val="115000"/>
                        </a:lnSpc>
                        <a:spcBef>
                          <a:spcPts val="0"/>
                        </a:spcBef>
                        <a:spcAft>
                          <a:spcPts val="0"/>
                        </a:spcAft>
                        <a:buNone/>
                      </a:pPr>
                      <a:r>
                        <a:rPr lang="en" sz="800" b="1">
                          <a:solidFill>
                            <a:schemeClr val="lt1"/>
                          </a:solidFill>
                        </a:rPr>
                        <a:t>Risk ID</a:t>
                      </a:r>
                      <a:endParaRPr sz="800" b="1">
                        <a:solidFill>
                          <a:schemeClr val="lt1"/>
                        </a:solidFill>
                      </a:endParaRPr>
                    </a:p>
                  </a:txBody>
                  <a:tcPr marL="28575" marR="28575" marT="19050" marB="19050" anchor="b">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a:txBody>
                    <a:bodyPr/>
                    <a:lstStyle/>
                    <a:p>
                      <a:pPr marL="0" lvl="0" indent="0" algn="ctr" rtl="0">
                        <a:lnSpc>
                          <a:spcPct val="115000"/>
                        </a:lnSpc>
                        <a:spcBef>
                          <a:spcPts val="0"/>
                        </a:spcBef>
                        <a:spcAft>
                          <a:spcPts val="0"/>
                        </a:spcAft>
                        <a:buNone/>
                      </a:pPr>
                      <a:r>
                        <a:rPr lang="en" sz="800" b="1">
                          <a:solidFill>
                            <a:schemeClr val="lt1"/>
                          </a:solidFill>
                        </a:rPr>
                        <a:t>Risk Title</a:t>
                      </a:r>
                      <a:endParaRPr sz="800" b="1">
                        <a:solidFill>
                          <a:schemeClr val="lt1"/>
                        </a:solidFill>
                      </a:endParaRPr>
                    </a:p>
                  </a:txBody>
                  <a:tcPr marL="28575" marR="28575" marT="19050" marB="19050" anchor="b">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a:txBody>
                    <a:bodyPr/>
                    <a:lstStyle/>
                    <a:p>
                      <a:pPr marL="0" lvl="0" indent="0" algn="ctr" rtl="0">
                        <a:lnSpc>
                          <a:spcPct val="115000"/>
                        </a:lnSpc>
                        <a:spcBef>
                          <a:spcPts val="0"/>
                        </a:spcBef>
                        <a:spcAft>
                          <a:spcPts val="0"/>
                        </a:spcAft>
                        <a:buNone/>
                      </a:pPr>
                      <a:r>
                        <a:rPr lang="en" sz="800" b="1">
                          <a:solidFill>
                            <a:schemeClr val="lt1"/>
                          </a:solidFill>
                        </a:rPr>
                        <a:t>Risk Owner</a:t>
                      </a:r>
                      <a:endParaRPr sz="800" b="1">
                        <a:solidFill>
                          <a:schemeClr val="lt1"/>
                        </a:solidFill>
                      </a:endParaRPr>
                    </a:p>
                  </a:txBody>
                  <a:tcPr marL="28575" marR="28575" marT="19050" marB="19050" anchor="b">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a:txBody>
                    <a:bodyPr/>
                    <a:lstStyle/>
                    <a:p>
                      <a:pPr marL="0" lvl="0" indent="0" algn="ctr" rtl="0">
                        <a:lnSpc>
                          <a:spcPct val="115000"/>
                        </a:lnSpc>
                        <a:spcBef>
                          <a:spcPts val="0"/>
                        </a:spcBef>
                        <a:spcAft>
                          <a:spcPts val="0"/>
                        </a:spcAft>
                        <a:buNone/>
                      </a:pPr>
                      <a:r>
                        <a:rPr lang="en" sz="800" b="1">
                          <a:solidFill>
                            <a:schemeClr val="lt1"/>
                          </a:solidFill>
                        </a:rPr>
                        <a:t>Type</a:t>
                      </a:r>
                      <a:endParaRPr sz="800" b="1">
                        <a:solidFill>
                          <a:schemeClr val="lt1"/>
                        </a:solidFill>
                      </a:endParaRPr>
                    </a:p>
                  </a:txBody>
                  <a:tcPr marL="28575" marR="28575" marT="19050" marB="19050" anchor="b">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a:txBody>
                    <a:bodyPr/>
                    <a:lstStyle/>
                    <a:p>
                      <a:pPr marL="0" lvl="0" indent="0" algn="ctr" rtl="0">
                        <a:lnSpc>
                          <a:spcPct val="115000"/>
                        </a:lnSpc>
                        <a:spcBef>
                          <a:spcPts val="0"/>
                        </a:spcBef>
                        <a:spcAft>
                          <a:spcPts val="0"/>
                        </a:spcAft>
                        <a:buNone/>
                      </a:pPr>
                      <a:r>
                        <a:rPr lang="en" sz="800" b="1">
                          <a:solidFill>
                            <a:schemeClr val="lt1"/>
                          </a:solidFill>
                        </a:rPr>
                        <a:t>Description</a:t>
                      </a:r>
                      <a:endParaRPr sz="800" b="1">
                        <a:solidFill>
                          <a:schemeClr val="lt1"/>
                        </a:solidFill>
                      </a:endParaRPr>
                    </a:p>
                  </a:txBody>
                  <a:tcPr marL="28575" marR="28575" marT="19050" marB="19050" anchor="b">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a:txBody>
                    <a:bodyPr/>
                    <a:lstStyle/>
                    <a:p>
                      <a:pPr marL="0" lvl="0" indent="0" algn="ctr" rtl="0">
                        <a:lnSpc>
                          <a:spcPct val="115000"/>
                        </a:lnSpc>
                        <a:spcBef>
                          <a:spcPts val="0"/>
                        </a:spcBef>
                        <a:spcAft>
                          <a:spcPts val="0"/>
                        </a:spcAft>
                        <a:buNone/>
                      </a:pPr>
                      <a:r>
                        <a:rPr lang="en" sz="800" b="1">
                          <a:solidFill>
                            <a:schemeClr val="lt1"/>
                          </a:solidFill>
                        </a:rPr>
                        <a:t>Consequence</a:t>
                      </a:r>
                      <a:endParaRPr sz="800" b="1">
                        <a:solidFill>
                          <a:schemeClr val="lt1"/>
                        </a:solidFill>
                      </a:endParaRPr>
                    </a:p>
                  </a:txBody>
                  <a:tcPr marL="28575" marR="28575" marT="19050" marB="19050" anchor="b">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a:txBody>
                    <a:bodyPr/>
                    <a:lstStyle/>
                    <a:p>
                      <a:pPr marL="0" lvl="0" indent="0" algn="ctr" rtl="0">
                        <a:lnSpc>
                          <a:spcPct val="115000"/>
                        </a:lnSpc>
                        <a:spcBef>
                          <a:spcPts val="0"/>
                        </a:spcBef>
                        <a:spcAft>
                          <a:spcPts val="0"/>
                        </a:spcAft>
                        <a:buNone/>
                      </a:pPr>
                      <a:r>
                        <a:rPr lang="en" sz="800" b="1">
                          <a:solidFill>
                            <a:schemeClr val="lt1"/>
                          </a:solidFill>
                        </a:rPr>
                        <a:t>Risk Reduction Plan</a:t>
                      </a:r>
                      <a:endParaRPr sz="800" b="1">
                        <a:solidFill>
                          <a:schemeClr val="lt1"/>
                        </a:solidFill>
                      </a:endParaRPr>
                    </a:p>
                  </a:txBody>
                  <a:tcPr marL="28575" marR="28575" marT="19050" marB="19050" anchor="b">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extLst>
                  <a:ext uri="{0D108BD9-81ED-4DB2-BD59-A6C34878D82A}">
                    <a16:rowId xmlns:a16="http://schemas.microsoft.com/office/drawing/2014/main" val="10000"/>
                  </a:ext>
                </a:extLst>
              </a:tr>
              <a:tr h="456150">
                <a:tc rowSpan="3">
                  <a:txBody>
                    <a:bodyPr/>
                    <a:lstStyle/>
                    <a:p>
                      <a:pPr marL="0" lvl="0" indent="0" algn="ctr" rtl="0">
                        <a:lnSpc>
                          <a:spcPct val="115000"/>
                        </a:lnSpc>
                        <a:spcBef>
                          <a:spcPts val="0"/>
                        </a:spcBef>
                        <a:spcAft>
                          <a:spcPts val="0"/>
                        </a:spcAft>
                        <a:buNone/>
                      </a:pPr>
                      <a:r>
                        <a:rPr lang="en" sz="800">
                          <a:solidFill>
                            <a:schemeClr val="lt1"/>
                          </a:solidFill>
                        </a:rPr>
                        <a:t>R10</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rowSpan="3">
                  <a:txBody>
                    <a:bodyPr/>
                    <a:lstStyle/>
                    <a:p>
                      <a:pPr marL="0" lvl="0" indent="0" algn="l" rtl="0">
                        <a:lnSpc>
                          <a:spcPct val="115000"/>
                        </a:lnSpc>
                        <a:spcBef>
                          <a:spcPts val="0"/>
                        </a:spcBef>
                        <a:spcAft>
                          <a:spcPts val="0"/>
                        </a:spcAft>
                        <a:buNone/>
                      </a:pPr>
                      <a:r>
                        <a:rPr lang="en" sz="800">
                          <a:solidFill>
                            <a:schemeClr val="lt1"/>
                          </a:solidFill>
                        </a:rPr>
                        <a:t>Mast depth camera FOV is blocked</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rowSpan="3">
                  <a:txBody>
                    <a:bodyPr/>
                    <a:lstStyle/>
                    <a:p>
                      <a:pPr marL="0" lvl="0" indent="0" algn="l" rtl="0">
                        <a:lnSpc>
                          <a:spcPct val="115000"/>
                        </a:lnSpc>
                        <a:spcBef>
                          <a:spcPts val="0"/>
                        </a:spcBef>
                        <a:spcAft>
                          <a:spcPts val="0"/>
                        </a:spcAft>
                        <a:buNone/>
                      </a:pPr>
                      <a:r>
                        <a:rPr lang="en" sz="800">
                          <a:solidFill>
                            <a:schemeClr val="lt1"/>
                          </a:solidFill>
                        </a:rPr>
                        <a:t>William</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rowSpan="3">
                  <a:txBody>
                    <a:bodyPr/>
                    <a:lstStyle/>
                    <a:p>
                      <a:pPr marL="0" lvl="0" indent="0" algn="l" rtl="0">
                        <a:lnSpc>
                          <a:spcPct val="115000"/>
                        </a:lnSpc>
                        <a:spcBef>
                          <a:spcPts val="0"/>
                        </a:spcBef>
                        <a:spcAft>
                          <a:spcPts val="0"/>
                        </a:spcAft>
                        <a:buNone/>
                      </a:pPr>
                      <a:r>
                        <a:rPr lang="en" sz="800">
                          <a:solidFill>
                            <a:schemeClr val="lt1"/>
                          </a:solidFill>
                        </a:rPr>
                        <a:t>Technical</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rowSpan="3">
                  <a:txBody>
                    <a:bodyPr/>
                    <a:lstStyle/>
                    <a:p>
                      <a:pPr marL="0" lvl="0" indent="0" algn="l" rtl="0">
                        <a:lnSpc>
                          <a:spcPct val="115000"/>
                        </a:lnSpc>
                        <a:spcBef>
                          <a:spcPts val="0"/>
                        </a:spcBef>
                        <a:spcAft>
                          <a:spcPts val="0"/>
                        </a:spcAft>
                        <a:buNone/>
                      </a:pPr>
                      <a:r>
                        <a:rPr lang="en" sz="800">
                          <a:solidFill>
                            <a:schemeClr val="lt1"/>
                          </a:solidFill>
                        </a:rPr>
                        <a:t>Mast depth camera's FOV can be blocked, partially or completely, due to dust, misalignment of camera, or interference from the rover's own excavator assembly.		</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rowSpan="3">
                  <a:txBody>
                    <a:bodyPr/>
                    <a:lstStyle/>
                    <a:p>
                      <a:pPr marL="0" lvl="0" indent="0" algn="l" rtl="0">
                        <a:lnSpc>
                          <a:spcPct val="115000"/>
                        </a:lnSpc>
                        <a:spcBef>
                          <a:spcPts val="0"/>
                        </a:spcBef>
                        <a:spcAft>
                          <a:spcPts val="0"/>
                        </a:spcAft>
                        <a:buNone/>
                      </a:pPr>
                      <a:r>
                        <a:rPr lang="en" sz="800">
                          <a:solidFill>
                            <a:schemeClr val="lt1"/>
                          </a:solidFill>
                        </a:rPr>
                        <a:t>Hinders the rover's ability to perceive its surroundings accurately, resulting in navigation errors and inefficiencies in excavation tasks</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rowSpan="3">
                  <a:txBody>
                    <a:bodyPr/>
                    <a:lstStyle/>
                    <a:p>
                      <a:pPr marL="0" lvl="0" indent="0" algn="l" rtl="0">
                        <a:lnSpc>
                          <a:spcPct val="115000"/>
                        </a:lnSpc>
                        <a:spcBef>
                          <a:spcPts val="0"/>
                        </a:spcBef>
                        <a:spcAft>
                          <a:spcPts val="0"/>
                        </a:spcAft>
                        <a:buNone/>
                      </a:pPr>
                      <a:r>
                        <a:rPr lang="en" sz="800">
                          <a:solidFill>
                            <a:schemeClr val="lt1"/>
                          </a:solidFill>
                        </a:rPr>
                        <a:t>Conduct field tests to choose an optimal height to place the depth camera such that dust does not reach it and it can clearly see in front of the rover, despite the excavator assembly. Ensure that visual data such as depth perception and object detection should not be compromised</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extLst>
                  <a:ext uri="{0D108BD9-81ED-4DB2-BD59-A6C34878D82A}">
                    <a16:rowId xmlns:a16="http://schemas.microsoft.com/office/drawing/2014/main" val="10001"/>
                  </a:ext>
                </a:extLst>
              </a:tr>
              <a:tr h="217200">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02"/>
                  </a:ext>
                </a:extLst>
              </a:tr>
              <a:tr h="217200">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03"/>
                  </a:ext>
                </a:extLst>
              </a:tr>
              <a:tr h="242800">
                <a:tc rowSpan="3">
                  <a:txBody>
                    <a:bodyPr/>
                    <a:lstStyle/>
                    <a:p>
                      <a:pPr marL="0" lvl="0" indent="0" algn="ctr" rtl="0">
                        <a:lnSpc>
                          <a:spcPct val="115000"/>
                        </a:lnSpc>
                        <a:spcBef>
                          <a:spcPts val="0"/>
                        </a:spcBef>
                        <a:spcAft>
                          <a:spcPts val="0"/>
                        </a:spcAft>
                        <a:buNone/>
                      </a:pPr>
                      <a:r>
                        <a:rPr lang="en" sz="800">
                          <a:solidFill>
                            <a:schemeClr val="lt1"/>
                          </a:solidFill>
                        </a:rPr>
                        <a:t>R11</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rowSpan="3">
                  <a:txBody>
                    <a:bodyPr/>
                    <a:lstStyle/>
                    <a:p>
                      <a:pPr marL="0" lvl="0" indent="0" algn="l" rtl="0">
                        <a:lnSpc>
                          <a:spcPct val="115000"/>
                        </a:lnSpc>
                        <a:spcBef>
                          <a:spcPts val="0"/>
                        </a:spcBef>
                        <a:spcAft>
                          <a:spcPts val="0"/>
                        </a:spcAft>
                        <a:buNone/>
                      </a:pPr>
                      <a:r>
                        <a:rPr lang="en" sz="800">
                          <a:solidFill>
                            <a:schemeClr val="lt1"/>
                          </a:solidFill>
                        </a:rPr>
                        <a:t>Too many performance requirements</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rowSpan="3">
                  <a:txBody>
                    <a:bodyPr/>
                    <a:lstStyle/>
                    <a:p>
                      <a:pPr marL="0" lvl="0" indent="0" algn="l" rtl="0">
                        <a:lnSpc>
                          <a:spcPct val="115000"/>
                        </a:lnSpc>
                        <a:spcBef>
                          <a:spcPts val="0"/>
                        </a:spcBef>
                        <a:spcAft>
                          <a:spcPts val="0"/>
                        </a:spcAft>
                        <a:buNone/>
                      </a:pPr>
                      <a:r>
                        <a:rPr lang="en" sz="800">
                          <a:solidFill>
                            <a:schemeClr val="lt1"/>
                          </a:solidFill>
                        </a:rPr>
                        <a:t>Ankit</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rowSpan="3">
                  <a:txBody>
                    <a:bodyPr/>
                    <a:lstStyle/>
                    <a:p>
                      <a:pPr marL="0" lvl="0" indent="0" algn="l" rtl="0">
                        <a:lnSpc>
                          <a:spcPct val="115000"/>
                        </a:lnSpc>
                        <a:spcBef>
                          <a:spcPts val="0"/>
                        </a:spcBef>
                        <a:spcAft>
                          <a:spcPts val="0"/>
                        </a:spcAft>
                        <a:buNone/>
                      </a:pPr>
                      <a:r>
                        <a:rPr lang="en" sz="800">
                          <a:solidFill>
                            <a:schemeClr val="lt1"/>
                          </a:solidFill>
                        </a:rPr>
                        <a:t>Technical, Schedule</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rowSpan="3">
                  <a:txBody>
                    <a:bodyPr/>
                    <a:lstStyle/>
                    <a:p>
                      <a:pPr marL="0" lvl="0" indent="0" algn="l" rtl="0">
                        <a:lnSpc>
                          <a:spcPct val="115000"/>
                        </a:lnSpc>
                        <a:spcBef>
                          <a:spcPts val="0"/>
                        </a:spcBef>
                        <a:spcAft>
                          <a:spcPts val="0"/>
                        </a:spcAft>
                        <a:buNone/>
                      </a:pPr>
                      <a:r>
                        <a:rPr lang="en" sz="800">
                          <a:solidFill>
                            <a:schemeClr val="lt1"/>
                          </a:solidFill>
                        </a:rPr>
                        <a:t>We have a lot of performance requirements and we may not be able to meet all of them by April for SVD		</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rowSpan="3">
                  <a:txBody>
                    <a:bodyPr/>
                    <a:lstStyle/>
                    <a:p>
                      <a:pPr marL="0" lvl="0" indent="0" algn="l" rtl="0">
                        <a:lnSpc>
                          <a:spcPct val="115000"/>
                        </a:lnSpc>
                        <a:spcBef>
                          <a:spcPts val="0"/>
                        </a:spcBef>
                        <a:spcAft>
                          <a:spcPts val="0"/>
                        </a:spcAft>
                        <a:buNone/>
                      </a:pPr>
                      <a:r>
                        <a:rPr lang="en" sz="800">
                          <a:solidFill>
                            <a:schemeClr val="lt1"/>
                          </a:solidFill>
                        </a:rPr>
                        <a:t>Delays in testing and validation, impacting project timelines and April SVD Demo results		</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a:txBody>
                    <a:bodyPr/>
                    <a:lstStyle/>
                    <a:p>
                      <a:pPr marL="0" lvl="0" indent="0" algn="l" rtl="0">
                        <a:lnSpc>
                          <a:spcPct val="115000"/>
                        </a:lnSpc>
                        <a:spcBef>
                          <a:spcPts val="0"/>
                        </a:spcBef>
                        <a:spcAft>
                          <a:spcPts val="0"/>
                        </a:spcAft>
                        <a:buNone/>
                      </a:pPr>
                      <a:r>
                        <a:rPr lang="en" sz="800">
                          <a:solidFill>
                            <a:schemeClr val="lt1"/>
                          </a:solidFill>
                        </a:rPr>
                        <a:t>Have revised performance requirements separately for SVD and FVD (focus more on SVD)	</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extLst>
                  <a:ext uri="{0D108BD9-81ED-4DB2-BD59-A6C34878D82A}">
                    <a16:rowId xmlns:a16="http://schemas.microsoft.com/office/drawing/2014/main" val="10004"/>
                  </a:ext>
                </a:extLst>
              </a:tr>
              <a:tr h="242800">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lvl="0" indent="0" algn="l" rtl="0">
                        <a:lnSpc>
                          <a:spcPct val="115000"/>
                        </a:lnSpc>
                        <a:spcBef>
                          <a:spcPts val="0"/>
                        </a:spcBef>
                        <a:spcAft>
                          <a:spcPts val="0"/>
                        </a:spcAft>
                        <a:buNone/>
                      </a:pPr>
                      <a:r>
                        <a:rPr lang="en" sz="800">
                          <a:solidFill>
                            <a:schemeClr val="lt1"/>
                          </a:solidFill>
                        </a:rPr>
                        <a:t>Talk to CraterGrader and discuss what is feasible and what is not in the given time	</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extLst>
                  <a:ext uri="{0D108BD9-81ED-4DB2-BD59-A6C34878D82A}">
                    <a16:rowId xmlns:a16="http://schemas.microsoft.com/office/drawing/2014/main" val="10005"/>
                  </a:ext>
                </a:extLst>
              </a:tr>
              <a:tr h="242800">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lvl="0" indent="0" algn="l" rtl="0">
                        <a:lnSpc>
                          <a:spcPct val="115000"/>
                        </a:lnSpc>
                        <a:spcBef>
                          <a:spcPts val="0"/>
                        </a:spcBef>
                        <a:spcAft>
                          <a:spcPts val="0"/>
                        </a:spcAft>
                        <a:buNone/>
                      </a:pPr>
                      <a:r>
                        <a:rPr lang="en" sz="800">
                          <a:solidFill>
                            <a:schemeClr val="lt1"/>
                          </a:solidFill>
                        </a:rPr>
                        <a:t>PM should track schedule properly and team members have to push to meet the timeline	</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extLst>
                  <a:ext uri="{0D108BD9-81ED-4DB2-BD59-A6C34878D82A}">
                    <a16:rowId xmlns:a16="http://schemas.microsoft.com/office/drawing/2014/main" val="10006"/>
                  </a:ext>
                </a:extLst>
              </a:tr>
              <a:tr h="242800">
                <a:tc rowSpan="3">
                  <a:txBody>
                    <a:bodyPr/>
                    <a:lstStyle/>
                    <a:p>
                      <a:pPr marL="0" lvl="0" indent="0" algn="ctr" rtl="0">
                        <a:lnSpc>
                          <a:spcPct val="115000"/>
                        </a:lnSpc>
                        <a:spcBef>
                          <a:spcPts val="0"/>
                        </a:spcBef>
                        <a:spcAft>
                          <a:spcPts val="0"/>
                        </a:spcAft>
                        <a:buNone/>
                      </a:pPr>
                      <a:r>
                        <a:rPr lang="en" sz="800">
                          <a:solidFill>
                            <a:schemeClr val="lt1"/>
                          </a:solidFill>
                        </a:rPr>
                        <a:t>R12</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rowSpan="3">
                  <a:txBody>
                    <a:bodyPr/>
                    <a:lstStyle/>
                    <a:p>
                      <a:pPr marL="0" lvl="0" indent="0" algn="l" rtl="0">
                        <a:lnSpc>
                          <a:spcPct val="115000"/>
                        </a:lnSpc>
                        <a:spcBef>
                          <a:spcPts val="0"/>
                        </a:spcBef>
                        <a:spcAft>
                          <a:spcPts val="0"/>
                        </a:spcAft>
                        <a:buNone/>
                      </a:pPr>
                      <a:r>
                        <a:rPr lang="en" sz="800">
                          <a:solidFill>
                            <a:schemeClr val="lt1"/>
                          </a:solidFill>
                        </a:rPr>
                        <a:t>Drive system wear-and-tear causes malfunction</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rowSpan="3">
                  <a:txBody>
                    <a:bodyPr/>
                    <a:lstStyle/>
                    <a:p>
                      <a:pPr marL="0" lvl="0" indent="0" algn="l" rtl="0">
                        <a:lnSpc>
                          <a:spcPct val="115000"/>
                        </a:lnSpc>
                        <a:spcBef>
                          <a:spcPts val="0"/>
                        </a:spcBef>
                        <a:spcAft>
                          <a:spcPts val="0"/>
                        </a:spcAft>
                        <a:buNone/>
                      </a:pPr>
                      <a:r>
                        <a:rPr lang="en" sz="800">
                          <a:solidFill>
                            <a:schemeClr val="lt1"/>
                          </a:solidFill>
                        </a:rPr>
                        <a:t>Deepam</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rowSpan="3">
                  <a:txBody>
                    <a:bodyPr/>
                    <a:lstStyle/>
                    <a:p>
                      <a:pPr marL="0" lvl="0" indent="0" algn="l" rtl="0">
                        <a:lnSpc>
                          <a:spcPct val="115000"/>
                        </a:lnSpc>
                        <a:spcBef>
                          <a:spcPts val="0"/>
                        </a:spcBef>
                        <a:spcAft>
                          <a:spcPts val="0"/>
                        </a:spcAft>
                        <a:buNone/>
                      </a:pPr>
                      <a:r>
                        <a:rPr lang="en" sz="800">
                          <a:solidFill>
                            <a:schemeClr val="lt1"/>
                          </a:solidFill>
                        </a:rPr>
                        <a:t>Technical</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rowSpan="3">
                  <a:txBody>
                    <a:bodyPr/>
                    <a:lstStyle/>
                    <a:p>
                      <a:pPr marL="0" lvl="0" indent="0" algn="l" rtl="0">
                        <a:lnSpc>
                          <a:spcPct val="115000"/>
                        </a:lnSpc>
                        <a:spcBef>
                          <a:spcPts val="0"/>
                        </a:spcBef>
                        <a:spcAft>
                          <a:spcPts val="0"/>
                        </a:spcAft>
                        <a:buNone/>
                      </a:pPr>
                      <a:r>
                        <a:rPr lang="en" sz="800">
                          <a:solidFill>
                            <a:schemeClr val="lt1"/>
                          </a:solidFill>
                        </a:rPr>
                        <a:t>The transmission and steering assembly might be worn out, leading to suboptimal vehicle dynamics, and potentially mechanical failure		</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rowSpan="3">
                  <a:txBody>
                    <a:bodyPr/>
                    <a:lstStyle/>
                    <a:p>
                      <a:pPr marL="0" lvl="0" indent="0" algn="l" rtl="0">
                        <a:lnSpc>
                          <a:spcPct val="115000"/>
                        </a:lnSpc>
                        <a:spcBef>
                          <a:spcPts val="0"/>
                        </a:spcBef>
                        <a:spcAft>
                          <a:spcPts val="0"/>
                        </a:spcAft>
                        <a:buNone/>
                      </a:pPr>
                      <a:r>
                        <a:rPr lang="en" sz="800">
                          <a:solidFill>
                            <a:schemeClr val="lt1"/>
                          </a:solidFill>
                        </a:rPr>
                        <a:t>Rover drive system fails and may require a lot of repair and maintenance		</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a:txBody>
                    <a:bodyPr/>
                    <a:lstStyle/>
                    <a:p>
                      <a:pPr marL="0" lvl="0" indent="0" algn="l" rtl="0">
                        <a:lnSpc>
                          <a:spcPct val="115000"/>
                        </a:lnSpc>
                        <a:spcBef>
                          <a:spcPts val="0"/>
                        </a:spcBef>
                        <a:spcAft>
                          <a:spcPts val="0"/>
                        </a:spcAft>
                        <a:buNone/>
                      </a:pPr>
                      <a:r>
                        <a:rPr lang="en" sz="800">
                          <a:solidFill>
                            <a:schemeClr val="lt1"/>
                          </a:solidFill>
                        </a:rPr>
                        <a:t>Thoroughly check the Crater Grader's assembly and carry out maintenance of any worn-out parts</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extLst>
                  <a:ext uri="{0D108BD9-81ED-4DB2-BD59-A6C34878D82A}">
                    <a16:rowId xmlns:a16="http://schemas.microsoft.com/office/drawing/2014/main" val="10007"/>
                  </a:ext>
                </a:extLst>
              </a:tr>
              <a:tr h="349925">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lvl="0" indent="0" algn="l" rtl="0">
                        <a:lnSpc>
                          <a:spcPct val="115000"/>
                        </a:lnSpc>
                        <a:spcBef>
                          <a:spcPts val="0"/>
                        </a:spcBef>
                        <a:spcAft>
                          <a:spcPts val="0"/>
                        </a:spcAft>
                        <a:buNone/>
                      </a:pPr>
                      <a:r>
                        <a:rPr lang="en" sz="800">
                          <a:solidFill>
                            <a:schemeClr val="lt1"/>
                          </a:solidFill>
                        </a:rPr>
                        <a:t>Completely replace the assembly parts with the same/similar new parts for better performance and reliability</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extLst>
                  <a:ext uri="{0D108BD9-81ED-4DB2-BD59-A6C34878D82A}">
                    <a16:rowId xmlns:a16="http://schemas.microsoft.com/office/drawing/2014/main" val="10008"/>
                  </a:ext>
                </a:extLst>
              </a:tr>
              <a:tr h="242800">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lvl="0" indent="0" algn="l" rtl="0">
                        <a:lnSpc>
                          <a:spcPct val="115000"/>
                        </a:lnSpc>
                        <a:spcBef>
                          <a:spcPts val="0"/>
                        </a:spcBef>
                        <a:spcAft>
                          <a:spcPts val="0"/>
                        </a:spcAft>
                        <a:buNone/>
                      </a:pPr>
                      <a:r>
                        <a:rPr lang="en" sz="800">
                          <a:solidFill>
                            <a:schemeClr val="lt1"/>
                          </a:solidFill>
                        </a:rPr>
                        <a:t>Added limit switches to avoid steering gears to operate beyond their limits	</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extLst>
                  <a:ext uri="{0D108BD9-81ED-4DB2-BD59-A6C34878D82A}">
                    <a16:rowId xmlns:a16="http://schemas.microsoft.com/office/drawing/2014/main" val="10009"/>
                  </a:ext>
                </a:extLst>
              </a:tr>
              <a:tr h="242800">
                <a:tc rowSpan="4">
                  <a:txBody>
                    <a:bodyPr/>
                    <a:lstStyle/>
                    <a:p>
                      <a:pPr marL="0" lvl="0" indent="0" algn="ctr" rtl="0">
                        <a:lnSpc>
                          <a:spcPct val="115000"/>
                        </a:lnSpc>
                        <a:spcBef>
                          <a:spcPts val="0"/>
                        </a:spcBef>
                        <a:spcAft>
                          <a:spcPts val="0"/>
                        </a:spcAft>
                        <a:buNone/>
                      </a:pPr>
                      <a:r>
                        <a:rPr lang="en" sz="800">
                          <a:solidFill>
                            <a:schemeClr val="lt1"/>
                          </a:solidFill>
                        </a:rPr>
                        <a:t>R14</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rowSpan="4">
                  <a:txBody>
                    <a:bodyPr/>
                    <a:lstStyle/>
                    <a:p>
                      <a:pPr marL="0" lvl="0" indent="0" algn="l" rtl="0">
                        <a:lnSpc>
                          <a:spcPct val="115000"/>
                        </a:lnSpc>
                        <a:spcBef>
                          <a:spcPts val="0"/>
                        </a:spcBef>
                        <a:spcAft>
                          <a:spcPts val="0"/>
                        </a:spcAft>
                        <a:buNone/>
                      </a:pPr>
                      <a:r>
                        <a:rPr lang="en" sz="800">
                          <a:solidFill>
                            <a:schemeClr val="lt1"/>
                          </a:solidFill>
                        </a:rPr>
                        <a:t>Dust ingress</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rowSpan="4">
                  <a:txBody>
                    <a:bodyPr/>
                    <a:lstStyle/>
                    <a:p>
                      <a:pPr marL="0" lvl="0" indent="0" algn="l" rtl="0">
                        <a:lnSpc>
                          <a:spcPct val="115000"/>
                        </a:lnSpc>
                        <a:spcBef>
                          <a:spcPts val="0"/>
                        </a:spcBef>
                        <a:spcAft>
                          <a:spcPts val="0"/>
                        </a:spcAft>
                        <a:buNone/>
                      </a:pPr>
                      <a:r>
                        <a:rPr lang="en" sz="800">
                          <a:solidFill>
                            <a:schemeClr val="lt1"/>
                          </a:solidFill>
                        </a:rPr>
                        <a:t>William</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rowSpan="4">
                  <a:txBody>
                    <a:bodyPr/>
                    <a:lstStyle/>
                    <a:p>
                      <a:pPr marL="0" lvl="0" indent="0" algn="l" rtl="0">
                        <a:lnSpc>
                          <a:spcPct val="115000"/>
                        </a:lnSpc>
                        <a:spcBef>
                          <a:spcPts val="0"/>
                        </a:spcBef>
                        <a:spcAft>
                          <a:spcPts val="0"/>
                        </a:spcAft>
                        <a:buNone/>
                      </a:pPr>
                      <a:r>
                        <a:rPr lang="en" sz="800">
                          <a:solidFill>
                            <a:schemeClr val="lt1"/>
                          </a:solidFill>
                        </a:rPr>
                        <a:t>Technical, Cost</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rowSpan="4">
                  <a:txBody>
                    <a:bodyPr/>
                    <a:lstStyle/>
                    <a:p>
                      <a:pPr marL="0" lvl="0" indent="0" algn="l" rtl="0">
                        <a:lnSpc>
                          <a:spcPct val="115000"/>
                        </a:lnSpc>
                        <a:spcBef>
                          <a:spcPts val="0"/>
                        </a:spcBef>
                        <a:spcAft>
                          <a:spcPts val="0"/>
                        </a:spcAft>
                        <a:buNone/>
                      </a:pPr>
                      <a:r>
                        <a:rPr lang="en" sz="800">
                          <a:solidFill>
                            <a:schemeClr val="lt1"/>
                          </a:solidFill>
                        </a:rPr>
                        <a:t>Due to significant sand manipulation, the flying sand/dust can enter and accumulate over sensitive electronics (PDB, drivers, Arduino) and sensors (cameras, IMU), leading to component failure or incorrect sensing		</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rowSpan="4">
                  <a:txBody>
                    <a:bodyPr/>
                    <a:lstStyle/>
                    <a:p>
                      <a:pPr marL="0" lvl="0" indent="0" algn="l" rtl="0">
                        <a:lnSpc>
                          <a:spcPct val="115000"/>
                        </a:lnSpc>
                        <a:spcBef>
                          <a:spcPts val="0"/>
                        </a:spcBef>
                        <a:spcAft>
                          <a:spcPts val="0"/>
                        </a:spcAft>
                        <a:buNone/>
                      </a:pPr>
                      <a:r>
                        <a:rPr lang="en" sz="800">
                          <a:solidFill>
                            <a:schemeClr val="lt1"/>
                          </a:solidFill>
                        </a:rPr>
                        <a:t>Component failure during testing or demonstrations. Highly inhibits all future scheduled tasks		</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a:txBody>
                    <a:bodyPr/>
                    <a:lstStyle/>
                    <a:p>
                      <a:pPr marL="0" lvl="0" indent="0" algn="l" rtl="0">
                        <a:lnSpc>
                          <a:spcPct val="115000"/>
                        </a:lnSpc>
                        <a:spcBef>
                          <a:spcPts val="0"/>
                        </a:spcBef>
                        <a:spcAft>
                          <a:spcPts val="0"/>
                        </a:spcAft>
                        <a:buNone/>
                      </a:pPr>
                      <a:r>
                        <a:rPr lang="en" sz="800">
                          <a:solidFill>
                            <a:schemeClr val="lt1"/>
                          </a:solidFill>
                        </a:rPr>
                        <a:t>Design proper sand enclosures and mounts for sensitive components	</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extLst>
                  <a:ext uri="{0D108BD9-81ED-4DB2-BD59-A6C34878D82A}">
                    <a16:rowId xmlns:a16="http://schemas.microsoft.com/office/drawing/2014/main" val="10010"/>
                  </a:ext>
                </a:extLst>
              </a:tr>
              <a:tr h="135675">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lvl="0" indent="0" algn="l" rtl="0">
                        <a:lnSpc>
                          <a:spcPct val="115000"/>
                        </a:lnSpc>
                        <a:spcBef>
                          <a:spcPts val="0"/>
                        </a:spcBef>
                        <a:spcAft>
                          <a:spcPts val="0"/>
                        </a:spcAft>
                        <a:buNone/>
                      </a:pPr>
                      <a:r>
                        <a:rPr lang="en" sz="800">
                          <a:solidFill>
                            <a:schemeClr val="lt1"/>
                          </a:solidFill>
                        </a:rPr>
                        <a:t>Review placement of components	</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extLst>
                  <a:ext uri="{0D108BD9-81ED-4DB2-BD59-A6C34878D82A}">
                    <a16:rowId xmlns:a16="http://schemas.microsoft.com/office/drawing/2014/main" val="10011"/>
                  </a:ext>
                </a:extLst>
              </a:tr>
              <a:tr h="242800">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lvl="0" indent="0" algn="l" rtl="0">
                        <a:lnSpc>
                          <a:spcPct val="115000"/>
                        </a:lnSpc>
                        <a:spcBef>
                          <a:spcPts val="0"/>
                        </a:spcBef>
                        <a:spcAft>
                          <a:spcPts val="0"/>
                        </a:spcAft>
                        <a:buNone/>
                      </a:pPr>
                      <a:r>
                        <a:rPr lang="en" sz="800">
                          <a:solidFill>
                            <a:schemeClr val="lt1"/>
                          </a:solidFill>
                        </a:rPr>
                        <a:t>Review scale and speed of sand manipulation to eliminate root-cause of flying sand/dust	</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extLst>
                  <a:ext uri="{0D108BD9-81ED-4DB2-BD59-A6C34878D82A}">
                    <a16:rowId xmlns:a16="http://schemas.microsoft.com/office/drawing/2014/main" val="10012"/>
                  </a:ext>
                </a:extLst>
              </a:tr>
              <a:tr h="349925">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lvl="0" indent="0" algn="l" rtl="0">
                        <a:lnSpc>
                          <a:spcPct val="115000"/>
                        </a:lnSpc>
                        <a:spcBef>
                          <a:spcPts val="0"/>
                        </a:spcBef>
                        <a:spcAft>
                          <a:spcPts val="0"/>
                        </a:spcAft>
                        <a:buNone/>
                      </a:pPr>
                      <a:r>
                        <a:rPr lang="en" sz="800">
                          <a:solidFill>
                            <a:schemeClr val="lt1"/>
                          </a:solidFill>
                        </a:rPr>
                        <a:t>Allocate contingency budget and order spares of the sensitive components in case of component failure	</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extLst>
                  <a:ext uri="{0D108BD9-81ED-4DB2-BD59-A6C34878D82A}">
                    <a16:rowId xmlns:a16="http://schemas.microsoft.com/office/drawing/2014/main" val="10013"/>
                  </a:ext>
                </a:extLst>
              </a:tr>
            </a:tbl>
          </a:graphicData>
        </a:graphic>
      </p:graphicFrame>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949"/>
        <p:cNvGrpSpPr/>
        <p:nvPr/>
      </p:nvGrpSpPr>
      <p:grpSpPr>
        <a:xfrm>
          <a:off x="0" y="0"/>
          <a:ext cx="0" cy="0"/>
          <a:chOff x="0" y="0"/>
          <a:chExt cx="0" cy="0"/>
        </a:xfrm>
      </p:grpSpPr>
      <p:sp>
        <p:nvSpPr>
          <p:cNvPr id="950" name="Google Shape;950;p10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lt1"/>
                </a:solidFill>
              </a:rPr>
              <a:t>85</a:t>
            </a:fld>
            <a:endParaRPr>
              <a:solidFill>
                <a:schemeClr val="lt1"/>
              </a:solidFill>
            </a:endParaRPr>
          </a:p>
        </p:txBody>
      </p:sp>
      <p:sp>
        <p:nvSpPr>
          <p:cNvPr id="951" name="Google Shape;951;p109"/>
          <p:cNvSpPr txBox="1">
            <a:spLocks noGrp="1"/>
          </p:cNvSpPr>
          <p:nvPr>
            <p:ph type="title"/>
          </p:nvPr>
        </p:nvSpPr>
        <p:spPr>
          <a:xfrm>
            <a:off x="311700" y="52475"/>
            <a:ext cx="8520600" cy="572700"/>
          </a:xfrm>
          <a:prstGeom prst="rect">
            <a:avLst/>
          </a:prstGeom>
        </p:spPr>
        <p:txBody>
          <a:bodyPr spcFirstLastPara="1" wrap="square" lIns="91425" tIns="91425" rIns="91425" bIns="91425" anchor="t" anchorCtr="0">
            <a:normAutofit fontScale="90000"/>
          </a:bodyPr>
          <a:lstStyle/>
          <a:p>
            <a:pPr marL="0" marR="0" lvl="0" indent="0" algn="ctr" rtl="0">
              <a:lnSpc>
                <a:spcPct val="100000"/>
              </a:lnSpc>
              <a:spcBef>
                <a:spcPts val="0"/>
              </a:spcBef>
              <a:spcAft>
                <a:spcPts val="0"/>
              </a:spcAft>
              <a:buNone/>
            </a:pPr>
            <a:r>
              <a:rPr lang="en" b="1">
                <a:solidFill>
                  <a:schemeClr val="lt1"/>
                </a:solidFill>
                <a:latin typeface="Roboto Serif"/>
                <a:ea typeface="Roboto Serif"/>
                <a:cs typeface="Roboto Serif"/>
                <a:sym typeface="Roboto Serif"/>
              </a:rPr>
              <a:t>Risk Management (Extra)</a:t>
            </a:r>
            <a:endParaRPr b="1">
              <a:solidFill>
                <a:schemeClr val="lt1"/>
              </a:solidFill>
              <a:latin typeface="Roboto Serif"/>
              <a:ea typeface="Roboto Serif"/>
              <a:cs typeface="Roboto Serif"/>
              <a:sym typeface="Roboto Serif"/>
            </a:endParaRPr>
          </a:p>
        </p:txBody>
      </p:sp>
      <p:graphicFrame>
        <p:nvGraphicFramePr>
          <p:cNvPr id="952" name="Google Shape;952;p109"/>
          <p:cNvGraphicFramePr/>
          <p:nvPr/>
        </p:nvGraphicFramePr>
        <p:xfrm>
          <a:off x="349250" y="742450"/>
          <a:ext cx="3000000" cy="3000000"/>
        </p:xfrm>
        <a:graphic>
          <a:graphicData uri="http://schemas.openxmlformats.org/drawingml/2006/table">
            <a:tbl>
              <a:tblPr>
                <a:noFill/>
                <a:tableStyleId>{DB19F140-43EF-405D-B013-D72AE74EFCB3}</a:tableStyleId>
              </a:tblPr>
              <a:tblGrid>
                <a:gridCol w="475050">
                  <a:extLst>
                    <a:ext uri="{9D8B030D-6E8A-4147-A177-3AD203B41FA5}">
                      <a16:colId xmlns:a16="http://schemas.microsoft.com/office/drawing/2014/main" val="20000"/>
                    </a:ext>
                  </a:extLst>
                </a:gridCol>
                <a:gridCol w="1126075">
                  <a:extLst>
                    <a:ext uri="{9D8B030D-6E8A-4147-A177-3AD203B41FA5}">
                      <a16:colId xmlns:a16="http://schemas.microsoft.com/office/drawing/2014/main" val="20001"/>
                    </a:ext>
                  </a:extLst>
                </a:gridCol>
                <a:gridCol w="607025">
                  <a:extLst>
                    <a:ext uri="{9D8B030D-6E8A-4147-A177-3AD203B41FA5}">
                      <a16:colId xmlns:a16="http://schemas.microsoft.com/office/drawing/2014/main" val="20002"/>
                    </a:ext>
                  </a:extLst>
                </a:gridCol>
                <a:gridCol w="571825">
                  <a:extLst>
                    <a:ext uri="{9D8B030D-6E8A-4147-A177-3AD203B41FA5}">
                      <a16:colId xmlns:a16="http://schemas.microsoft.com/office/drawing/2014/main" val="20003"/>
                    </a:ext>
                  </a:extLst>
                </a:gridCol>
                <a:gridCol w="1706700">
                  <a:extLst>
                    <a:ext uri="{9D8B030D-6E8A-4147-A177-3AD203B41FA5}">
                      <a16:colId xmlns:a16="http://schemas.microsoft.com/office/drawing/2014/main" val="20004"/>
                    </a:ext>
                  </a:extLst>
                </a:gridCol>
                <a:gridCol w="1574725">
                  <a:extLst>
                    <a:ext uri="{9D8B030D-6E8A-4147-A177-3AD203B41FA5}">
                      <a16:colId xmlns:a16="http://schemas.microsoft.com/office/drawing/2014/main" val="20005"/>
                    </a:ext>
                  </a:extLst>
                </a:gridCol>
                <a:gridCol w="2384100">
                  <a:extLst>
                    <a:ext uri="{9D8B030D-6E8A-4147-A177-3AD203B41FA5}">
                      <a16:colId xmlns:a16="http://schemas.microsoft.com/office/drawing/2014/main" val="20006"/>
                    </a:ext>
                  </a:extLst>
                </a:gridCol>
              </a:tblGrid>
              <a:tr h="198500">
                <a:tc>
                  <a:txBody>
                    <a:bodyPr/>
                    <a:lstStyle/>
                    <a:p>
                      <a:pPr marL="0" lvl="0" indent="0" algn="ctr" rtl="0">
                        <a:lnSpc>
                          <a:spcPct val="115000"/>
                        </a:lnSpc>
                        <a:spcBef>
                          <a:spcPts val="0"/>
                        </a:spcBef>
                        <a:spcAft>
                          <a:spcPts val="0"/>
                        </a:spcAft>
                        <a:buNone/>
                      </a:pPr>
                      <a:r>
                        <a:rPr lang="en" sz="800" b="1">
                          <a:solidFill>
                            <a:schemeClr val="lt1"/>
                          </a:solidFill>
                        </a:rPr>
                        <a:t>Risk ID</a:t>
                      </a:r>
                      <a:endParaRPr sz="800" b="1">
                        <a:solidFill>
                          <a:schemeClr val="lt1"/>
                        </a:solidFill>
                      </a:endParaRPr>
                    </a:p>
                  </a:txBody>
                  <a:tcPr marL="28575" marR="28575" marT="19050" marB="19050" anchor="b">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a:txBody>
                    <a:bodyPr/>
                    <a:lstStyle/>
                    <a:p>
                      <a:pPr marL="0" lvl="0" indent="0" algn="ctr" rtl="0">
                        <a:lnSpc>
                          <a:spcPct val="115000"/>
                        </a:lnSpc>
                        <a:spcBef>
                          <a:spcPts val="0"/>
                        </a:spcBef>
                        <a:spcAft>
                          <a:spcPts val="0"/>
                        </a:spcAft>
                        <a:buNone/>
                      </a:pPr>
                      <a:r>
                        <a:rPr lang="en" sz="800" b="1">
                          <a:solidFill>
                            <a:schemeClr val="lt1"/>
                          </a:solidFill>
                        </a:rPr>
                        <a:t>Risk Title</a:t>
                      </a:r>
                      <a:endParaRPr sz="800" b="1">
                        <a:solidFill>
                          <a:schemeClr val="lt1"/>
                        </a:solidFill>
                      </a:endParaRPr>
                    </a:p>
                  </a:txBody>
                  <a:tcPr marL="28575" marR="28575" marT="19050" marB="19050" anchor="b">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a:txBody>
                    <a:bodyPr/>
                    <a:lstStyle/>
                    <a:p>
                      <a:pPr marL="0" lvl="0" indent="0" algn="ctr" rtl="0">
                        <a:lnSpc>
                          <a:spcPct val="115000"/>
                        </a:lnSpc>
                        <a:spcBef>
                          <a:spcPts val="0"/>
                        </a:spcBef>
                        <a:spcAft>
                          <a:spcPts val="0"/>
                        </a:spcAft>
                        <a:buNone/>
                      </a:pPr>
                      <a:r>
                        <a:rPr lang="en" sz="800" b="1">
                          <a:solidFill>
                            <a:schemeClr val="lt1"/>
                          </a:solidFill>
                        </a:rPr>
                        <a:t>Risk Owner</a:t>
                      </a:r>
                      <a:endParaRPr sz="800" b="1">
                        <a:solidFill>
                          <a:schemeClr val="lt1"/>
                        </a:solidFill>
                      </a:endParaRPr>
                    </a:p>
                  </a:txBody>
                  <a:tcPr marL="28575" marR="28575" marT="19050" marB="19050" anchor="b">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a:txBody>
                    <a:bodyPr/>
                    <a:lstStyle/>
                    <a:p>
                      <a:pPr marL="0" lvl="0" indent="0" algn="ctr" rtl="0">
                        <a:lnSpc>
                          <a:spcPct val="115000"/>
                        </a:lnSpc>
                        <a:spcBef>
                          <a:spcPts val="0"/>
                        </a:spcBef>
                        <a:spcAft>
                          <a:spcPts val="0"/>
                        </a:spcAft>
                        <a:buNone/>
                      </a:pPr>
                      <a:r>
                        <a:rPr lang="en" sz="800" b="1">
                          <a:solidFill>
                            <a:schemeClr val="lt1"/>
                          </a:solidFill>
                        </a:rPr>
                        <a:t>Type</a:t>
                      </a:r>
                      <a:endParaRPr sz="800" b="1">
                        <a:solidFill>
                          <a:schemeClr val="lt1"/>
                        </a:solidFill>
                      </a:endParaRPr>
                    </a:p>
                  </a:txBody>
                  <a:tcPr marL="28575" marR="28575" marT="19050" marB="19050" anchor="b">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a:txBody>
                    <a:bodyPr/>
                    <a:lstStyle/>
                    <a:p>
                      <a:pPr marL="0" lvl="0" indent="0" algn="ctr" rtl="0">
                        <a:lnSpc>
                          <a:spcPct val="115000"/>
                        </a:lnSpc>
                        <a:spcBef>
                          <a:spcPts val="0"/>
                        </a:spcBef>
                        <a:spcAft>
                          <a:spcPts val="0"/>
                        </a:spcAft>
                        <a:buNone/>
                      </a:pPr>
                      <a:r>
                        <a:rPr lang="en" sz="800" b="1">
                          <a:solidFill>
                            <a:schemeClr val="lt1"/>
                          </a:solidFill>
                        </a:rPr>
                        <a:t>Description</a:t>
                      </a:r>
                      <a:endParaRPr sz="800" b="1">
                        <a:solidFill>
                          <a:schemeClr val="lt1"/>
                        </a:solidFill>
                      </a:endParaRPr>
                    </a:p>
                  </a:txBody>
                  <a:tcPr marL="28575" marR="28575" marT="19050" marB="19050" anchor="b">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a:txBody>
                    <a:bodyPr/>
                    <a:lstStyle/>
                    <a:p>
                      <a:pPr marL="0" lvl="0" indent="0" algn="ctr" rtl="0">
                        <a:lnSpc>
                          <a:spcPct val="115000"/>
                        </a:lnSpc>
                        <a:spcBef>
                          <a:spcPts val="0"/>
                        </a:spcBef>
                        <a:spcAft>
                          <a:spcPts val="0"/>
                        </a:spcAft>
                        <a:buNone/>
                      </a:pPr>
                      <a:r>
                        <a:rPr lang="en" sz="800" b="1">
                          <a:solidFill>
                            <a:schemeClr val="lt1"/>
                          </a:solidFill>
                        </a:rPr>
                        <a:t>Consequence</a:t>
                      </a:r>
                      <a:endParaRPr sz="800" b="1">
                        <a:solidFill>
                          <a:schemeClr val="lt1"/>
                        </a:solidFill>
                      </a:endParaRPr>
                    </a:p>
                  </a:txBody>
                  <a:tcPr marL="28575" marR="28575" marT="19050" marB="19050" anchor="b">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a:txBody>
                    <a:bodyPr/>
                    <a:lstStyle/>
                    <a:p>
                      <a:pPr marL="0" lvl="0" indent="0" algn="ctr" rtl="0">
                        <a:lnSpc>
                          <a:spcPct val="115000"/>
                        </a:lnSpc>
                        <a:spcBef>
                          <a:spcPts val="0"/>
                        </a:spcBef>
                        <a:spcAft>
                          <a:spcPts val="0"/>
                        </a:spcAft>
                        <a:buNone/>
                      </a:pPr>
                      <a:r>
                        <a:rPr lang="en" sz="800" b="1">
                          <a:solidFill>
                            <a:schemeClr val="lt1"/>
                          </a:solidFill>
                        </a:rPr>
                        <a:t>Risk Reduction Plan</a:t>
                      </a:r>
                      <a:endParaRPr sz="800" b="1">
                        <a:solidFill>
                          <a:schemeClr val="lt1"/>
                        </a:solidFill>
                      </a:endParaRPr>
                    </a:p>
                  </a:txBody>
                  <a:tcPr marL="28575" marR="28575" marT="19050" marB="19050" anchor="b">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extLst>
                  <a:ext uri="{0D108BD9-81ED-4DB2-BD59-A6C34878D82A}">
                    <a16:rowId xmlns:a16="http://schemas.microsoft.com/office/drawing/2014/main" val="10000"/>
                  </a:ext>
                </a:extLst>
              </a:tr>
              <a:tr h="321375">
                <a:tc rowSpan="2">
                  <a:txBody>
                    <a:bodyPr/>
                    <a:lstStyle/>
                    <a:p>
                      <a:pPr marL="0" lvl="0" indent="0" algn="ctr" rtl="0">
                        <a:lnSpc>
                          <a:spcPct val="115000"/>
                        </a:lnSpc>
                        <a:spcBef>
                          <a:spcPts val="0"/>
                        </a:spcBef>
                        <a:spcAft>
                          <a:spcPts val="0"/>
                        </a:spcAft>
                        <a:buNone/>
                      </a:pPr>
                      <a:r>
                        <a:rPr lang="en" sz="800">
                          <a:solidFill>
                            <a:schemeClr val="lt1"/>
                          </a:solidFill>
                        </a:rPr>
                        <a:t>R16</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rowSpan="2">
                  <a:txBody>
                    <a:bodyPr/>
                    <a:lstStyle/>
                    <a:p>
                      <a:pPr marL="0" lvl="0" indent="0" algn="l" rtl="0">
                        <a:lnSpc>
                          <a:spcPct val="115000"/>
                        </a:lnSpc>
                        <a:spcBef>
                          <a:spcPts val="0"/>
                        </a:spcBef>
                        <a:spcAft>
                          <a:spcPts val="0"/>
                        </a:spcAft>
                        <a:buNone/>
                      </a:pPr>
                      <a:r>
                        <a:rPr lang="en" sz="800">
                          <a:solidFill>
                            <a:schemeClr val="lt1"/>
                          </a:solidFill>
                        </a:rPr>
                        <a:t>Code version control</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rowSpan="2">
                  <a:txBody>
                    <a:bodyPr/>
                    <a:lstStyle/>
                    <a:p>
                      <a:pPr marL="0" lvl="0" indent="0" algn="l" rtl="0">
                        <a:lnSpc>
                          <a:spcPct val="115000"/>
                        </a:lnSpc>
                        <a:spcBef>
                          <a:spcPts val="0"/>
                        </a:spcBef>
                        <a:spcAft>
                          <a:spcPts val="0"/>
                        </a:spcAft>
                        <a:buNone/>
                      </a:pPr>
                      <a:r>
                        <a:rPr lang="en" sz="800">
                          <a:solidFill>
                            <a:schemeClr val="lt1"/>
                          </a:solidFill>
                        </a:rPr>
                        <a:t>Simson</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rowSpan="2">
                  <a:txBody>
                    <a:bodyPr/>
                    <a:lstStyle/>
                    <a:p>
                      <a:pPr marL="0" lvl="0" indent="0" algn="l" rtl="0">
                        <a:lnSpc>
                          <a:spcPct val="115000"/>
                        </a:lnSpc>
                        <a:spcBef>
                          <a:spcPts val="0"/>
                        </a:spcBef>
                        <a:spcAft>
                          <a:spcPts val="0"/>
                        </a:spcAft>
                        <a:buNone/>
                      </a:pPr>
                      <a:r>
                        <a:rPr lang="en" sz="800">
                          <a:solidFill>
                            <a:schemeClr val="lt1"/>
                          </a:solidFill>
                        </a:rPr>
                        <a:t>Technical</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rowSpan="2">
                  <a:txBody>
                    <a:bodyPr/>
                    <a:lstStyle/>
                    <a:p>
                      <a:pPr marL="0" lvl="0" indent="0" algn="l" rtl="0">
                        <a:lnSpc>
                          <a:spcPct val="115000"/>
                        </a:lnSpc>
                        <a:spcBef>
                          <a:spcPts val="0"/>
                        </a:spcBef>
                        <a:spcAft>
                          <a:spcPts val="0"/>
                        </a:spcAft>
                        <a:buNone/>
                      </a:pPr>
                      <a:r>
                        <a:rPr lang="en" sz="800">
                          <a:solidFill>
                            <a:schemeClr val="lt1"/>
                          </a:solidFill>
                        </a:rPr>
                        <a:t>Code modifications or config parameter changes during testing might not be saved, affecting the final demo. Reverting to a stable version is difficult if changes do not work as expected.		</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rowSpan="2">
                  <a:txBody>
                    <a:bodyPr/>
                    <a:lstStyle/>
                    <a:p>
                      <a:pPr marL="0" lvl="0" indent="0" algn="l" rtl="0">
                        <a:lnSpc>
                          <a:spcPct val="115000"/>
                        </a:lnSpc>
                        <a:spcBef>
                          <a:spcPts val="0"/>
                        </a:spcBef>
                        <a:spcAft>
                          <a:spcPts val="0"/>
                        </a:spcAft>
                        <a:buNone/>
                      </a:pPr>
                      <a:r>
                        <a:rPr lang="en" sz="800">
                          <a:solidFill>
                            <a:schemeClr val="lt1"/>
                          </a:solidFill>
                        </a:rPr>
                        <a:t>Delay in code integration and implementation		</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a:txBody>
                    <a:bodyPr/>
                    <a:lstStyle/>
                    <a:p>
                      <a:pPr marL="0" lvl="0" indent="0" algn="l" rtl="0">
                        <a:lnSpc>
                          <a:spcPct val="115000"/>
                        </a:lnSpc>
                        <a:spcBef>
                          <a:spcPts val="0"/>
                        </a:spcBef>
                        <a:spcAft>
                          <a:spcPts val="0"/>
                        </a:spcAft>
                        <a:buNone/>
                      </a:pPr>
                      <a:r>
                        <a:rPr lang="en" sz="800">
                          <a:solidFill>
                            <a:schemeClr val="lt1"/>
                          </a:solidFill>
                        </a:rPr>
                        <a:t>Implement GitHub version control to store and retrieve the best versions of code and configuration</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extLst>
                  <a:ext uri="{0D108BD9-81ED-4DB2-BD59-A6C34878D82A}">
                    <a16:rowId xmlns:a16="http://schemas.microsoft.com/office/drawing/2014/main" val="10001"/>
                  </a:ext>
                </a:extLst>
              </a:tr>
              <a:tr h="595475">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lvl="0" indent="0" algn="l" rtl="0">
                        <a:lnSpc>
                          <a:spcPct val="115000"/>
                        </a:lnSpc>
                        <a:spcBef>
                          <a:spcPts val="0"/>
                        </a:spcBef>
                        <a:spcAft>
                          <a:spcPts val="0"/>
                        </a:spcAft>
                        <a:buNone/>
                      </a:pPr>
                      <a:r>
                        <a:rPr lang="en" sz="800">
                          <a:solidFill>
                            <a:schemeClr val="lt1"/>
                          </a:solidFill>
                        </a:rPr>
                        <a:t>Use Google Drive to backup important documentation explaining setup processes	</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extLst>
                  <a:ext uri="{0D108BD9-81ED-4DB2-BD59-A6C34878D82A}">
                    <a16:rowId xmlns:a16="http://schemas.microsoft.com/office/drawing/2014/main" val="10002"/>
                  </a:ext>
                </a:extLst>
              </a:tr>
              <a:tr h="349725">
                <a:tc rowSpan="2">
                  <a:txBody>
                    <a:bodyPr/>
                    <a:lstStyle/>
                    <a:p>
                      <a:pPr marL="0" lvl="0" indent="0" algn="ctr" rtl="0">
                        <a:lnSpc>
                          <a:spcPct val="115000"/>
                        </a:lnSpc>
                        <a:spcBef>
                          <a:spcPts val="0"/>
                        </a:spcBef>
                        <a:spcAft>
                          <a:spcPts val="0"/>
                        </a:spcAft>
                        <a:buNone/>
                      </a:pPr>
                      <a:r>
                        <a:rPr lang="en" sz="800">
                          <a:solidFill>
                            <a:schemeClr val="lt1"/>
                          </a:solidFill>
                        </a:rPr>
                        <a:t>R19</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rowSpan="2">
                  <a:txBody>
                    <a:bodyPr/>
                    <a:lstStyle/>
                    <a:p>
                      <a:pPr marL="0" lvl="0" indent="0" algn="l" rtl="0">
                        <a:lnSpc>
                          <a:spcPct val="115000"/>
                        </a:lnSpc>
                        <a:spcBef>
                          <a:spcPts val="0"/>
                        </a:spcBef>
                        <a:spcAft>
                          <a:spcPts val="0"/>
                        </a:spcAft>
                        <a:buNone/>
                      </a:pPr>
                      <a:r>
                        <a:rPr lang="en" sz="800">
                          <a:solidFill>
                            <a:schemeClr val="lt1"/>
                          </a:solidFill>
                        </a:rPr>
                        <a:t>Items missing</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rowSpan="2">
                  <a:txBody>
                    <a:bodyPr/>
                    <a:lstStyle/>
                    <a:p>
                      <a:pPr marL="0" lvl="0" indent="0" algn="l" rtl="0">
                        <a:lnSpc>
                          <a:spcPct val="115000"/>
                        </a:lnSpc>
                        <a:spcBef>
                          <a:spcPts val="0"/>
                        </a:spcBef>
                        <a:spcAft>
                          <a:spcPts val="0"/>
                        </a:spcAft>
                        <a:buNone/>
                      </a:pPr>
                      <a:r>
                        <a:rPr lang="en" sz="800">
                          <a:solidFill>
                            <a:schemeClr val="lt1"/>
                          </a:solidFill>
                        </a:rPr>
                        <a:t>Ankit</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rowSpan="2">
                  <a:txBody>
                    <a:bodyPr/>
                    <a:lstStyle/>
                    <a:p>
                      <a:pPr marL="0" lvl="0" indent="0" algn="l" rtl="0">
                        <a:lnSpc>
                          <a:spcPct val="115000"/>
                        </a:lnSpc>
                        <a:spcBef>
                          <a:spcPts val="0"/>
                        </a:spcBef>
                        <a:spcAft>
                          <a:spcPts val="0"/>
                        </a:spcAft>
                        <a:buNone/>
                      </a:pPr>
                      <a:r>
                        <a:rPr lang="en" sz="800">
                          <a:solidFill>
                            <a:schemeClr val="lt1"/>
                          </a:solidFill>
                        </a:rPr>
                        <a:t>Logistics</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rowSpan="2">
                  <a:txBody>
                    <a:bodyPr/>
                    <a:lstStyle/>
                    <a:p>
                      <a:pPr marL="0" lvl="0" indent="0" algn="l" rtl="0">
                        <a:lnSpc>
                          <a:spcPct val="115000"/>
                        </a:lnSpc>
                        <a:spcBef>
                          <a:spcPts val="0"/>
                        </a:spcBef>
                        <a:spcAft>
                          <a:spcPts val="0"/>
                        </a:spcAft>
                        <a:buNone/>
                      </a:pPr>
                      <a:r>
                        <a:rPr lang="en" sz="800">
                          <a:solidFill>
                            <a:schemeClr val="lt1"/>
                          </a:solidFill>
                        </a:rPr>
                        <a:t>Critical project items may go missing if not stored properly or tracked. Items may be misplaced or borrowed without proper logging		</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rowSpan="2">
                  <a:txBody>
                    <a:bodyPr/>
                    <a:lstStyle/>
                    <a:p>
                      <a:pPr marL="0" lvl="0" indent="0" algn="l" rtl="0">
                        <a:lnSpc>
                          <a:spcPct val="115000"/>
                        </a:lnSpc>
                        <a:spcBef>
                          <a:spcPts val="0"/>
                        </a:spcBef>
                        <a:spcAft>
                          <a:spcPts val="0"/>
                        </a:spcAft>
                        <a:buNone/>
                      </a:pPr>
                      <a:r>
                        <a:rPr lang="en" sz="800">
                          <a:solidFill>
                            <a:schemeClr val="lt1"/>
                          </a:solidFill>
                        </a:rPr>
                        <a:t>Delay in hardware implementation		</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a:txBody>
                    <a:bodyPr/>
                    <a:lstStyle/>
                    <a:p>
                      <a:pPr marL="0" lvl="0" indent="0" algn="l" rtl="0">
                        <a:lnSpc>
                          <a:spcPct val="115000"/>
                        </a:lnSpc>
                        <a:spcBef>
                          <a:spcPts val="0"/>
                        </a:spcBef>
                        <a:spcAft>
                          <a:spcPts val="0"/>
                        </a:spcAft>
                        <a:buNone/>
                      </a:pPr>
                      <a:r>
                        <a:rPr lang="en" sz="800">
                          <a:solidFill>
                            <a:schemeClr val="lt1"/>
                          </a:solidFill>
                        </a:rPr>
                        <a:t>Maintain an inventory tracking spreadsheet	</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extLst>
                  <a:ext uri="{0D108BD9-81ED-4DB2-BD59-A6C34878D82A}">
                    <a16:rowId xmlns:a16="http://schemas.microsoft.com/office/drawing/2014/main" val="10003"/>
                  </a:ext>
                </a:extLst>
              </a:tr>
              <a:tr h="255200">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lvl="0" indent="0" algn="l" rtl="0">
                        <a:lnSpc>
                          <a:spcPct val="115000"/>
                        </a:lnSpc>
                        <a:spcBef>
                          <a:spcPts val="0"/>
                        </a:spcBef>
                        <a:spcAft>
                          <a:spcPts val="0"/>
                        </a:spcAft>
                        <a:buNone/>
                      </a:pPr>
                      <a:r>
                        <a:rPr lang="en" sz="800">
                          <a:solidFill>
                            <a:schemeClr val="lt1"/>
                          </a:solidFill>
                        </a:rPr>
                        <a:t>Include spare inventory	</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extLst>
                  <a:ext uri="{0D108BD9-81ED-4DB2-BD59-A6C34878D82A}">
                    <a16:rowId xmlns:a16="http://schemas.microsoft.com/office/drawing/2014/main" val="10004"/>
                  </a:ext>
                </a:extLst>
              </a:tr>
              <a:tr h="321375">
                <a:tc rowSpan="2">
                  <a:txBody>
                    <a:bodyPr/>
                    <a:lstStyle/>
                    <a:p>
                      <a:pPr marL="0" lvl="0" indent="0" algn="ctr" rtl="0">
                        <a:lnSpc>
                          <a:spcPct val="115000"/>
                        </a:lnSpc>
                        <a:spcBef>
                          <a:spcPts val="0"/>
                        </a:spcBef>
                        <a:spcAft>
                          <a:spcPts val="0"/>
                        </a:spcAft>
                        <a:buNone/>
                      </a:pPr>
                      <a:r>
                        <a:rPr lang="en" sz="800">
                          <a:solidFill>
                            <a:schemeClr val="lt1"/>
                          </a:solidFill>
                        </a:rPr>
                        <a:t>R20</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rowSpan="2">
                  <a:txBody>
                    <a:bodyPr/>
                    <a:lstStyle/>
                    <a:p>
                      <a:pPr marL="0" lvl="0" indent="0" algn="l" rtl="0">
                        <a:lnSpc>
                          <a:spcPct val="115000"/>
                        </a:lnSpc>
                        <a:spcBef>
                          <a:spcPts val="0"/>
                        </a:spcBef>
                        <a:spcAft>
                          <a:spcPts val="0"/>
                        </a:spcAft>
                        <a:buNone/>
                      </a:pPr>
                      <a:r>
                        <a:rPr lang="en" sz="800">
                          <a:solidFill>
                            <a:schemeClr val="lt1"/>
                          </a:solidFill>
                        </a:rPr>
                        <a:t>Sensor ROS packages not available</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rowSpan="2">
                  <a:txBody>
                    <a:bodyPr/>
                    <a:lstStyle/>
                    <a:p>
                      <a:pPr marL="0" lvl="0" indent="0" algn="l" rtl="0">
                        <a:lnSpc>
                          <a:spcPct val="115000"/>
                        </a:lnSpc>
                        <a:spcBef>
                          <a:spcPts val="0"/>
                        </a:spcBef>
                        <a:spcAft>
                          <a:spcPts val="0"/>
                        </a:spcAft>
                        <a:buNone/>
                      </a:pPr>
                      <a:r>
                        <a:rPr lang="en" sz="800">
                          <a:solidFill>
                            <a:schemeClr val="lt1"/>
                          </a:solidFill>
                        </a:rPr>
                        <a:t>William</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rowSpan="2">
                  <a:txBody>
                    <a:bodyPr/>
                    <a:lstStyle/>
                    <a:p>
                      <a:pPr marL="0" lvl="0" indent="0" algn="l" rtl="0">
                        <a:lnSpc>
                          <a:spcPct val="115000"/>
                        </a:lnSpc>
                        <a:spcBef>
                          <a:spcPts val="0"/>
                        </a:spcBef>
                        <a:spcAft>
                          <a:spcPts val="0"/>
                        </a:spcAft>
                        <a:buNone/>
                      </a:pPr>
                      <a:r>
                        <a:rPr lang="en" sz="800">
                          <a:solidFill>
                            <a:schemeClr val="lt1"/>
                          </a:solidFill>
                        </a:rPr>
                        <a:t>Technical, Schedule</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rowSpan="2">
                  <a:txBody>
                    <a:bodyPr/>
                    <a:lstStyle/>
                    <a:p>
                      <a:pPr marL="0" lvl="0" indent="0" algn="l" rtl="0">
                        <a:lnSpc>
                          <a:spcPct val="115000"/>
                        </a:lnSpc>
                        <a:spcBef>
                          <a:spcPts val="0"/>
                        </a:spcBef>
                        <a:spcAft>
                          <a:spcPts val="0"/>
                        </a:spcAft>
                        <a:buNone/>
                      </a:pPr>
                      <a:r>
                        <a:rPr lang="en" sz="800">
                          <a:solidFill>
                            <a:schemeClr val="lt1"/>
                          </a:solidFill>
                        </a:rPr>
                        <a:t>Finalized sensors might lack compatible ROS packages, leading to delays or significant changes in the software architecture		</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rowSpan="2">
                  <a:txBody>
                    <a:bodyPr/>
                    <a:lstStyle/>
                    <a:p>
                      <a:pPr marL="0" lvl="0" indent="0" algn="l" rtl="0">
                        <a:lnSpc>
                          <a:spcPct val="115000"/>
                        </a:lnSpc>
                        <a:spcBef>
                          <a:spcPts val="0"/>
                        </a:spcBef>
                        <a:spcAft>
                          <a:spcPts val="0"/>
                        </a:spcAft>
                        <a:buNone/>
                      </a:pPr>
                      <a:r>
                        <a:rPr lang="en" sz="800">
                          <a:solidFill>
                            <a:schemeClr val="lt1"/>
                          </a:solidFill>
                        </a:rPr>
                        <a:t>Delay in software implementation		</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a:txBody>
                    <a:bodyPr/>
                    <a:lstStyle/>
                    <a:p>
                      <a:pPr marL="0" lvl="0" indent="0" algn="l" rtl="0">
                        <a:lnSpc>
                          <a:spcPct val="115000"/>
                        </a:lnSpc>
                        <a:spcBef>
                          <a:spcPts val="0"/>
                        </a:spcBef>
                        <a:spcAft>
                          <a:spcPts val="0"/>
                        </a:spcAft>
                        <a:buNone/>
                      </a:pPr>
                      <a:r>
                        <a:rPr lang="en" sz="800">
                          <a:solidFill>
                            <a:schemeClr val="lt1"/>
                          </a:solidFill>
                        </a:rPr>
                        <a:t>Perform trade studies to pick sensors that are compatible with ROS versions before finalizing	</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extLst>
                  <a:ext uri="{0D108BD9-81ED-4DB2-BD59-A6C34878D82A}">
                    <a16:rowId xmlns:a16="http://schemas.microsoft.com/office/drawing/2014/main" val="10005"/>
                  </a:ext>
                </a:extLst>
              </a:tr>
              <a:tr h="453700">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lvl="0" indent="0" algn="l" rtl="0">
                        <a:lnSpc>
                          <a:spcPct val="115000"/>
                        </a:lnSpc>
                        <a:spcBef>
                          <a:spcPts val="0"/>
                        </a:spcBef>
                        <a:spcAft>
                          <a:spcPts val="0"/>
                        </a:spcAft>
                        <a:buNone/>
                      </a:pPr>
                      <a:r>
                        <a:rPr lang="en" sz="800">
                          <a:solidFill>
                            <a:schemeClr val="lt1"/>
                          </a:solidFill>
                        </a:rPr>
                        <a:t>Select sensors and ROS versions that minimize potential conflicts	</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extLst>
                  <a:ext uri="{0D108BD9-81ED-4DB2-BD59-A6C34878D82A}">
                    <a16:rowId xmlns:a16="http://schemas.microsoft.com/office/drawing/2014/main" val="10006"/>
                  </a:ext>
                </a:extLst>
              </a:tr>
              <a:tr h="586025">
                <a:tc rowSpan="2">
                  <a:txBody>
                    <a:bodyPr/>
                    <a:lstStyle/>
                    <a:p>
                      <a:pPr marL="0" lvl="0" indent="0" algn="ctr" rtl="0">
                        <a:lnSpc>
                          <a:spcPct val="115000"/>
                        </a:lnSpc>
                        <a:spcBef>
                          <a:spcPts val="0"/>
                        </a:spcBef>
                        <a:spcAft>
                          <a:spcPts val="0"/>
                        </a:spcAft>
                        <a:buNone/>
                      </a:pPr>
                      <a:r>
                        <a:rPr lang="en" sz="800">
                          <a:solidFill>
                            <a:schemeClr val="lt1"/>
                          </a:solidFill>
                        </a:rPr>
                        <a:t>R23</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rowSpan="2">
                  <a:txBody>
                    <a:bodyPr/>
                    <a:lstStyle/>
                    <a:p>
                      <a:pPr marL="0" lvl="0" indent="0" algn="l" rtl="0">
                        <a:lnSpc>
                          <a:spcPct val="115000"/>
                        </a:lnSpc>
                        <a:spcBef>
                          <a:spcPts val="0"/>
                        </a:spcBef>
                        <a:spcAft>
                          <a:spcPts val="0"/>
                        </a:spcAft>
                        <a:buNone/>
                      </a:pPr>
                      <a:r>
                        <a:rPr lang="en" sz="800">
                          <a:solidFill>
                            <a:schemeClr val="lt1"/>
                          </a:solidFill>
                        </a:rPr>
                        <a:t>Lunar-accurate cut/fill regions are not possible to groom</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rowSpan="2">
                  <a:txBody>
                    <a:bodyPr/>
                    <a:lstStyle/>
                    <a:p>
                      <a:pPr marL="0" lvl="0" indent="0" algn="l" rtl="0">
                        <a:lnSpc>
                          <a:spcPct val="115000"/>
                        </a:lnSpc>
                        <a:spcBef>
                          <a:spcPts val="0"/>
                        </a:spcBef>
                        <a:spcAft>
                          <a:spcPts val="0"/>
                        </a:spcAft>
                        <a:buNone/>
                      </a:pPr>
                      <a:r>
                        <a:rPr lang="en" sz="800">
                          <a:solidFill>
                            <a:schemeClr val="lt1"/>
                          </a:solidFill>
                        </a:rPr>
                        <a:t>Simson</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rowSpan="2">
                  <a:txBody>
                    <a:bodyPr/>
                    <a:lstStyle/>
                    <a:p>
                      <a:pPr marL="0" lvl="0" indent="0" algn="l" rtl="0">
                        <a:lnSpc>
                          <a:spcPct val="115000"/>
                        </a:lnSpc>
                        <a:spcBef>
                          <a:spcPts val="0"/>
                        </a:spcBef>
                        <a:spcAft>
                          <a:spcPts val="0"/>
                        </a:spcAft>
                        <a:buNone/>
                      </a:pPr>
                      <a:r>
                        <a:rPr lang="en" sz="800">
                          <a:solidFill>
                            <a:schemeClr val="lt1"/>
                          </a:solidFill>
                        </a:rPr>
                        <a:t>Technical</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rowSpan="2">
                  <a:txBody>
                    <a:bodyPr/>
                    <a:lstStyle/>
                    <a:p>
                      <a:pPr marL="0" lvl="0" indent="0" algn="l" rtl="0">
                        <a:lnSpc>
                          <a:spcPct val="115000"/>
                        </a:lnSpc>
                        <a:spcBef>
                          <a:spcPts val="0"/>
                        </a:spcBef>
                        <a:spcAft>
                          <a:spcPts val="0"/>
                        </a:spcAft>
                        <a:buNone/>
                      </a:pPr>
                      <a:r>
                        <a:rPr lang="en" sz="800">
                          <a:solidFill>
                            <a:schemeClr val="lt1"/>
                          </a:solidFill>
                        </a:rPr>
                        <a:t>The rims of the craters may not be enough to fill the whole crater. Going to a different region to carry the sand to the crater may prove to be inefficient		</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rowSpan="2">
                  <a:txBody>
                    <a:bodyPr/>
                    <a:lstStyle/>
                    <a:p>
                      <a:pPr marL="0" lvl="0" indent="0" algn="l" rtl="0">
                        <a:lnSpc>
                          <a:spcPct val="115000"/>
                        </a:lnSpc>
                        <a:spcBef>
                          <a:spcPts val="0"/>
                        </a:spcBef>
                        <a:spcAft>
                          <a:spcPts val="0"/>
                        </a:spcAft>
                        <a:buNone/>
                      </a:pPr>
                      <a:r>
                        <a:rPr lang="en" sz="800">
                          <a:solidFill>
                            <a:schemeClr val="lt1"/>
                          </a:solidFill>
                        </a:rPr>
                        <a:t>The basic assumption of sand availability fails. We may need to rethink the basic concept of tool planner to fit the new parameters of the environment</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a:txBody>
                    <a:bodyPr/>
                    <a:lstStyle/>
                    <a:p>
                      <a:pPr marL="0" lvl="0" indent="0" algn="l" rtl="0">
                        <a:lnSpc>
                          <a:spcPct val="115000"/>
                        </a:lnSpc>
                        <a:spcBef>
                          <a:spcPts val="0"/>
                        </a:spcBef>
                        <a:spcAft>
                          <a:spcPts val="0"/>
                        </a:spcAft>
                        <a:buNone/>
                      </a:pPr>
                      <a:r>
                        <a:rPr lang="en" sz="800">
                          <a:solidFill>
                            <a:schemeClr val="lt1"/>
                          </a:solidFill>
                        </a:rPr>
                        <a:t>Accurately create the environment and assess if the rims are enough to fill	</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extLst>
                  <a:ext uri="{0D108BD9-81ED-4DB2-BD59-A6C34878D82A}">
                    <a16:rowId xmlns:a16="http://schemas.microsoft.com/office/drawing/2014/main" val="10007"/>
                  </a:ext>
                </a:extLst>
              </a:tr>
              <a:tr h="444250">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lvl="0" indent="0" algn="l" rtl="0">
                        <a:lnSpc>
                          <a:spcPct val="115000"/>
                        </a:lnSpc>
                        <a:spcBef>
                          <a:spcPts val="0"/>
                        </a:spcBef>
                        <a:spcAft>
                          <a:spcPts val="0"/>
                        </a:spcAft>
                        <a:buNone/>
                      </a:pPr>
                      <a:r>
                        <a:rPr lang="en" sz="800">
                          <a:solidFill>
                            <a:schemeClr val="lt1"/>
                          </a:solidFill>
                        </a:rPr>
                        <a:t>If not, modify PRs accordingly	</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extLst>
                  <a:ext uri="{0D108BD9-81ED-4DB2-BD59-A6C34878D82A}">
                    <a16:rowId xmlns:a16="http://schemas.microsoft.com/office/drawing/2014/main" val="10008"/>
                  </a:ext>
                </a:extLst>
              </a:tr>
            </a:tbl>
          </a:graphicData>
        </a:graphic>
      </p:graphicFrame>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956"/>
        <p:cNvGrpSpPr/>
        <p:nvPr/>
      </p:nvGrpSpPr>
      <p:grpSpPr>
        <a:xfrm>
          <a:off x="0" y="0"/>
          <a:ext cx="0" cy="0"/>
          <a:chOff x="0" y="0"/>
          <a:chExt cx="0" cy="0"/>
        </a:xfrm>
      </p:grpSpPr>
      <p:sp>
        <p:nvSpPr>
          <p:cNvPr id="957" name="Google Shape;957;p1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lt1"/>
                </a:solidFill>
              </a:rPr>
              <a:t>86</a:t>
            </a:fld>
            <a:endParaRPr>
              <a:solidFill>
                <a:schemeClr val="lt1"/>
              </a:solidFill>
            </a:endParaRPr>
          </a:p>
        </p:txBody>
      </p:sp>
      <p:sp>
        <p:nvSpPr>
          <p:cNvPr id="958" name="Google Shape;958;p110"/>
          <p:cNvSpPr txBox="1">
            <a:spLocks noGrp="1"/>
          </p:cNvSpPr>
          <p:nvPr>
            <p:ph type="title"/>
          </p:nvPr>
        </p:nvSpPr>
        <p:spPr>
          <a:xfrm>
            <a:off x="311700" y="52475"/>
            <a:ext cx="8520600" cy="572700"/>
          </a:xfrm>
          <a:prstGeom prst="rect">
            <a:avLst/>
          </a:prstGeom>
        </p:spPr>
        <p:txBody>
          <a:bodyPr spcFirstLastPara="1" wrap="square" lIns="91425" tIns="91425" rIns="91425" bIns="91425" anchor="t" anchorCtr="0">
            <a:normAutofit fontScale="90000"/>
          </a:bodyPr>
          <a:lstStyle/>
          <a:p>
            <a:pPr marL="0" marR="0" lvl="0" indent="0" algn="ctr" rtl="0">
              <a:lnSpc>
                <a:spcPct val="100000"/>
              </a:lnSpc>
              <a:spcBef>
                <a:spcPts val="0"/>
              </a:spcBef>
              <a:spcAft>
                <a:spcPts val="0"/>
              </a:spcAft>
              <a:buNone/>
            </a:pPr>
            <a:r>
              <a:rPr lang="en" b="1">
                <a:solidFill>
                  <a:schemeClr val="lt1"/>
                </a:solidFill>
                <a:latin typeface="Roboto Serif"/>
                <a:ea typeface="Roboto Serif"/>
                <a:cs typeface="Roboto Serif"/>
                <a:sym typeface="Roboto Serif"/>
              </a:rPr>
              <a:t>Risk Management (Extra)</a:t>
            </a:r>
            <a:endParaRPr b="1">
              <a:solidFill>
                <a:schemeClr val="lt1"/>
              </a:solidFill>
              <a:latin typeface="Roboto Serif"/>
              <a:ea typeface="Roboto Serif"/>
              <a:cs typeface="Roboto Serif"/>
              <a:sym typeface="Roboto Serif"/>
            </a:endParaRPr>
          </a:p>
        </p:txBody>
      </p:sp>
      <p:graphicFrame>
        <p:nvGraphicFramePr>
          <p:cNvPr id="959" name="Google Shape;959;p110"/>
          <p:cNvGraphicFramePr/>
          <p:nvPr/>
        </p:nvGraphicFramePr>
        <p:xfrm>
          <a:off x="249463" y="1535438"/>
          <a:ext cx="3000000" cy="3000000"/>
        </p:xfrm>
        <a:graphic>
          <a:graphicData uri="http://schemas.openxmlformats.org/drawingml/2006/table">
            <a:tbl>
              <a:tblPr>
                <a:noFill/>
                <a:tableStyleId>{DB19F140-43EF-405D-B013-D72AE74EFCB3}</a:tableStyleId>
              </a:tblPr>
              <a:tblGrid>
                <a:gridCol w="486275">
                  <a:extLst>
                    <a:ext uri="{9D8B030D-6E8A-4147-A177-3AD203B41FA5}">
                      <a16:colId xmlns:a16="http://schemas.microsoft.com/office/drawing/2014/main" val="20000"/>
                    </a:ext>
                  </a:extLst>
                </a:gridCol>
                <a:gridCol w="1152675">
                  <a:extLst>
                    <a:ext uri="{9D8B030D-6E8A-4147-A177-3AD203B41FA5}">
                      <a16:colId xmlns:a16="http://schemas.microsoft.com/office/drawing/2014/main" val="20001"/>
                    </a:ext>
                  </a:extLst>
                </a:gridCol>
                <a:gridCol w="621375">
                  <a:extLst>
                    <a:ext uri="{9D8B030D-6E8A-4147-A177-3AD203B41FA5}">
                      <a16:colId xmlns:a16="http://schemas.microsoft.com/office/drawing/2014/main" val="20002"/>
                    </a:ext>
                  </a:extLst>
                </a:gridCol>
                <a:gridCol w="585350">
                  <a:extLst>
                    <a:ext uri="{9D8B030D-6E8A-4147-A177-3AD203B41FA5}">
                      <a16:colId xmlns:a16="http://schemas.microsoft.com/office/drawing/2014/main" val="20003"/>
                    </a:ext>
                  </a:extLst>
                </a:gridCol>
                <a:gridCol w="1747025">
                  <a:extLst>
                    <a:ext uri="{9D8B030D-6E8A-4147-A177-3AD203B41FA5}">
                      <a16:colId xmlns:a16="http://schemas.microsoft.com/office/drawing/2014/main" val="20004"/>
                    </a:ext>
                  </a:extLst>
                </a:gridCol>
                <a:gridCol w="1611950">
                  <a:extLst>
                    <a:ext uri="{9D8B030D-6E8A-4147-A177-3AD203B41FA5}">
                      <a16:colId xmlns:a16="http://schemas.microsoft.com/office/drawing/2014/main" val="20005"/>
                    </a:ext>
                  </a:extLst>
                </a:gridCol>
                <a:gridCol w="2440425">
                  <a:extLst>
                    <a:ext uri="{9D8B030D-6E8A-4147-A177-3AD203B41FA5}">
                      <a16:colId xmlns:a16="http://schemas.microsoft.com/office/drawing/2014/main" val="20006"/>
                    </a:ext>
                  </a:extLst>
                </a:gridCol>
              </a:tblGrid>
              <a:tr h="200025">
                <a:tc>
                  <a:txBody>
                    <a:bodyPr/>
                    <a:lstStyle/>
                    <a:p>
                      <a:pPr marL="0" lvl="0" indent="0" algn="ctr" rtl="0">
                        <a:lnSpc>
                          <a:spcPct val="115000"/>
                        </a:lnSpc>
                        <a:spcBef>
                          <a:spcPts val="0"/>
                        </a:spcBef>
                        <a:spcAft>
                          <a:spcPts val="0"/>
                        </a:spcAft>
                        <a:buNone/>
                      </a:pPr>
                      <a:r>
                        <a:rPr lang="en" sz="800" b="1">
                          <a:solidFill>
                            <a:schemeClr val="lt1"/>
                          </a:solidFill>
                        </a:rPr>
                        <a:t>Risk ID</a:t>
                      </a:r>
                      <a:endParaRPr sz="800" b="1">
                        <a:solidFill>
                          <a:schemeClr val="lt1"/>
                        </a:solidFill>
                      </a:endParaRPr>
                    </a:p>
                  </a:txBody>
                  <a:tcPr marL="28575" marR="28575" marT="19050" marB="19050" anchor="b">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a:txBody>
                    <a:bodyPr/>
                    <a:lstStyle/>
                    <a:p>
                      <a:pPr marL="0" lvl="0" indent="0" algn="ctr" rtl="0">
                        <a:lnSpc>
                          <a:spcPct val="115000"/>
                        </a:lnSpc>
                        <a:spcBef>
                          <a:spcPts val="0"/>
                        </a:spcBef>
                        <a:spcAft>
                          <a:spcPts val="0"/>
                        </a:spcAft>
                        <a:buNone/>
                      </a:pPr>
                      <a:r>
                        <a:rPr lang="en" sz="800" b="1">
                          <a:solidFill>
                            <a:schemeClr val="lt1"/>
                          </a:solidFill>
                        </a:rPr>
                        <a:t>Risk Title</a:t>
                      </a:r>
                      <a:endParaRPr sz="800" b="1">
                        <a:solidFill>
                          <a:schemeClr val="lt1"/>
                        </a:solidFill>
                      </a:endParaRPr>
                    </a:p>
                  </a:txBody>
                  <a:tcPr marL="28575" marR="28575" marT="19050" marB="19050" anchor="b">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a:txBody>
                    <a:bodyPr/>
                    <a:lstStyle/>
                    <a:p>
                      <a:pPr marL="0" lvl="0" indent="0" algn="ctr" rtl="0">
                        <a:lnSpc>
                          <a:spcPct val="115000"/>
                        </a:lnSpc>
                        <a:spcBef>
                          <a:spcPts val="0"/>
                        </a:spcBef>
                        <a:spcAft>
                          <a:spcPts val="0"/>
                        </a:spcAft>
                        <a:buNone/>
                      </a:pPr>
                      <a:r>
                        <a:rPr lang="en" sz="800" b="1">
                          <a:solidFill>
                            <a:schemeClr val="lt1"/>
                          </a:solidFill>
                        </a:rPr>
                        <a:t>Risk Owner</a:t>
                      </a:r>
                      <a:endParaRPr sz="800" b="1">
                        <a:solidFill>
                          <a:schemeClr val="lt1"/>
                        </a:solidFill>
                      </a:endParaRPr>
                    </a:p>
                  </a:txBody>
                  <a:tcPr marL="28575" marR="28575" marT="19050" marB="19050" anchor="b">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a:txBody>
                    <a:bodyPr/>
                    <a:lstStyle/>
                    <a:p>
                      <a:pPr marL="0" lvl="0" indent="0" algn="ctr" rtl="0">
                        <a:lnSpc>
                          <a:spcPct val="115000"/>
                        </a:lnSpc>
                        <a:spcBef>
                          <a:spcPts val="0"/>
                        </a:spcBef>
                        <a:spcAft>
                          <a:spcPts val="0"/>
                        </a:spcAft>
                        <a:buNone/>
                      </a:pPr>
                      <a:r>
                        <a:rPr lang="en" sz="800" b="1">
                          <a:solidFill>
                            <a:schemeClr val="lt1"/>
                          </a:solidFill>
                        </a:rPr>
                        <a:t>Type</a:t>
                      </a:r>
                      <a:endParaRPr sz="800" b="1">
                        <a:solidFill>
                          <a:schemeClr val="lt1"/>
                        </a:solidFill>
                      </a:endParaRPr>
                    </a:p>
                  </a:txBody>
                  <a:tcPr marL="28575" marR="28575" marT="19050" marB="19050" anchor="b">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a:txBody>
                    <a:bodyPr/>
                    <a:lstStyle/>
                    <a:p>
                      <a:pPr marL="0" lvl="0" indent="0" algn="ctr" rtl="0">
                        <a:lnSpc>
                          <a:spcPct val="115000"/>
                        </a:lnSpc>
                        <a:spcBef>
                          <a:spcPts val="0"/>
                        </a:spcBef>
                        <a:spcAft>
                          <a:spcPts val="0"/>
                        </a:spcAft>
                        <a:buNone/>
                      </a:pPr>
                      <a:r>
                        <a:rPr lang="en" sz="800" b="1">
                          <a:solidFill>
                            <a:schemeClr val="lt1"/>
                          </a:solidFill>
                        </a:rPr>
                        <a:t>Description</a:t>
                      </a:r>
                      <a:endParaRPr sz="800" b="1">
                        <a:solidFill>
                          <a:schemeClr val="lt1"/>
                        </a:solidFill>
                      </a:endParaRPr>
                    </a:p>
                  </a:txBody>
                  <a:tcPr marL="28575" marR="28575" marT="19050" marB="19050" anchor="b">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a:txBody>
                    <a:bodyPr/>
                    <a:lstStyle/>
                    <a:p>
                      <a:pPr marL="0" lvl="0" indent="0" algn="ctr" rtl="0">
                        <a:lnSpc>
                          <a:spcPct val="115000"/>
                        </a:lnSpc>
                        <a:spcBef>
                          <a:spcPts val="0"/>
                        </a:spcBef>
                        <a:spcAft>
                          <a:spcPts val="0"/>
                        </a:spcAft>
                        <a:buNone/>
                      </a:pPr>
                      <a:r>
                        <a:rPr lang="en" sz="800" b="1">
                          <a:solidFill>
                            <a:schemeClr val="lt1"/>
                          </a:solidFill>
                        </a:rPr>
                        <a:t>Consequence</a:t>
                      </a:r>
                      <a:endParaRPr sz="800" b="1">
                        <a:solidFill>
                          <a:schemeClr val="lt1"/>
                        </a:solidFill>
                      </a:endParaRPr>
                    </a:p>
                  </a:txBody>
                  <a:tcPr marL="28575" marR="28575" marT="19050" marB="19050" anchor="b">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a:txBody>
                    <a:bodyPr/>
                    <a:lstStyle/>
                    <a:p>
                      <a:pPr marL="0" lvl="0" indent="0" algn="ctr" rtl="0">
                        <a:lnSpc>
                          <a:spcPct val="115000"/>
                        </a:lnSpc>
                        <a:spcBef>
                          <a:spcPts val="0"/>
                        </a:spcBef>
                        <a:spcAft>
                          <a:spcPts val="0"/>
                        </a:spcAft>
                        <a:buNone/>
                      </a:pPr>
                      <a:r>
                        <a:rPr lang="en" sz="800" b="1">
                          <a:solidFill>
                            <a:schemeClr val="lt1"/>
                          </a:solidFill>
                        </a:rPr>
                        <a:t>Risk Reduction Plan</a:t>
                      </a:r>
                      <a:endParaRPr sz="800" b="1">
                        <a:solidFill>
                          <a:schemeClr val="lt1"/>
                        </a:solidFill>
                      </a:endParaRPr>
                    </a:p>
                  </a:txBody>
                  <a:tcPr marL="28575" marR="28575" marT="19050" marB="19050" anchor="b">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extLst>
                  <a:ext uri="{0D108BD9-81ED-4DB2-BD59-A6C34878D82A}">
                    <a16:rowId xmlns:a16="http://schemas.microsoft.com/office/drawing/2014/main" val="10000"/>
                  </a:ext>
                </a:extLst>
              </a:tr>
              <a:tr h="495300">
                <a:tc rowSpan="2">
                  <a:txBody>
                    <a:bodyPr/>
                    <a:lstStyle/>
                    <a:p>
                      <a:pPr marL="0" lvl="0" indent="0" algn="ctr" rtl="0">
                        <a:lnSpc>
                          <a:spcPct val="115000"/>
                        </a:lnSpc>
                        <a:spcBef>
                          <a:spcPts val="0"/>
                        </a:spcBef>
                        <a:spcAft>
                          <a:spcPts val="0"/>
                        </a:spcAft>
                        <a:buNone/>
                      </a:pPr>
                      <a:r>
                        <a:rPr lang="en" sz="800">
                          <a:solidFill>
                            <a:schemeClr val="lt1"/>
                          </a:solidFill>
                        </a:rPr>
                        <a:t>R24</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rowSpan="2">
                  <a:txBody>
                    <a:bodyPr/>
                    <a:lstStyle/>
                    <a:p>
                      <a:pPr marL="0" lvl="0" indent="0" algn="l" rtl="0">
                        <a:lnSpc>
                          <a:spcPct val="115000"/>
                        </a:lnSpc>
                        <a:spcBef>
                          <a:spcPts val="0"/>
                        </a:spcBef>
                        <a:spcAft>
                          <a:spcPts val="0"/>
                        </a:spcAft>
                        <a:buNone/>
                      </a:pPr>
                      <a:r>
                        <a:rPr lang="en" sz="800">
                          <a:solidFill>
                            <a:schemeClr val="lt1"/>
                          </a:solidFill>
                        </a:rPr>
                        <a:t>Sensor data is too noisy to fulfill performance requirements</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rowSpan="2">
                  <a:txBody>
                    <a:bodyPr/>
                    <a:lstStyle/>
                    <a:p>
                      <a:pPr marL="0" lvl="0" indent="0" algn="l" rtl="0">
                        <a:lnSpc>
                          <a:spcPct val="115000"/>
                        </a:lnSpc>
                        <a:spcBef>
                          <a:spcPts val="0"/>
                        </a:spcBef>
                        <a:spcAft>
                          <a:spcPts val="0"/>
                        </a:spcAft>
                        <a:buNone/>
                      </a:pPr>
                      <a:r>
                        <a:rPr lang="en" sz="800">
                          <a:solidFill>
                            <a:schemeClr val="lt1"/>
                          </a:solidFill>
                        </a:rPr>
                        <a:t>William</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rowSpan="2">
                  <a:txBody>
                    <a:bodyPr/>
                    <a:lstStyle/>
                    <a:p>
                      <a:pPr marL="0" lvl="0" indent="0" algn="l" rtl="0">
                        <a:lnSpc>
                          <a:spcPct val="115000"/>
                        </a:lnSpc>
                        <a:spcBef>
                          <a:spcPts val="0"/>
                        </a:spcBef>
                        <a:spcAft>
                          <a:spcPts val="0"/>
                        </a:spcAft>
                        <a:buNone/>
                      </a:pPr>
                      <a:r>
                        <a:rPr lang="en" sz="800">
                          <a:solidFill>
                            <a:schemeClr val="lt1"/>
                          </a:solidFill>
                        </a:rPr>
                        <a:t>Technical</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rowSpan="2">
                  <a:txBody>
                    <a:bodyPr/>
                    <a:lstStyle/>
                    <a:p>
                      <a:pPr marL="0" lvl="0" indent="0" algn="l" rtl="0">
                        <a:lnSpc>
                          <a:spcPct val="115000"/>
                        </a:lnSpc>
                        <a:spcBef>
                          <a:spcPts val="0"/>
                        </a:spcBef>
                        <a:spcAft>
                          <a:spcPts val="0"/>
                        </a:spcAft>
                        <a:buNone/>
                      </a:pPr>
                      <a:r>
                        <a:rPr lang="en" sz="800">
                          <a:solidFill>
                            <a:schemeClr val="lt1"/>
                          </a:solidFill>
                        </a:rPr>
                        <a:t>Performance requirements are tough and ambitious, sensor noise may prevent us from achieving it		</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rowSpan="2">
                  <a:txBody>
                    <a:bodyPr/>
                    <a:lstStyle/>
                    <a:p>
                      <a:pPr marL="0" lvl="0" indent="0" algn="l" rtl="0">
                        <a:lnSpc>
                          <a:spcPct val="115000"/>
                        </a:lnSpc>
                        <a:spcBef>
                          <a:spcPts val="0"/>
                        </a:spcBef>
                        <a:spcAft>
                          <a:spcPts val="0"/>
                        </a:spcAft>
                        <a:buNone/>
                      </a:pPr>
                      <a:r>
                        <a:rPr lang="en" sz="800">
                          <a:solidFill>
                            <a:schemeClr val="lt1"/>
                          </a:solidFill>
                        </a:rPr>
                        <a:t>Failure to demonstrate performance requirements may cause us to lose marks in the demonstrations		</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a:txBody>
                    <a:bodyPr/>
                    <a:lstStyle/>
                    <a:p>
                      <a:pPr marL="0" lvl="0" indent="0" algn="l" rtl="0">
                        <a:lnSpc>
                          <a:spcPct val="115000"/>
                        </a:lnSpc>
                        <a:spcBef>
                          <a:spcPts val="0"/>
                        </a:spcBef>
                        <a:spcAft>
                          <a:spcPts val="0"/>
                        </a:spcAft>
                        <a:buNone/>
                      </a:pPr>
                      <a:r>
                        <a:rPr lang="en" sz="800">
                          <a:solidFill>
                            <a:schemeClr val="lt1"/>
                          </a:solidFill>
                        </a:rPr>
                        <a:t>Relax the performance requirements enough to ensure that they are achievable 	</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extLst>
                  <a:ext uri="{0D108BD9-81ED-4DB2-BD59-A6C34878D82A}">
                    <a16:rowId xmlns:a16="http://schemas.microsoft.com/office/drawing/2014/main" val="10001"/>
                  </a:ext>
                </a:extLst>
              </a:tr>
              <a:tr h="200025">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lvl="0" indent="0" algn="l" rtl="0">
                        <a:lnSpc>
                          <a:spcPct val="115000"/>
                        </a:lnSpc>
                        <a:spcBef>
                          <a:spcPts val="0"/>
                        </a:spcBef>
                        <a:spcAft>
                          <a:spcPts val="0"/>
                        </a:spcAft>
                        <a:buNone/>
                      </a:pPr>
                      <a:r>
                        <a:rPr lang="en" sz="800">
                          <a:solidFill>
                            <a:schemeClr val="lt1"/>
                          </a:solidFill>
                        </a:rPr>
                        <a:t>Ensure enough testing time to tune parameters</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extLst>
                  <a:ext uri="{0D108BD9-81ED-4DB2-BD59-A6C34878D82A}">
                    <a16:rowId xmlns:a16="http://schemas.microsoft.com/office/drawing/2014/main" val="10002"/>
                  </a:ext>
                </a:extLst>
              </a:tr>
              <a:tr h="581025">
                <a:tc rowSpan="2">
                  <a:txBody>
                    <a:bodyPr/>
                    <a:lstStyle/>
                    <a:p>
                      <a:pPr marL="0" lvl="0" indent="0" algn="ctr" rtl="0">
                        <a:lnSpc>
                          <a:spcPct val="115000"/>
                        </a:lnSpc>
                        <a:spcBef>
                          <a:spcPts val="0"/>
                        </a:spcBef>
                        <a:spcAft>
                          <a:spcPts val="0"/>
                        </a:spcAft>
                        <a:buNone/>
                      </a:pPr>
                      <a:r>
                        <a:rPr lang="en" sz="800">
                          <a:solidFill>
                            <a:schemeClr val="lt1"/>
                          </a:solidFill>
                        </a:rPr>
                        <a:t>R26</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rowSpan="2">
                  <a:txBody>
                    <a:bodyPr/>
                    <a:lstStyle/>
                    <a:p>
                      <a:pPr marL="0" lvl="0" indent="0" algn="l" rtl="0">
                        <a:lnSpc>
                          <a:spcPct val="115000"/>
                        </a:lnSpc>
                        <a:spcBef>
                          <a:spcPts val="0"/>
                        </a:spcBef>
                        <a:spcAft>
                          <a:spcPts val="0"/>
                        </a:spcAft>
                        <a:buNone/>
                      </a:pPr>
                      <a:r>
                        <a:rPr lang="en" sz="800">
                          <a:solidFill>
                            <a:schemeClr val="lt1"/>
                          </a:solidFill>
                        </a:rPr>
                        <a:t>Off-the-shelf wheels don't interface with the rover</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rowSpan="2">
                  <a:txBody>
                    <a:bodyPr/>
                    <a:lstStyle/>
                    <a:p>
                      <a:pPr marL="0" lvl="0" indent="0" algn="l" rtl="0">
                        <a:lnSpc>
                          <a:spcPct val="115000"/>
                        </a:lnSpc>
                        <a:spcBef>
                          <a:spcPts val="0"/>
                        </a:spcBef>
                        <a:spcAft>
                          <a:spcPts val="0"/>
                        </a:spcAft>
                        <a:buNone/>
                      </a:pPr>
                      <a:r>
                        <a:rPr lang="en" sz="800">
                          <a:solidFill>
                            <a:schemeClr val="lt1"/>
                          </a:solidFill>
                        </a:rPr>
                        <a:t>Ankit</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rowSpan="2">
                  <a:txBody>
                    <a:bodyPr/>
                    <a:lstStyle/>
                    <a:p>
                      <a:pPr marL="0" lvl="0" indent="0" algn="l" rtl="0">
                        <a:lnSpc>
                          <a:spcPct val="115000"/>
                        </a:lnSpc>
                        <a:spcBef>
                          <a:spcPts val="0"/>
                        </a:spcBef>
                        <a:spcAft>
                          <a:spcPts val="0"/>
                        </a:spcAft>
                        <a:buNone/>
                      </a:pPr>
                      <a:r>
                        <a:rPr lang="en" sz="800">
                          <a:solidFill>
                            <a:schemeClr val="lt1"/>
                          </a:solidFill>
                        </a:rPr>
                        <a:t>Technical</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rowSpan="2">
                  <a:txBody>
                    <a:bodyPr/>
                    <a:lstStyle/>
                    <a:p>
                      <a:pPr marL="0" lvl="0" indent="0" algn="l" rtl="0">
                        <a:lnSpc>
                          <a:spcPct val="115000"/>
                        </a:lnSpc>
                        <a:spcBef>
                          <a:spcPts val="0"/>
                        </a:spcBef>
                        <a:spcAft>
                          <a:spcPts val="0"/>
                        </a:spcAft>
                        <a:buNone/>
                      </a:pPr>
                      <a:r>
                        <a:rPr lang="en" sz="800">
                          <a:solidFill>
                            <a:schemeClr val="lt1"/>
                          </a:solidFill>
                        </a:rPr>
                        <a:t>No off-the-shelf wheels fit the rover, We'll have to redesign wheel hubs and mountings as per the new wheels. 		</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rowSpan="2">
                  <a:txBody>
                    <a:bodyPr/>
                    <a:lstStyle/>
                    <a:p>
                      <a:pPr marL="0" lvl="0" indent="0" algn="l" rtl="0">
                        <a:lnSpc>
                          <a:spcPct val="115000"/>
                        </a:lnSpc>
                        <a:spcBef>
                          <a:spcPts val="0"/>
                        </a:spcBef>
                        <a:spcAft>
                          <a:spcPts val="0"/>
                        </a:spcAft>
                        <a:buNone/>
                      </a:pPr>
                      <a:r>
                        <a:rPr lang="en" sz="800">
                          <a:solidFill>
                            <a:schemeClr val="lt1"/>
                          </a:solidFill>
                        </a:rPr>
                        <a:t>Continue with sub-optimal wheels that the rover currently has, thus, not meeting one of the non-functional requirements		</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a:txBody>
                    <a:bodyPr/>
                    <a:lstStyle/>
                    <a:p>
                      <a:pPr marL="0" lvl="0" indent="0" algn="l" rtl="0">
                        <a:lnSpc>
                          <a:spcPct val="115000"/>
                        </a:lnSpc>
                        <a:spcBef>
                          <a:spcPts val="0"/>
                        </a:spcBef>
                        <a:spcAft>
                          <a:spcPts val="0"/>
                        </a:spcAft>
                        <a:buNone/>
                      </a:pPr>
                      <a:r>
                        <a:rPr lang="en" sz="800">
                          <a:solidFill>
                            <a:schemeClr val="lt1"/>
                          </a:solidFill>
                        </a:rPr>
                        <a:t>Shift requirements to FVD	</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extLst>
                  <a:ext uri="{0D108BD9-81ED-4DB2-BD59-A6C34878D82A}">
                    <a16:rowId xmlns:a16="http://schemas.microsoft.com/office/drawing/2014/main" val="10003"/>
                  </a:ext>
                </a:extLst>
              </a:tr>
              <a:tr h="295275">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lvl="0" indent="0" algn="l" rtl="0">
                        <a:lnSpc>
                          <a:spcPct val="115000"/>
                        </a:lnSpc>
                        <a:spcBef>
                          <a:spcPts val="0"/>
                        </a:spcBef>
                        <a:spcAft>
                          <a:spcPts val="0"/>
                        </a:spcAft>
                        <a:buNone/>
                      </a:pPr>
                      <a:r>
                        <a:rPr lang="en" sz="800">
                          <a:solidFill>
                            <a:schemeClr val="lt1"/>
                          </a:solidFill>
                        </a:rPr>
                        <a:t>Good enough market research to see find the best fit, with least amount of changes	</a:t>
                      </a:r>
                      <a:endParaRPr sz="800">
                        <a:solidFill>
                          <a:schemeClr val="lt1"/>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extLst>
                  <a:ext uri="{0D108BD9-81ED-4DB2-BD59-A6C34878D82A}">
                    <a16:rowId xmlns:a16="http://schemas.microsoft.com/office/drawing/2014/main" val="10004"/>
                  </a:ext>
                </a:extLst>
              </a:tr>
            </a:tbl>
          </a:graphicData>
        </a:graphic>
      </p:graphicFrame>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963"/>
        <p:cNvGrpSpPr/>
        <p:nvPr/>
      </p:nvGrpSpPr>
      <p:grpSpPr>
        <a:xfrm>
          <a:off x="0" y="0"/>
          <a:ext cx="0" cy="0"/>
          <a:chOff x="0" y="0"/>
          <a:chExt cx="0" cy="0"/>
        </a:xfrm>
      </p:grpSpPr>
      <p:sp>
        <p:nvSpPr>
          <p:cNvPr id="964" name="Google Shape;964;p1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lt1"/>
                </a:solidFill>
              </a:rPr>
              <a:t>87</a:t>
            </a:fld>
            <a:endParaRPr>
              <a:solidFill>
                <a:schemeClr val="lt1"/>
              </a:solidFill>
            </a:endParaRPr>
          </a:p>
        </p:txBody>
      </p:sp>
      <p:sp>
        <p:nvSpPr>
          <p:cNvPr id="965" name="Google Shape;965;p111"/>
          <p:cNvSpPr txBox="1">
            <a:spLocks noGrp="1"/>
          </p:cNvSpPr>
          <p:nvPr>
            <p:ph type="title"/>
          </p:nvPr>
        </p:nvSpPr>
        <p:spPr>
          <a:xfrm>
            <a:off x="311700" y="52475"/>
            <a:ext cx="8520600" cy="572700"/>
          </a:xfrm>
          <a:prstGeom prst="rect">
            <a:avLst/>
          </a:prstGeom>
        </p:spPr>
        <p:txBody>
          <a:bodyPr spcFirstLastPara="1" wrap="square" lIns="91425" tIns="91425" rIns="91425" bIns="91425" anchor="t" anchorCtr="0">
            <a:normAutofit fontScale="90000"/>
          </a:bodyPr>
          <a:lstStyle/>
          <a:p>
            <a:pPr marL="0" marR="0" lvl="0" indent="0" algn="ctr" rtl="0">
              <a:lnSpc>
                <a:spcPct val="100000"/>
              </a:lnSpc>
              <a:spcBef>
                <a:spcPts val="0"/>
              </a:spcBef>
              <a:spcAft>
                <a:spcPts val="0"/>
              </a:spcAft>
              <a:buNone/>
            </a:pPr>
            <a:r>
              <a:rPr lang="en" b="1">
                <a:solidFill>
                  <a:schemeClr val="lt1"/>
                </a:solidFill>
                <a:latin typeface="Roboto Serif"/>
                <a:ea typeface="Roboto Serif"/>
                <a:cs typeface="Roboto Serif"/>
                <a:sym typeface="Roboto Serif"/>
              </a:rPr>
              <a:t>Risk Management (Extra)</a:t>
            </a:r>
            <a:endParaRPr b="1">
              <a:solidFill>
                <a:schemeClr val="lt1"/>
              </a:solidFill>
              <a:latin typeface="Roboto Serif"/>
              <a:ea typeface="Roboto Serif"/>
              <a:cs typeface="Roboto Serif"/>
              <a:sym typeface="Roboto Serif"/>
            </a:endParaRPr>
          </a:p>
        </p:txBody>
      </p:sp>
      <p:graphicFrame>
        <p:nvGraphicFramePr>
          <p:cNvPr id="966" name="Google Shape;966;p111"/>
          <p:cNvGraphicFramePr/>
          <p:nvPr/>
        </p:nvGraphicFramePr>
        <p:xfrm>
          <a:off x="127000" y="1454150"/>
          <a:ext cx="3000000" cy="3000000"/>
        </p:xfrm>
        <a:graphic>
          <a:graphicData uri="http://schemas.openxmlformats.org/drawingml/2006/table">
            <a:tbl>
              <a:tblPr>
                <a:noFill/>
                <a:tableStyleId>{DB19F140-43EF-405D-B013-D72AE74EFCB3}</a:tableStyleId>
              </a:tblPr>
              <a:tblGrid>
                <a:gridCol w="667050">
                  <a:extLst>
                    <a:ext uri="{9D8B030D-6E8A-4147-A177-3AD203B41FA5}">
                      <a16:colId xmlns:a16="http://schemas.microsoft.com/office/drawing/2014/main" val="20000"/>
                    </a:ext>
                  </a:extLst>
                </a:gridCol>
                <a:gridCol w="1510150">
                  <a:extLst>
                    <a:ext uri="{9D8B030D-6E8A-4147-A177-3AD203B41FA5}">
                      <a16:colId xmlns:a16="http://schemas.microsoft.com/office/drawing/2014/main" val="20001"/>
                    </a:ext>
                  </a:extLst>
                </a:gridCol>
                <a:gridCol w="579075">
                  <a:extLst>
                    <a:ext uri="{9D8B030D-6E8A-4147-A177-3AD203B41FA5}">
                      <a16:colId xmlns:a16="http://schemas.microsoft.com/office/drawing/2014/main" val="20002"/>
                    </a:ext>
                  </a:extLst>
                </a:gridCol>
                <a:gridCol w="621100">
                  <a:extLst>
                    <a:ext uri="{9D8B030D-6E8A-4147-A177-3AD203B41FA5}">
                      <a16:colId xmlns:a16="http://schemas.microsoft.com/office/drawing/2014/main" val="20003"/>
                    </a:ext>
                  </a:extLst>
                </a:gridCol>
                <a:gridCol w="1959100">
                  <a:extLst>
                    <a:ext uri="{9D8B030D-6E8A-4147-A177-3AD203B41FA5}">
                      <a16:colId xmlns:a16="http://schemas.microsoft.com/office/drawing/2014/main" val="20004"/>
                    </a:ext>
                  </a:extLst>
                </a:gridCol>
                <a:gridCol w="1213675">
                  <a:extLst>
                    <a:ext uri="{9D8B030D-6E8A-4147-A177-3AD203B41FA5}">
                      <a16:colId xmlns:a16="http://schemas.microsoft.com/office/drawing/2014/main" val="20005"/>
                    </a:ext>
                  </a:extLst>
                </a:gridCol>
                <a:gridCol w="2343975">
                  <a:extLst>
                    <a:ext uri="{9D8B030D-6E8A-4147-A177-3AD203B41FA5}">
                      <a16:colId xmlns:a16="http://schemas.microsoft.com/office/drawing/2014/main" val="20006"/>
                    </a:ext>
                  </a:extLst>
                </a:gridCol>
              </a:tblGrid>
              <a:tr h="504825">
                <a:tc>
                  <a:txBody>
                    <a:bodyPr/>
                    <a:lstStyle/>
                    <a:p>
                      <a:pPr marL="0" lvl="0" indent="0" algn="ctr" rtl="0">
                        <a:lnSpc>
                          <a:spcPct val="115000"/>
                        </a:lnSpc>
                        <a:spcBef>
                          <a:spcPts val="0"/>
                        </a:spcBef>
                        <a:spcAft>
                          <a:spcPts val="0"/>
                        </a:spcAft>
                        <a:buNone/>
                      </a:pPr>
                      <a:r>
                        <a:rPr lang="en" sz="1000">
                          <a:solidFill>
                            <a:schemeClr val="lt1"/>
                          </a:solidFill>
                        </a:rPr>
                        <a:t>R27</a:t>
                      </a:r>
                      <a:endParaRPr sz="1000">
                        <a:solidFill>
                          <a:schemeClr val="lt1"/>
                        </a:solidFill>
                      </a:endParaRPr>
                    </a:p>
                  </a:txBody>
                  <a:tcPr marL="28575" marR="28575" marT="19050" marB="19050"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a:txBody>
                    <a:bodyPr/>
                    <a:lstStyle/>
                    <a:p>
                      <a:pPr marL="0" lvl="0" indent="0" algn="l" rtl="0">
                        <a:lnSpc>
                          <a:spcPct val="115000"/>
                        </a:lnSpc>
                        <a:spcBef>
                          <a:spcPts val="0"/>
                        </a:spcBef>
                        <a:spcAft>
                          <a:spcPts val="0"/>
                        </a:spcAft>
                        <a:buNone/>
                      </a:pPr>
                      <a:r>
                        <a:rPr lang="en" sz="1000">
                          <a:solidFill>
                            <a:schemeClr val="lt1"/>
                          </a:solidFill>
                        </a:rPr>
                        <a:t>TX2 Integration</a:t>
                      </a:r>
                      <a:endParaRPr sz="1000">
                        <a:solidFill>
                          <a:schemeClr val="lt1"/>
                        </a:solidFill>
                      </a:endParaRPr>
                    </a:p>
                  </a:txBody>
                  <a:tcPr marL="28575" marR="28575" marT="19050" marB="19050"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a:txBody>
                    <a:bodyPr/>
                    <a:lstStyle/>
                    <a:p>
                      <a:pPr marL="0" lvl="0" indent="0" algn="ctr" rtl="0">
                        <a:lnSpc>
                          <a:spcPct val="115000"/>
                        </a:lnSpc>
                        <a:spcBef>
                          <a:spcPts val="0"/>
                        </a:spcBef>
                        <a:spcAft>
                          <a:spcPts val="0"/>
                        </a:spcAft>
                        <a:buNone/>
                      </a:pPr>
                      <a:r>
                        <a:rPr lang="en" sz="1000">
                          <a:solidFill>
                            <a:schemeClr val="lt1"/>
                          </a:solidFill>
                        </a:rPr>
                        <a:t>William</a:t>
                      </a:r>
                      <a:endParaRPr sz="1000">
                        <a:solidFill>
                          <a:schemeClr val="lt1"/>
                        </a:solidFill>
                      </a:endParaRPr>
                    </a:p>
                  </a:txBody>
                  <a:tcPr marL="28575" marR="28575" marT="19050" marB="19050"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a:txBody>
                    <a:bodyPr/>
                    <a:lstStyle/>
                    <a:p>
                      <a:pPr marL="0" lvl="0" indent="0" algn="ctr" rtl="0">
                        <a:lnSpc>
                          <a:spcPct val="115000"/>
                        </a:lnSpc>
                        <a:spcBef>
                          <a:spcPts val="0"/>
                        </a:spcBef>
                        <a:spcAft>
                          <a:spcPts val="0"/>
                        </a:spcAft>
                        <a:buNone/>
                      </a:pPr>
                      <a:r>
                        <a:rPr lang="en" sz="1000">
                          <a:solidFill>
                            <a:schemeClr val="lt1"/>
                          </a:solidFill>
                        </a:rPr>
                        <a:t>Technical</a:t>
                      </a:r>
                      <a:endParaRPr sz="1000">
                        <a:solidFill>
                          <a:schemeClr val="lt1"/>
                        </a:solidFill>
                      </a:endParaRPr>
                    </a:p>
                  </a:txBody>
                  <a:tcPr marL="28575" marR="28575" marT="19050" marB="19050"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a:txBody>
                    <a:bodyPr/>
                    <a:lstStyle/>
                    <a:p>
                      <a:pPr marL="0" lvl="0" indent="0" algn="l" rtl="0">
                        <a:lnSpc>
                          <a:spcPct val="115000"/>
                        </a:lnSpc>
                        <a:spcBef>
                          <a:spcPts val="0"/>
                        </a:spcBef>
                        <a:spcAft>
                          <a:spcPts val="0"/>
                        </a:spcAft>
                        <a:buNone/>
                      </a:pPr>
                      <a:r>
                        <a:rPr lang="en" sz="1000">
                          <a:solidFill>
                            <a:schemeClr val="lt1"/>
                          </a:solidFill>
                        </a:rPr>
                        <a:t>Unable to login to TX2 and interface with a LAN network for transmitting data over WiFi ro Jetson</a:t>
                      </a:r>
                      <a:endParaRPr sz="1000">
                        <a:solidFill>
                          <a:schemeClr val="lt1"/>
                        </a:solidFill>
                      </a:endParaRPr>
                    </a:p>
                  </a:txBody>
                  <a:tcPr marL="28575" marR="28575" marT="19050" marB="19050"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a:txBody>
                    <a:bodyPr/>
                    <a:lstStyle/>
                    <a:p>
                      <a:pPr marL="0" lvl="0" indent="0" algn="l" rtl="0">
                        <a:lnSpc>
                          <a:spcPct val="115000"/>
                        </a:lnSpc>
                        <a:spcBef>
                          <a:spcPts val="0"/>
                        </a:spcBef>
                        <a:spcAft>
                          <a:spcPts val="0"/>
                        </a:spcAft>
                        <a:buNone/>
                      </a:pPr>
                      <a:r>
                        <a:rPr lang="en" sz="1000">
                          <a:solidFill>
                            <a:schemeClr val="lt1"/>
                          </a:solidFill>
                        </a:rPr>
                        <a:t>Delay in finalizing localization stack</a:t>
                      </a:r>
                      <a:endParaRPr sz="1000">
                        <a:solidFill>
                          <a:schemeClr val="lt1"/>
                        </a:solidFill>
                      </a:endParaRPr>
                    </a:p>
                  </a:txBody>
                  <a:tcPr marL="28575" marR="28575" marT="19050" marB="19050"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a:txBody>
                    <a:bodyPr/>
                    <a:lstStyle/>
                    <a:p>
                      <a:pPr marL="0" lvl="0" indent="0" algn="l" rtl="0">
                        <a:lnSpc>
                          <a:spcPct val="115000"/>
                        </a:lnSpc>
                        <a:spcBef>
                          <a:spcPts val="0"/>
                        </a:spcBef>
                        <a:spcAft>
                          <a:spcPts val="0"/>
                        </a:spcAft>
                        <a:buNone/>
                      </a:pPr>
                      <a:r>
                        <a:rPr lang="en" sz="1000">
                          <a:solidFill>
                            <a:schemeClr val="lt1"/>
                          </a:solidFill>
                        </a:rPr>
                        <a:t>Set up a new TX2 (Re-flash the TX2).</a:t>
                      </a:r>
                      <a:endParaRPr sz="1000">
                        <a:solidFill>
                          <a:schemeClr val="lt1"/>
                        </a:solidFill>
                      </a:endParaRPr>
                    </a:p>
                    <a:p>
                      <a:pPr marL="0" lvl="0" indent="0" algn="l" rtl="0">
                        <a:lnSpc>
                          <a:spcPct val="115000"/>
                        </a:lnSpc>
                        <a:spcBef>
                          <a:spcPts val="0"/>
                        </a:spcBef>
                        <a:spcAft>
                          <a:spcPts val="0"/>
                        </a:spcAft>
                        <a:buNone/>
                      </a:pPr>
                      <a:r>
                        <a:rPr lang="en" sz="1000">
                          <a:solidFill>
                            <a:schemeClr val="lt1"/>
                          </a:solidFill>
                        </a:rPr>
                        <a:t>Reach out to previous teams to understand their methodology and retrieve credentials</a:t>
                      </a:r>
                      <a:endParaRPr sz="1000">
                        <a:solidFill>
                          <a:schemeClr val="lt1"/>
                        </a:solidFill>
                      </a:endParaRPr>
                    </a:p>
                  </a:txBody>
                  <a:tcPr marL="28575" marR="28575" marT="19050" marB="19050"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extLst>
                  <a:ext uri="{0D108BD9-81ED-4DB2-BD59-A6C34878D82A}">
                    <a16:rowId xmlns:a16="http://schemas.microsoft.com/office/drawing/2014/main" val="10000"/>
                  </a:ext>
                </a:extLst>
              </a:tr>
              <a:tr h="352425">
                <a:tc>
                  <a:txBody>
                    <a:bodyPr/>
                    <a:lstStyle/>
                    <a:p>
                      <a:pPr marL="0" lvl="0" indent="0" algn="ctr" rtl="0">
                        <a:lnSpc>
                          <a:spcPct val="115000"/>
                        </a:lnSpc>
                        <a:spcBef>
                          <a:spcPts val="0"/>
                        </a:spcBef>
                        <a:spcAft>
                          <a:spcPts val="0"/>
                        </a:spcAft>
                        <a:buNone/>
                      </a:pPr>
                      <a:r>
                        <a:rPr lang="en" sz="1000">
                          <a:solidFill>
                            <a:schemeClr val="lt1"/>
                          </a:solidFill>
                        </a:rPr>
                        <a:t>R28</a:t>
                      </a:r>
                      <a:endParaRPr sz="1000">
                        <a:solidFill>
                          <a:schemeClr val="lt1"/>
                        </a:solidFill>
                      </a:endParaRPr>
                    </a:p>
                  </a:txBody>
                  <a:tcPr marL="28575" marR="28575" marT="19050" marB="19050"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a:txBody>
                    <a:bodyPr/>
                    <a:lstStyle/>
                    <a:p>
                      <a:pPr marL="0" lvl="0" indent="0" algn="l" rtl="0">
                        <a:lnSpc>
                          <a:spcPct val="115000"/>
                        </a:lnSpc>
                        <a:spcBef>
                          <a:spcPts val="0"/>
                        </a:spcBef>
                        <a:spcAft>
                          <a:spcPts val="0"/>
                        </a:spcAft>
                        <a:buNone/>
                      </a:pPr>
                      <a:r>
                        <a:rPr lang="en" sz="1000">
                          <a:solidFill>
                            <a:schemeClr val="lt1"/>
                          </a:solidFill>
                        </a:rPr>
                        <a:t>Electrical hardware finalization</a:t>
                      </a:r>
                      <a:endParaRPr sz="1000">
                        <a:solidFill>
                          <a:schemeClr val="lt1"/>
                        </a:solidFill>
                      </a:endParaRPr>
                    </a:p>
                  </a:txBody>
                  <a:tcPr marL="28575" marR="28575" marT="19050" marB="19050"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a:txBody>
                    <a:bodyPr/>
                    <a:lstStyle/>
                    <a:p>
                      <a:pPr marL="0" lvl="0" indent="0" algn="ctr" rtl="0">
                        <a:lnSpc>
                          <a:spcPct val="115000"/>
                        </a:lnSpc>
                        <a:spcBef>
                          <a:spcPts val="0"/>
                        </a:spcBef>
                        <a:spcAft>
                          <a:spcPts val="0"/>
                        </a:spcAft>
                        <a:buNone/>
                      </a:pPr>
                      <a:r>
                        <a:rPr lang="en" sz="1000">
                          <a:solidFill>
                            <a:schemeClr val="lt1"/>
                          </a:solidFill>
                        </a:rPr>
                        <a:t>Ankit</a:t>
                      </a:r>
                      <a:endParaRPr sz="1000">
                        <a:solidFill>
                          <a:schemeClr val="lt1"/>
                        </a:solidFill>
                      </a:endParaRPr>
                    </a:p>
                  </a:txBody>
                  <a:tcPr marL="28575" marR="28575" marT="19050" marB="19050"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a:txBody>
                    <a:bodyPr/>
                    <a:lstStyle/>
                    <a:p>
                      <a:pPr marL="0" lvl="0" indent="0" algn="ctr" rtl="0">
                        <a:lnSpc>
                          <a:spcPct val="115000"/>
                        </a:lnSpc>
                        <a:spcBef>
                          <a:spcPts val="0"/>
                        </a:spcBef>
                        <a:spcAft>
                          <a:spcPts val="0"/>
                        </a:spcAft>
                        <a:buNone/>
                      </a:pPr>
                      <a:r>
                        <a:rPr lang="en" sz="1000">
                          <a:solidFill>
                            <a:schemeClr val="lt1"/>
                          </a:solidFill>
                        </a:rPr>
                        <a:t>Technical</a:t>
                      </a:r>
                      <a:endParaRPr sz="1000">
                        <a:solidFill>
                          <a:schemeClr val="lt1"/>
                        </a:solidFill>
                      </a:endParaRPr>
                    </a:p>
                  </a:txBody>
                  <a:tcPr marL="28575" marR="28575" marT="19050" marB="19050"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a:txBody>
                    <a:bodyPr/>
                    <a:lstStyle/>
                    <a:p>
                      <a:pPr marL="0" lvl="0" indent="0" algn="l" rtl="0">
                        <a:lnSpc>
                          <a:spcPct val="115000"/>
                        </a:lnSpc>
                        <a:spcBef>
                          <a:spcPts val="0"/>
                        </a:spcBef>
                        <a:spcAft>
                          <a:spcPts val="0"/>
                        </a:spcAft>
                        <a:buNone/>
                      </a:pPr>
                      <a:r>
                        <a:rPr lang="en" sz="1000">
                          <a:solidFill>
                            <a:schemeClr val="lt1"/>
                          </a:solidFill>
                        </a:rPr>
                        <a:t>E-box Design dependence on to-be manufactured PDB.</a:t>
                      </a:r>
                      <a:endParaRPr sz="1000">
                        <a:solidFill>
                          <a:schemeClr val="lt1"/>
                        </a:solidFill>
                      </a:endParaRPr>
                    </a:p>
                  </a:txBody>
                  <a:tcPr marL="28575" marR="28575" marT="19050" marB="19050"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a:txBody>
                    <a:bodyPr/>
                    <a:lstStyle/>
                    <a:p>
                      <a:pPr marL="0" lvl="0" indent="0" algn="l" rtl="0">
                        <a:lnSpc>
                          <a:spcPct val="115000"/>
                        </a:lnSpc>
                        <a:spcBef>
                          <a:spcPts val="0"/>
                        </a:spcBef>
                        <a:spcAft>
                          <a:spcPts val="0"/>
                        </a:spcAft>
                        <a:buNone/>
                      </a:pPr>
                      <a:r>
                        <a:rPr lang="en" sz="1000">
                          <a:solidFill>
                            <a:schemeClr val="lt1"/>
                          </a:solidFill>
                        </a:rPr>
                        <a:t>Not meeting the hardware deadline</a:t>
                      </a:r>
                      <a:endParaRPr sz="1000">
                        <a:solidFill>
                          <a:schemeClr val="lt1"/>
                        </a:solidFill>
                      </a:endParaRPr>
                    </a:p>
                  </a:txBody>
                  <a:tcPr marL="28575" marR="28575" marT="19050" marB="19050"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a:txBody>
                    <a:bodyPr/>
                    <a:lstStyle/>
                    <a:p>
                      <a:pPr marL="0" lvl="0" indent="0" algn="l" rtl="0">
                        <a:lnSpc>
                          <a:spcPct val="115000"/>
                        </a:lnSpc>
                        <a:spcBef>
                          <a:spcPts val="0"/>
                        </a:spcBef>
                        <a:spcAft>
                          <a:spcPts val="0"/>
                        </a:spcAft>
                        <a:buNone/>
                      </a:pPr>
                      <a:r>
                        <a:rPr lang="en" sz="1000">
                          <a:solidFill>
                            <a:schemeClr val="lt1"/>
                          </a:solidFill>
                        </a:rPr>
                        <a:t>Use previous knowledge and account for a placeholder in the design</a:t>
                      </a:r>
                      <a:endParaRPr sz="1000">
                        <a:solidFill>
                          <a:schemeClr val="lt1"/>
                        </a:solidFill>
                      </a:endParaRPr>
                    </a:p>
                  </a:txBody>
                  <a:tcPr marL="28575" marR="28575" marT="19050" marB="19050"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extLst>
                  <a:ext uri="{0D108BD9-81ED-4DB2-BD59-A6C34878D82A}">
                    <a16:rowId xmlns:a16="http://schemas.microsoft.com/office/drawing/2014/main" val="10001"/>
                  </a:ext>
                </a:extLst>
              </a:tr>
              <a:tr h="504825">
                <a:tc>
                  <a:txBody>
                    <a:bodyPr/>
                    <a:lstStyle/>
                    <a:p>
                      <a:pPr marL="0" lvl="0" indent="0" algn="ctr" rtl="0">
                        <a:lnSpc>
                          <a:spcPct val="115000"/>
                        </a:lnSpc>
                        <a:spcBef>
                          <a:spcPts val="0"/>
                        </a:spcBef>
                        <a:spcAft>
                          <a:spcPts val="0"/>
                        </a:spcAft>
                        <a:buNone/>
                      </a:pPr>
                      <a:r>
                        <a:rPr lang="en" sz="1000">
                          <a:solidFill>
                            <a:schemeClr val="lt1"/>
                          </a:solidFill>
                        </a:rPr>
                        <a:t>R29</a:t>
                      </a:r>
                      <a:endParaRPr sz="1000">
                        <a:solidFill>
                          <a:schemeClr val="lt1"/>
                        </a:solidFill>
                      </a:endParaRPr>
                    </a:p>
                  </a:txBody>
                  <a:tcPr marL="28575" marR="28575" marT="19050" marB="19050"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a:txBody>
                    <a:bodyPr/>
                    <a:lstStyle/>
                    <a:p>
                      <a:pPr marL="0" lvl="0" indent="0" algn="l" rtl="0">
                        <a:lnSpc>
                          <a:spcPct val="115000"/>
                        </a:lnSpc>
                        <a:spcBef>
                          <a:spcPts val="0"/>
                        </a:spcBef>
                        <a:spcAft>
                          <a:spcPts val="0"/>
                        </a:spcAft>
                        <a:buNone/>
                      </a:pPr>
                      <a:r>
                        <a:rPr lang="en" sz="1000">
                          <a:solidFill>
                            <a:schemeClr val="lt1"/>
                          </a:solidFill>
                        </a:rPr>
                        <a:t>Access to FRC Workshop</a:t>
                      </a:r>
                      <a:endParaRPr sz="1000">
                        <a:solidFill>
                          <a:schemeClr val="lt1"/>
                        </a:solidFill>
                      </a:endParaRPr>
                    </a:p>
                  </a:txBody>
                  <a:tcPr marL="28575" marR="28575" marT="19050" marB="19050"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a:txBody>
                    <a:bodyPr/>
                    <a:lstStyle/>
                    <a:p>
                      <a:pPr marL="0" lvl="0" indent="0" algn="ctr" rtl="0">
                        <a:lnSpc>
                          <a:spcPct val="115000"/>
                        </a:lnSpc>
                        <a:spcBef>
                          <a:spcPts val="0"/>
                        </a:spcBef>
                        <a:spcAft>
                          <a:spcPts val="0"/>
                        </a:spcAft>
                        <a:buNone/>
                      </a:pPr>
                      <a:r>
                        <a:rPr lang="en" sz="1000">
                          <a:solidFill>
                            <a:schemeClr val="lt1"/>
                          </a:solidFill>
                        </a:rPr>
                        <a:t>Deepam</a:t>
                      </a:r>
                      <a:endParaRPr sz="1000">
                        <a:solidFill>
                          <a:schemeClr val="lt1"/>
                        </a:solidFill>
                      </a:endParaRPr>
                    </a:p>
                  </a:txBody>
                  <a:tcPr marL="28575" marR="28575" marT="19050" marB="19050"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a:txBody>
                    <a:bodyPr/>
                    <a:lstStyle/>
                    <a:p>
                      <a:pPr marL="0" lvl="0" indent="0" algn="ctr" rtl="0">
                        <a:lnSpc>
                          <a:spcPct val="115000"/>
                        </a:lnSpc>
                        <a:spcBef>
                          <a:spcPts val="0"/>
                        </a:spcBef>
                        <a:spcAft>
                          <a:spcPts val="0"/>
                        </a:spcAft>
                        <a:buNone/>
                      </a:pPr>
                      <a:r>
                        <a:rPr lang="en" sz="1000">
                          <a:solidFill>
                            <a:schemeClr val="lt1"/>
                          </a:solidFill>
                        </a:rPr>
                        <a:t>Logistics</a:t>
                      </a:r>
                      <a:endParaRPr sz="1000">
                        <a:solidFill>
                          <a:schemeClr val="lt1"/>
                        </a:solidFill>
                      </a:endParaRPr>
                    </a:p>
                  </a:txBody>
                  <a:tcPr marL="28575" marR="28575" marT="19050" marB="19050"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a:txBody>
                    <a:bodyPr/>
                    <a:lstStyle/>
                    <a:p>
                      <a:pPr marL="0" lvl="0" indent="0" algn="l" rtl="0">
                        <a:lnSpc>
                          <a:spcPct val="115000"/>
                        </a:lnSpc>
                        <a:spcBef>
                          <a:spcPts val="0"/>
                        </a:spcBef>
                        <a:spcAft>
                          <a:spcPts val="0"/>
                        </a:spcAft>
                        <a:buNone/>
                      </a:pPr>
                      <a:r>
                        <a:rPr lang="en" sz="1000">
                          <a:solidFill>
                            <a:schemeClr val="lt1"/>
                          </a:solidFill>
                        </a:rPr>
                        <a:t>Without access, no hardware fabrication/repairs can be carried out in the absence of Tim</a:t>
                      </a:r>
                      <a:endParaRPr sz="1000">
                        <a:solidFill>
                          <a:schemeClr val="lt1"/>
                        </a:solidFill>
                      </a:endParaRPr>
                    </a:p>
                  </a:txBody>
                  <a:tcPr marL="28575" marR="28575" marT="19050" marB="19050"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a:txBody>
                    <a:bodyPr/>
                    <a:lstStyle/>
                    <a:p>
                      <a:pPr marL="0" lvl="0" indent="0" algn="l" rtl="0">
                        <a:lnSpc>
                          <a:spcPct val="115000"/>
                        </a:lnSpc>
                        <a:spcBef>
                          <a:spcPts val="0"/>
                        </a:spcBef>
                        <a:spcAft>
                          <a:spcPts val="0"/>
                        </a:spcAft>
                        <a:buNone/>
                      </a:pPr>
                      <a:r>
                        <a:rPr lang="en" sz="1000">
                          <a:solidFill>
                            <a:schemeClr val="lt1"/>
                          </a:solidFill>
                        </a:rPr>
                        <a:t>Not meeting the hardware deadline</a:t>
                      </a:r>
                      <a:endParaRPr sz="1000">
                        <a:solidFill>
                          <a:schemeClr val="lt1"/>
                        </a:solidFill>
                      </a:endParaRPr>
                    </a:p>
                  </a:txBody>
                  <a:tcPr marL="28575" marR="28575" marT="19050" marB="19050"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a:txBody>
                    <a:bodyPr/>
                    <a:lstStyle/>
                    <a:p>
                      <a:pPr marL="0" lvl="0" indent="0" algn="l" rtl="0">
                        <a:lnSpc>
                          <a:spcPct val="115000"/>
                        </a:lnSpc>
                        <a:spcBef>
                          <a:spcPts val="0"/>
                        </a:spcBef>
                        <a:spcAft>
                          <a:spcPts val="0"/>
                        </a:spcAft>
                        <a:buNone/>
                      </a:pPr>
                      <a:r>
                        <a:rPr lang="en" sz="1000">
                          <a:solidFill>
                            <a:schemeClr val="lt1"/>
                          </a:solidFill>
                        </a:rPr>
                        <a:t>Try other fab-labs on campus.</a:t>
                      </a:r>
                      <a:endParaRPr sz="1000">
                        <a:solidFill>
                          <a:schemeClr val="lt1"/>
                        </a:solidFill>
                      </a:endParaRPr>
                    </a:p>
                    <a:p>
                      <a:pPr marL="0" lvl="0" indent="0" algn="l" rtl="0">
                        <a:lnSpc>
                          <a:spcPct val="115000"/>
                        </a:lnSpc>
                        <a:spcBef>
                          <a:spcPts val="0"/>
                        </a:spcBef>
                        <a:spcAft>
                          <a:spcPts val="0"/>
                        </a:spcAft>
                        <a:buNone/>
                      </a:pPr>
                      <a:r>
                        <a:rPr lang="en" sz="1000">
                          <a:solidFill>
                            <a:schemeClr val="lt1"/>
                          </a:solidFill>
                        </a:rPr>
                        <a:t>Request Tim, John or Red for getting temporary access, if not permanent</a:t>
                      </a:r>
                      <a:endParaRPr sz="1000">
                        <a:solidFill>
                          <a:schemeClr val="lt1"/>
                        </a:solidFill>
                      </a:endParaRPr>
                    </a:p>
                  </a:txBody>
                  <a:tcPr marL="28575" marR="28575" marT="19050" marB="19050"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extLst>
                  <a:ext uri="{0D108BD9-81ED-4DB2-BD59-A6C34878D82A}">
                    <a16:rowId xmlns:a16="http://schemas.microsoft.com/office/drawing/2014/main" val="10002"/>
                  </a:ext>
                </a:extLst>
              </a:tr>
              <a:tr h="809625">
                <a:tc>
                  <a:txBody>
                    <a:bodyPr/>
                    <a:lstStyle/>
                    <a:p>
                      <a:pPr marL="0" lvl="0" indent="0" algn="ctr" rtl="0">
                        <a:lnSpc>
                          <a:spcPct val="115000"/>
                        </a:lnSpc>
                        <a:spcBef>
                          <a:spcPts val="0"/>
                        </a:spcBef>
                        <a:spcAft>
                          <a:spcPts val="0"/>
                        </a:spcAft>
                        <a:buNone/>
                      </a:pPr>
                      <a:r>
                        <a:rPr lang="en" sz="1000">
                          <a:solidFill>
                            <a:schemeClr val="lt1"/>
                          </a:solidFill>
                        </a:rPr>
                        <a:t>R30</a:t>
                      </a:r>
                      <a:endParaRPr sz="1000">
                        <a:solidFill>
                          <a:schemeClr val="lt1"/>
                        </a:solidFill>
                      </a:endParaRPr>
                    </a:p>
                  </a:txBody>
                  <a:tcPr marL="28575" marR="28575" marT="19050" marB="19050"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a:txBody>
                    <a:bodyPr/>
                    <a:lstStyle/>
                    <a:p>
                      <a:pPr marL="0" lvl="0" indent="0" algn="l" rtl="0">
                        <a:lnSpc>
                          <a:spcPct val="115000"/>
                        </a:lnSpc>
                        <a:spcBef>
                          <a:spcPts val="0"/>
                        </a:spcBef>
                        <a:spcAft>
                          <a:spcPts val="0"/>
                        </a:spcAft>
                        <a:buNone/>
                      </a:pPr>
                      <a:r>
                        <a:rPr lang="en" sz="1000">
                          <a:solidFill>
                            <a:schemeClr val="lt1"/>
                          </a:solidFill>
                        </a:rPr>
                        <a:t>No spares available</a:t>
                      </a:r>
                      <a:endParaRPr sz="1000">
                        <a:solidFill>
                          <a:schemeClr val="lt1"/>
                        </a:solidFill>
                      </a:endParaRPr>
                    </a:p>
                  </a:txBody>
                  <a:tcPr marL="28575" marR="28575" marT="19050" marB="19050"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a:txBody>
                    <a:bodyPr/>
                    <a:lstStyle/>
                    <a:p>
                      <a:pPr marL="0" lvl="0" indent="0" algn="ctr" rtl="0">
                        <a:lnSpc>
                          <a:spcPct val="115000"/>
                        </a:lnSpc>
                        <a:spcBef>
                          <a:spcPts val="0"/>
                        </a:spcBef>
                        <a:spcAft>
                          <a:spcPts val="0"/>
                        </a:spcAft>
                        <a:buNone/>
                      </a:pPr>
                      <a:r>
                        <a:rPr lang="en" sz="1000">
                          <a:solidFill>
                            <a:schemeClr val="lt1"/>
                          </a:solidFill>
                        </a:rPr>
                        <a:t>Team</a:t>
                      </a:r>
                      <a:endParaRPr sz="1000">
                        <a:solidFill>
                          <a:schemeClr val="lt1"/>
                        </a:solidFill>
                      </a:endParaRPr>
                    </a:p>
                  </a:txBody>
                  <a:tcPr marL="28575" marR="28575" marT="19050" marB="19050"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a:txBody>
                    <a:bodyPr/>
                    <a:lstStyle/>
                    <a:p>
                      <a:pPr marL="0" lvl="0" indent="0" algn="ctr" rtl="0">
                        <a:lnSpc>
                          <a:spcPct val="115000"/>
                        </a:lnSpc>
                        <a:spcBef>
                          <a:spcPts val="0"/>
                        </a:spcBef>
                        <a:spcAft>
                          <a:spcPts val="0"/>
                        </a:spcAft>
                        <a:buNone/>
                      </a:pPr>
                      <a:r>
                        <a:rPr lang="en" sz="1000">
                          <a:solidFill>
                            <a:schemeClr val="lt1"/>
                          </a:solidFill>
                        </a:rPr>
                        <a:t>Logistics</a:t>
                      </a:r>
                      <a:endParaRPr sz="1000">
                        <a:solidFill>
                          <a:schemeClr val="lt1"/>
                        </a:solidFill>
                      </a:endParaRPr>
                    </a:p>
                  </a:txBody>
                  <a:tcPr marL="28575" marR="28575" marT="19050" marB="19050"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a:txBody>
                    <a:bodyPr/>
                    <a:lstStyle/>
                    <a:p>
                      <a:pPr marL="0" lvl="0" indent="0" algn="l" rtl="0">
                        <a:lnSpc>
                          <a:spcPct val="115000"/>
                        </a:lnSpc>
                        <a:spcBef>
                          <a:spcPts val="0"/>
                        </a:spcBef>
                        <a:spcAft>
                          <a:spcPts val="0"/>
                        </a:spcAft>
                        <a:buNone/>
                      </a:pPr>
                      <a:r>
                        <a:rPr lang="en" sz="1000">
                          <a:solidFill>
                            <a:schemeClr val="lt1"/>
                          </a:solidFill>
                        </a:rPr>
                        <a:t>Discontinued model, spare parts unavailable</a:t>
                      </a:r>
                      <a:endParaRPr sz="1000">
                        <a:solidFill>
                          <a:schemeClr val="lt1"/>
                        </a:solidFill>
                      </a:endParaRPr>
                    </a:p>
                  </a:txBody>
                  <a:tcPr marL="28575" marR="28575" marT="19050" marB="19050"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a:txBody>
                    <a:bodyPr/>
                    <a:lstStyle/>
                    <a:p>
                      <a:pPr marL="0" lvl="0" indent="0" algn="l" rtl="0">
                        <a:lnSpc>
                          <a:spcPct val="115000"/>
                        </a:lnSpc>
                        <a:spcBef>
                          <a:spcPts val="0"/>
                        </a:spcBef>
                        <a:spcAft>
                          <a:spcPts val="0"/>
                        </a:spcAft>
                        <a:buNone/>
                      </a:pPr>
                      <a:r>
                        <a:rPr lang="en" sz="1000">
                          <a:solidFill>
                            <a:schemeClr val="lt1"/>
                          </a:solidFill>
                        </a:rPr>
                        <a:t>The whole project falling through, or redo almost all subsystems on a different rover.</a:t>
                      </a:r>
                      <a:endParaRPr sz="1000">
                        <a:solidFill>
                          <a:schemeClr val="lt1"/>
                        </a:solidFill>
                      </a:endParaRPr>
                    </a:p>
                  </a:txBody>
                  <a:tcPr marL="28575" marR="28575" marT="19050" marB="19050"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tc>
                  <a:txBody>
                    <a:bodyPr/>
                    <a:lstStyle/>
                    <a:p>
                      <a:pPr marL="0" lvl="0" indent="0" algn="l" rtl="0">
                        <a:lnSpc>
                          <a:spcPct val="115000"/>
                        </a:lnSpc>
                        <a:spcBef>
                          <a:spcPts val="0"/>
                        </a:spcBef>
                        <a:spcAft>
                          <a:spcPts val="0"/>
                        </a:spcAft>
                        <a:buNone/>
                      </a:pPr>
                      <a:r>
                        <a:rPr lang="en" sz="1000">
                          <a:solidFill>
                            <a:schemeClr val="lt1"/>
                          </a:solidFill>
                        </a:rPr>
                        <a:t>Check out eBay and other similar platforms for spares</a:t>
                      </a:r>
                      <a:endParaRPr sz="1000">
                        <a:solidFill>
                          <a:schemeClr val="lt1"/>
                        </a:solidFill>
                      </a:endParaRPr>
                    </a:p>
                    <a:p>
                      <a:pPr marL="0" lvl="0" indent="0" algn="l" rtl="0">
                        <a:lnSpc>
                          <a:spcPct val="115000"/>
                        </a:lnSpc>
                        <a:spcBef>
                          <a:spcPts val="0"/>
                        </a:spcBef>
                        <a:spcAft>
                          <a:spcPts val="0"/>
                        </a:spcAft>
                        <a:buNone/>
                      </a:pPr>
                      <a:r>
                        <a:rPr lang="en" sz="1000">
                          <a:solidFill>
                            <a:schemeClr val="lt1"/>
                          </a:solidFill>
                        </a:rPr>
                        <a:t>Check out and stock similar parts if not same</a:t>
                      </a:r>
                      <a:endParaRPr sz="1000">
                        <a:solidFill>
                          <a:schemeClr val="lt1"/>
                        </a:solidFill>
                      </a:endParaRPr>
                    </a:p>
                    <a:p>
                      <a:pPr marL="0" lvl="0" indent="0" algn="l" rtl="0">
                        <a:lnSpc>
                          <a:spcPct val="115000"/>
                        </a:lnSpc>
                        <a:spcBef>
                          <a:spcPts val="0"/>
                        </a:spcBef>
                        <a:spcAft>
                          <a:spcPts val="0"/>
                        </a:spcAft>
                        <a:buNone/>
                      </a:pPr>
                      <a:r>
                        <a:rPr lang="en" sz="1000">
                          <a:solidFill>
                            <a:schemeClr val="lt1"/>
                          </a:solidFill>
                        </a:rPr>
                        <a:t>Find a twin rover that was used by a previous team on campus</a:t>
                      </a:r>
                      <a:endParaRPr sz="1000">
                        <a:solidFill>
                          <a:schemeClr val="lt1"/>
                        </a:solidFill>
                      </a:endParaRPr>
                    </a:p>
                    <a:p>
                      <a:pPr marL="0" lvl="0" indent="0" algn="l" rtl="0">
                        <a:lnSpc>
                          <a:spcPct val="115000"/>
                        </a:lnSpc>
                        <a:spcBef>
                          <a:spcPts val="0"/>
                        </a:spcBef>
                        <a:spcAft>
                          <a:spcPts val="0"/>
                        </a:spcAft>
                        <a:buNone/>
                      </a:pPr>
                      <a:r>
                        <a:rPr lang="en" sz="1000">
                          <a:solidFill>
                            <a:schemeClr val="lt1"/>
                          </a:solidFill>
                        </a:rPr>
                        <a:t>Maintain all parts, especially mechanical parts</a:t>
                      </a:r>
                      <a:endParaRPr sz="1000">
                        <a:solidFill>
                          <a:schemeClr val="lt1"/>
                        </a:solidFill>
                      </a:endParaRPr>
                    </a:p>
                  </a:txBody>
                  <a:tcPr marL="28575" marR="28575" marT="19050" marB="19050"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solidFill>
                      <a:schemeClr val="dk1"/>
                    </a:solidFill>
                  </a:tcPr>
                </a:tc>
                <a:extLst>
                  <a:ext uri="{0D108BD9-81ED-4DB2-BD59-A6C34878D82A}">
                    <a16:rowId xmlns:a16="http://schemas.microsoft.com/office/drawing/2014/main" val="10003"/>
                  </a:ext>
                </a:extLst>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33"/>
          <p:cNvSpPr txBox="1">
            <a:spLocks noGrp="1"/>
          </p:cNvSpPr>
          <p:nvPr>
            <p:ph type="title"/>
          </p:nvPr>
        </p:nvSpPr>
        <p:spPr>
          <a:xfrm>
            <a:off x="727650" y="5487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solidFill>
                  <a:schemeClr val="lt1"/>
                </a:solidFill>
                <a:latin typeface="Roboto Serif"/>
                <a:ea typeface="Roboto Serif"/>
                <a:cs typeface="Roboto Serif"/>
                <a:sym typeface="Roboto Serif"/>
              </a:rPr>
              <a:t>Non-Functional Requirements (Mandatory)</a:t>
            </a:r>
            <a:endParaRPr b="1">
              <a:solidFill>
                <a:schemeClr val="lt1"/>
              </a:solidFill>
              <a:latin typeface="Roboto Serif"/>
              <a:ea typeface="Roboto Serif"/>
              <a:cs typeface="Roboto Serif"/>
              <a:sym typeface="Roboto Serif"/>
            </a:endParaRPr>
          </a:p>
        </p:txBody>
      </p:sp>
      <p:graphicFrame>
        <p:nvGraphicFramePr>
          <p:cNvPr id="208" name="Google Shape;208;p33"/>
          <p:cNvGraphicFramePr/>
          <p:nvPr/>
        </p:nvGraphicFramePr>
        <p:xfrm>
          <a:off x="781263" y="1611650"/>
          <a:ext cx="7581475" cy="2072610"/>
        </p:xfrm>
        <a:graphic>
          <a:graphicData uri="http://schemas.openxmlformats.org/drawingml/2006/table">
            <a:tbl>
              <a:tblPr>
                <a:noFill/>
                <a:tableStyleId>{73F11E69-B451-4BF1-B217-0C6D06C35509}</a:tableStyleId>
              </a:tblPr>
              <a:tblGrid>
                <a:gridCol w="905500">
                  <a:extLst>
                    <a:ext uri="{9D8B030D-6E8A-4147-A177-3AD203B41FA5}">
                      <a16:colId xmlns:a16="http://schemas.microsoft.com/office/drawing/2014/main" val="20000"/>
                    </a:ext>
                  </a:extLst>
                </a:gridCol>
                <a:gridCol w="1953200">
                  <a:extLst>
                    <a:ext uri="{9D8B030D-6E8A-4147-A177-3AD203B41FA5}">
                      <a16:colId xmlns:a16="http://schemas.microsoft.com/office/drawing/2014/main" val="20001"/>
                    </a:ext>
                  </a:extLst>
                </a:gridCol>
                <a:gridCol w="4722775">
                  <a:extLst>
                    <a:ext uri="{9D8B030D-6E8A-4147-A177-3AD203B41FA5}">
                      <a16:colId xmlns:a16="http://schemas.microsoft.com/office/drawing/2014/main" val="20002"/>
                    </a:ext>
                  </a:extLst>
                </a:gridCol>
              </a:tblGrid>
              <a:tr h="381000">
                <a:tc>
                  <a:txBody>
                    <a:bodyPr/>
                    <a:lstStyle/>
                    <a:p>
                      <a:pPr marL="0" lvl="0" indent="0" algn="ctr" rtl="0">
                        <a:spcBef>
                          <a:spcPts val="0"/>
                        </a:spcBef>
                        <a:spcAft>
                          <a:spcPts val="0"/>
                        </a:spcAft>
                        <a:buNone/>
                      </a:pPr>
                      <a:r>
                        <a:rPr lang="en" sz="1200">
                          <a:solidFill>
                            <a:schemeClr val="lt1"/>
                          </a:solidFill>
                          <a:latin typeface="Roboto Serif"/>
                          <a:ea typeface="Roboto Serif"/>
                          <a:cs typeface="Roboto Serif"/>
                          <a:sym typeface="Roboto Serif"/>
                        </a:rPr>
                        <a:t>Sr. No.</a:t>
                      </a:r>
                      <a:endParaRPr sz="1200">
                        <a:solidFill>
                          <a:schemeClr val="lt1"/>
                        </a:solidFill>
                        <a:latin typeface="Roboto Serif"/>
                        <a:ea typeface="Roboto Serif"/>
                        <a:cs typeface="Roboto Serif"/>
                        <a:sym typeface="Roboto Serif"/>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sz="1200">
                          <a:solidFill>
                            <a:schemeClr val="lt1"/>
                          </a:solidFill>
                          <a:latin typeface="Roboto Serif"/>
                          <a:ea typeface="Roboto Serif"/>
                          <a:cs typeface="Roboto Serif"/>
                          <a:sym typeface="Roboto Serif"/>
                        </a:rPr>
                        <a:t>Parameter</a:t>
                      </a:r>
                      <a:endParaRPr sz="1200">
                        <a:solidFill>
                          <a:schemeClr val="lt1"/>
                        </a:solidFill>
                        <a:latin typeface="Roboto Serif"/>
                        <a:ea typeface="Roboto Serif"/>
                        <a:cs typeface="Roboto Serif"/>
                        <a:sym typeface="Roboto Serif"/>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sz="1200">
                          <a:solidFill>
                            <a:schemeClr val="lt1"/>
                          </a:solidFill>
                          <a:latin typeface="Roboto Serif"/>
                          <a:ea typeface="Roboto Serif"/>
                          <a:cs typeface="Roboto Serif"/>
                          <a:sym typeface="Roboto Serif"/>
                        </a:rPr>
                        <a:t>Description</a:t>
                      </a:r>
                      <a:endParaRPr sz="1200">
                        <a:solidFill>
                          <a:schemeClr val="lt1"/>
                        </a:solidFill>
                        <a:latin typeface="Roboto Serif"/>
                        <a:ea typeface="Roboto Serif"/>
                        <a:cs typeface="Roboto Serif"/>
                        <a:sym typeface="Roboto Serif"/>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3"/>
                    </a:solidFill>
                  </a:tcPr>
                </a:tc>
                <a:extLst>
                  <a:ext uri="{0D108BD9-81ED-4DB2-BD59-A6C34878D82A}">
                    <a16:rowId xmlns:a16="http://schemas.microsoft.com/office/drawing/2014/main" val="10000"/>
                  </a:ext>
                </a:extLst>
              </a:tr>
              <a:tr h="381000">
                <a:tc>
                  <a:txBody>
                    <a:bodyPr/>
                    <a:lstStyle/>
                    <a:p>
                      <a:pPr marL="0" lvl="0" indent="0" algn="ctr" rtl="0">
                        <a:spcBef>
                          <a:spcPts val="0"/>
                        </a:spcBef>
                        <a:spcAft>
                          <a:spcPts val="0"/>
                        </a:spcAft>
                        <a:buNone/>
                      </a:pPr>
                      <a:r>
                        <a:rPr lang="en" sz="1200">
                          <a:solidFill>
                            <a:schemeClr val="lt1"/>
                          </a:solidFill>
                          <a:latin typeface="Roboto Serif"/>
                          <a:ea typeface="Roboto Serif"/>
                          <a:cs typeface="Roboto Serif"/>
                          <a:sym typeface="Roboto Serif"/>
                        </a:rPr>
                        <a:t>M.N.1</a:t>
                      </a:r>
                      <a:endParaRPr sz="1200">
                        <a:solidFill>
                          <a:schemeClr val="lt1"/>
                        </a:solidFill>
                        <a:latin typeface="Roboto Serif"/>
                        <a:ea typeface="Roboto Serif"/>
                        <a:cs typeface="Roboto Serif"/>
                        <a:sym typeface="Roboto Serif"/>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r>
                        <a:rPr lang="en" sz="1200">
                          <a:solidFill>
                            <a:schemeClr val="lt1"/>
                          </a:solidFill>
                          <a:latin typeface="Roboto Serif"/>
                          <a:ea typeface="Roboto Serif"/>
                          <a:cs typeface="Roboto Serif"/>
                          <a:sym typeface="Roboto Serif"/>
                        </a:rPr>
                        <a:t>Weight</a:t>
                      </a:r>
                      <a:endParaRPr sz="1200">
                        <a:solidFill>
                          <a:schemeClr val="lt1"/>
                        </a:solidFill>
                        <a:latin typeface="Roboto Serif"/>
                        <a:ea typeface="Roboto Serif"/>
                        <a:cs typeface="Roboto Serif"/>
                        <a:sym typeface="Roboto Serif"/>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r>
                        <a:rPr lang="en" sz="1200">
                          <a:solidFill>
                            <a:schemeClr val="lt1"/>
                          </a:solidFill>
                          <a:latin typeface="Roboto Serif"/>
                          <a:ea typeface="Roboto Serif"/>
                          <a:cs typeface="Roboto Serif"/>
                          <a:sym typeface="Roboto Serif"/>
                        </a:rPr>
                        <a:t>The rover must weigh </a:t>
                      </a:r>
                      <a:r>
                        <a:rPr lang="en" sz="1200">
                          <a:solidFill>
                            <a:srgbClr val="FFFF00"/>
                          </a:solidFill>
                          <a:latin typeface="Roboto Serif"/>
                          <a:ea typeface="Roboto Serif"/>
                          <a:cs typeface="Roboto Serif"/>
                          <a:sym typeface="Roboto Serif"/>
                        </a:rPr>
                        <a:t>under 50kg</a:t>
                      </a:r>
                      <a:endParaRPr sz="1200">
                        <a:solidFill>
                          <a:srgbClr val="FFFF00"/>
                        </a:solidFill>
                        <a:latin typeface="Roboto Serif"/>
                        <a:ea typeface="Roboto Serif"/>
                        <a:cs typeface="Roboto Serif"/>
                        <a:sym typeface="Roboto Serif"/>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1"/>
                  </a:ext>
                </a:extLst>
              </a:tr>
              <a:tr h="381000">
                <a:tc>
                  <a:txBody>
                    <a:bodyPr/>
                    <a:lstStyle/>
                    <a:p>
                      <a:pPr marL="0" lvl="0" indent="0" algn="ctr" rtl="0">
                        <a:spcBef>
                          <a:spcPts val="0"/>
                        </a:spcBef>
                        <a:spcAft>
                          <a:spcPts val="0"/>
                        </a:spcAft>
                        <a:buNone/>
                      </a:pPr>
                      <a:r>
                        <a:rPr lang="en" sz="1200">
                          <a:solidFill>
                            <a:schemeClr val="lt1"/>
                          </a:solidFill>
                          <a:latin typeface="Roboto Serif"/>
                          <a:ea typeface="Roboto Serif"/>
                          <a:cs typeface="Roboto Serif"/>
                          <a:sym typeface="Roboto Serif"/>
                        </a:rPr>
                        <a:t>M.N.2</a:t>
                      </a:r>
                      <a:endParaRPr sz="1200">
                        <a:solidFill>
                          <a:schemeClr val="lt1"/>
                        </a:solidFill>
                        <a:latin typeface="Roboto Serif"/>
                        <a:ea typeface="Roboto Serif"/>
                        <a:cs typeface="Roboto Serif"/>
                        <a:sym typeface="Roboto Serif"/>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r>
                        <a:rPr lang="en" sz="1200">
                          <a:solidFill>
                            <a:schemeClr val="lt1"/>
                          </a:solidFill>
                          <a:latin typeface="Roboto Serif"/>
                          <a:ea typeface="Roboto Serif"/>
                          <a:cs typeface="Roboto Serif"/>
                          <a:sym typeface="Roboto Serif"/>
                        </a:rPr>
                        <a:t>Cost</a:t>
                      </a:r>
                      <a:endParaRPr sz="1200">
                        <a:solidFill>
                          <a:schemeClr val="lt1"/>
                        </a:solidFill>
                        <a:latin typeface="Roboto Serif"/>
                        <a:ea typeface="Roboto Serif"/>
                        <a:cs typeface="Roboto Serif"/>
                        <a:sym typeface="Roboto Serif"/>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r>
                        <a:rPr lang="en" sz="1200">
                          <a:solidFill>
                            <a:schemeClr val="lt1"/>
                          </a:solidFill>
                          <a:latin typeface="Roboto Serif"/>
                          <a:ea typeface="Roboto Serif"/>
                          <a:cs typeface="Roboto Serif"/>
                          <a:sym typeface="Roboto Serif"/>
                        </a:rPr>
                        <a:t>The cost for the project must be </a:t>
                      </a:r>
                      <a:r>
                        <a:rPr lang="en" sz="1200">
                          <a:solidFill>
                            <a:srgbClr val="FFFF00"/>
                          </a:solidFill>
                          <a:latin typeface="Roboto Serif"/>
                          <a:ea typeface="Roboto Serif"/>
                          <a:cs typeface="Roboto Serif"/>
                          <a:sym typeface="Roboto Serif"/>
                        </a:rPr>
                        <a:t>under $5000</a:t>
                      </a:r>
                      <a:endParaRPr sz="1200">
                        <a:solidFill>
                          <a:srgbClr val="FFFF00"/>
                        </a:solidFill>
                        <a:latin typeface="Roboto Serif"/>
                        <a:ea typeface="Roboto Serif"/>
                        <a:cs typeface="Roboto Serif"/>
                        <a:sym typeface="Roboto Serif"/>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2"/>
                  </a:ext>
                </a:extLst>
              </a:tr>
              <a:tr h="381000">
                <a:tc>
                  <a:txBody>
                    <a:bodyPr/>
                    <a:lstStyle/>
                    <a:p>
                      <a:pPr marL="0" lvl="0" indent="0" algn="ctr" rtl="0">
                        <a:spcBef>
                          <a:spcPts val="0"/>
                        </a:spcBef>
                        <a:spcAft>
                          <a:spcPts val="0"/>
                        </a:spcAft>
                        <a:buNone/>
                      </a:pPr>
                      <a:r>
                        <a:rPr lang="en" sz="1200">
                          <a:solidFill>
                            <a:schemeClr val="lt1"/>
                          </a:solidFill>
                          <a:latin typeface="Roboto Serif"/>
                          <a:ea typeface="Roboto Serif"/>
                          <a:cs typeface="Roboto Serif"/>
                          <a:sym typeface="Roboto Serif"/>
                        </a:rPr>
                        <a:t>M.N.3</a:t>
                      </a:r>
                      <a:endParaRPr sz="1200">
                        <a:solidFill>
                          <a:schemeClr val="lt1"/>
                        </a:solidFill>
                        <a:latin typeface="Roboto Serif"/>
                        <a:ea typeface="Roboto Serif"/>
                        <a:cs typeface="Roboto Serif"/>
                        <a:sym typeface="Roboto Serif"/>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r>
                        <a:rPr lang="en" sz="1200">
                          <a:solidFill>
                            <a:schemeClr val="lt1"/>
                          </a:solidFill>
                          <a:latin typeface="Roboto Serif"/>
                          <a:ea typeface="Roboto Serif"/>
                          <a:cs typeface="Roboto Serif"/>
                          <a:sym typeface="Roboto Serif"/>
                        </a:rPr>
                        <a:t>Computing Capacity</a:t>
                      </a:r>
                      <a:endParaRPr sz="1200">
                        <a:solidFill>
                          <a:schemeClr val="lt1"/>
                        </a:solidFill>
                        <a:latin typeface="Roboto Serif"/>
                        <a:ea typeface="Roboto Serif"/>
                        <a:cs typeface="Roboto Serif"/>
                        <a:sym typeface="Roboto Serif"/>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r>
                        <a:rPr lang="en" sz="1200">
                          <a:solidFill>
                            <a:schemeClr val="lt1"/>
                          </a:solidFill>
                          <a:latin typeface="Roboto Serif"/>
                          <a:ea typeface="Roboto Serif"/>
                          <a:cs typeface="Roboto Serif"/>
                          <a:sym typeface="Roboto Serif"/>
                        </a:rPr>
                        <a:t>The onboard computer should be able to </a:t>
                      </a:r>
                      <a:r>
                        <a:rPr lang="en" sz="1200">
                          <a:solidFill>
                            <a:srgbClr val="FFFF00"/>
                          </a:solidFill>
                          <a:latin typeface="Roboto Serif"/>
                          <a:ea typeface="Roboto Serif"/>
                          <a:cs typeface="Roboto Serif"/>
                          <a:sym typeface="Roboto Serif"/>
                        </a:rPr>
                        <a:t>run all required tasks</a:t>
                      </a:r>
                      <a:endParaRPr sz="1200">
                        <a:solidFill>
                          <a:srgbClr val="FFFF00"/>
                        </a:solidFill>
                        <a:latin typeface="Roboto Serif"/>
                        <a:ea typeface="Roboto Serif"/>
                        <a:cs typeface="Roboto Serif"/>
                        <a:sym typeface="Roboto Serif"/>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3"/>
                  </a:ext>
                </a:extLst>
              </a:tr>
              <a:tr h="381000">
                <a:tc>
                  <a:txBody>
                    <a:bodyPr/>
                    <a:lstStyle/>
                    <a:p>
                      <a:pPr marL="0" lvl="0" indent="0" algn="ctr" rtl="0">
                        <a:spcBef>
                          <a:spcPts val="0"/>
                        </a:spcBef>
                        <a:spcAft>
                          <a:spcPts val="0"/>
                        </a:spcAft>
                        <a:buNone/>
                      </a:pPr>
                      <a:r>
                        <a:rPr lang="en" sz="1200">
                          <a:solidFill>
                            <a:schemeClr val="lt1"/>
                          </a:solidFill>
                          <a:latin typeface="Roboto Serif"/>
                          <a:ea typeface="Roboto Serif"/>
                          <a:cs typeface="Roboto Serif"/>
                          <a:sym typeface="Roboto Serif"/>
                        </a:rPr>
                        <a:t>M.N.4</a:t>
                      </a:r>
                      <a:endParaRPr sz="1200">
                        <a:solidFill>
                          <a:schemeClr val="lt1"/>
                        </a:solidFill>
                        <a:latin typeface="Roboto Serif"/>
                        <a:ea typeface="Roboto Serif"/>
                        <a:cs typeface="Roboto Serif"/>
                        <a:sym typeface="Roboto Serif"/>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r>
                        <a:rPr lang="en" sz="1200">
                          <a:solidFill>
                            <a:schemeClr val="lt1"/>
                          </a:solidFill>
                          <a:latin typeface="Roboto Serif"/>
                          <a:ea typeface="Roboto Serif"/>
                          <a:cs typeface="Roboto Serif"/>
                          <a:sym typeface="Roboto Serif"/>
                        </a:rPr>
                        <a:t>Size/Form Factor</a:t>
                      </a:r>
                      <a:endParaRPr sz="1200">
                        <a:solidFill>
                          <a:schemeClr val="lt1"/>
                        </a:solidFill>
                        <a:latin typeface="Roboto Serif"/>
                        <a:ea typeface="Roboto Serif"/>
                        <a:cs typeface="Roboto Serif"/>
                        <a:sym typeface="Roboto Serif"/>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r>
                        <a:rPr lang="en" sz="1200">
                          <a:solidFill>
                            <a:schemeClr val="lt1"/>
                          </a:solidFill>
                          <a:latin typeface="Roboto Serif"/>
                          <a:ea typeface="Roboto Serif"/>
                          <a:cs typeface="Roboto Serif"/>
                          <a:sym typeface="Roboto Serif"/>
                        </a:rPr>
                        <a:t>The rover should measure </a:t>
                      </a:r>
                      <a:r>
                        <a:rPr lang="en" sz="1200">
                          <a:solidFill>
                            <a:srgbClr val="FFFF00"/>
                          </a:solidFill>
                          <a:latin typeface="Roboto Serif"/>
                          <a:ea typeface="Roboto Serif"/>
                          <a:cs typeface="Roboto Serif"/>
                          <a:sym typeface="Roboto Serif"/>
                        </a:rPr>
                        <a:t>less than 1m</a:t>
                      </a:r>
                      <a:r>
                        <a:rPr lang="en" sz="1200">
                          <a:solidFill>
                            <a:schemeClr val="lt1"/>
                          </a:solidFill>
                          <a:latin typeface="Roboto Serif"/>
                          <a:ea typeface="Roboto Serif"/>
                          <a:cs typeface="Roboto Serif"/>
                          <a:sym typeface="Roboto Serif"/>
                        </a:rPr>
                        <a:t> in all dimensions</a:t>
                      </a:r>
                      <a:endParaRPr sz="1200">
                        <a:solidFill>
                          <a:schemeClr val="lt1"/>
                        </a:solidFill>
                        <a:latin typeface="Roboto Serif"/>
                        <a:ea typeface="Roboto Serif"/>
                        <a:cs typeface="Roboto Serif"/>
                        <a:sym typeface="Roboto Serif"/>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
        <p:nvSpPr>
          <p:cNvPr id="209" name="Google Shape;209;p3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lt1"/>
                </a:solidFill>
              </a:rPr>
              <a:t>9</a:t>
            </a:fld>
            <a:endParaRPr>
              <a:solidFill>
                <a:schemeClr val="lt1"/>
              </a:solidFill>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TotalTime>
  <Words>8676</Words>
  <Application>Microsoft Macintosh PowerPoint</Application>
  <PresentationFormat>On-screen Show (16:9)</PresentationFormat>
  <Paragraphs>1458</Paragraphs>
  <Slides>87</Slides>
  <Notes>87</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87</vt:i4>
      </vt:variant>
    </vt:vector>
  </HeadingPairs>
  <TitlesOfParts>
    <vt:vector size="99" baseType="lpstr">
      <vt:lpstr>Source Sans Pro</vt:lpstr>
      <vt:lpstr>Roboto</vt:lpstr>
      <vt:lpstr>Roboto Serif</vt:lpstr>
      <vt:lpstr>Arial Black</vt:lpstr>
      <vt:lpstr>Arial</vt:lpstr>
      <vt:lpstr>Roboto Serif Light</vt:lpstr>
      <vt:lpstr>Roboto Serif Medium</vt:lpstr>
      <vt:lpstr>Lora Medium</vt:lpstr>
      <vt:lpstr>Roboto Serif SemiBold</vt:lpstr>
      <vt:lpstr>Raleway</vt:lpstr>
      <vt:lpstr>Simple Light</vt:lpstr>
      <vt:lpstr>Simple Light</vt:lpstr>
      <vt:lpstr>Lunar ROADSTER (Robotic Operator for Autonomous Development of Surface Trails and Exploration Routes)</vt:lpstr>
      <vt:lpstr>PowerPoint Presentation</vt:lpstr>
      <vt:lpstr>Motivation: The Lunar Polar Highway</vt:lpstr>
      <vt:lpstr>Motivation: The Lunar Polar Highway</vt:lpstr>
      <vt:lpstr>The Project: Lunar ROADSTER </vt:lpstr>
      <vt:lpstr>Use Case: Circular Path Grooming</vt:lpstr>
      <vt:lpstr>Objectives Tree</vt:lpstr>
      <vt:lpstr>Functional Requirements (Mandatory) </vt:lpstr>
      <vt:lpstr>Non-Functional Requirements (Mandatory)</vt:lpstr>
      <vt:lpstr>Non-Functional Requirements (Desirable)</vt:lpstr>
      <vt:lpstr>Performance Requirements (Mandatory) </vt:lpstr>
      <vt:lpstr>Functional Architecture</vt:lpstr>
      <vt:lpstr>Cyber-Physical Architecture</vt:lpstr>
      <vt:lpstr>Cyber-Physical Architecture</vt:lpstr>
      <vt:lpstr>Cyber-Physical Architecture</vt:lpstr>
      <vt:lpstr>Current System Status</vt:lpstr>
      <vt:lpstr>Targeted Requirements in Spring</vt:lpstr>
      <vt:lpstr>Overall System Depiction - Hardware</vt:lpstr>
      <vt:lpstr>Overall System Depiction - Software</vt:lpstr>
      <vt:lpstr>Subsystem Completion Status</vt:lpstr>
      <vt:lpstr>Description: Sensors Subsystem</vt:lpstr>
      <vt:lpstr>Status: Sensors Subsystem</vt:lpstr>
      <vt:lpstr>Evaluation: Sensors Subsystem</vt:lpstr>
      <vt:lpstr>Description: Computations Subsystem  Jetson and Docker Unit</vt:lpstr>
      <vt:lpstr>Status: Computations Subsystem  Jetson and Docker Unit</vt:lpstr>
      <vt:lpstr>Evaluation: Computations Subsystem  Jetson and Docker Unit</vt:lpstr>
      <vt:lpstr>Description: Computations Subsystem  Localization Unit</vt:lpstr>
      <vt:lpstr>Status: Computations Subsystem  Localization Unit</vt:lpstr>
      <vt:lpstr>Evaluation: Computations Subsystem  Localization Unit</vt:lpstr>
      <vt:lpstr>Evaluation: Computations Subsystem  Localization Unit</vt:lpstr>
      <vt:lpstr>Description: Transport Planner Unit </vt:lpstr>
      <vt:lpstr>Status: Transport Planner Unit  </vt:lpstr>
      <vt:lpstr>Evaluation: Transport Planner Unit  </vt:lpstr>
      <vt:lpstr>Description: Computations Subsystem  Navigation Planner Unit</vt:lpstr>
      <vt:lpstr>Status: Computations Subsystem  Navigation Planner Unit</vt:lpstr>
      <vt:lpstr>Evaluation: Computations Subsystem  Navigation Planner Unit</vt:lpstr>
      <vt:lpstr>Evaluation: Computations Subsystem  Navigation Planner Unit</vt:lpstr>
      <vt:lpstr>Description: Computations Subsystem  Finite State Machine Unit</vt:lpstr>
      <vt:lpstr>Status: Computations Subsystem  Finite State Machine Unit</vt:lpstr>
      <vt:lpstr>Evaluation: Computations Subsystem  Finite State Machine Unit</vt:lpstr>
      <vt:lpstr>Description: Computations Subsystem  Validation Unit</vt:lpstr>
      <vt:lpstr>Status: Computations Subsystem  Validation Unit</vt:lpstr>
      <vt:lpstr>Evaluation: Computations Subsystem  Validation Unit</vt:lpstr>
      <vt:lpstr>Description: External Infrastructure Subsystem</vt:lpstr>
      <vt:lpstr>Status &amp; Evaluation: External Infrastructure Subsystem</vt:lpstr>
      <vt:lpstr>Description: Mechanical Subsystem  Dozer Assembly</vt:lpstr>
      <vt:lpstr>Status: Mechanical Subsystem  Dozer Assembly Unit</vt:lpstr>
      <vt:lpstr>Evaluation: Mechanical Subsystem  Dozer Assembly Unit</vt:lpstr>
      <vt:lpstr>Description: Wheel Assembly Unit  </vt:lpstr>
      <vt:lpstr>Status: Wheel Assembly Unit </vt:lpstr>
      <vt:lpstr>Evaluation: Wheel Assembly Unit </vt:lpstr>
      <vt:lpstr>Description: Actuation Subsystem</vt:lpstr>
      <vt:lpstr>Status: Actuation Subsystem</vt:lpstr>
      <vt:lpstr>Evaluation: Actuation Subsystem  </vt:lpstr>
      <vt:lpstr>Description: Electrical Subsystem </vt:lpstr>
      <vt:lpstr>Status: Electrical Subsystem </vt:lpstr>
      <vt:lpstr>Evaluation: Electrical Subsystem </vt:lpstr>
      <vt:lpstr>Performance Evaluation in SVD</vt:lpstr>
      <vt:lpstr>Performance Evaluation in SVD</vt:lpstr>
      <vt:lpstr>Performance Evaluation in SVD</vt:lpstr>
      <vt:lpstr>Performance Evaluation in SVD</vt:lpstr>
      <vt:lpstr>Video Excerpt</vt:lpstr>
      <vt:lpstr>Conclusions after Spring</vt:lpstr>
      <vt:lpstr>PowerPoint Presentation</vt:lpstr>
      <vt:lpstr>Work Breakdown Structure</vt:lpstr>
      <vt:lpstr>Schedule</vt:lpstr>
      <vt:lpstr>Fall Test Plan</vt:lpstr>
      <vt:lpstr>Fall Test Plan</vt:lpstr>
      <vt:lpstr>Fall Validation Demonstration</vt:lpstr>
      <vt:lpstr>Budget</vt:lpstr>
      <vt:lpstr>Risk Management (Updated) Risk Summary</vt:lpstr>
      <vt:lpstr>Risk Management (Updated) Reduced Risk Summary</vt:lpstr>
      <vt:lpstr>Top Risks</vt:lpstr>
      <vt:lpstr>Top Risks</vt:lpstr>
      <vt:lpstr>Top Risks</vt:lpstr>
      <vt:lpstr>Top Risks</vt:lpstr>
      <vt:lpstr>Top Risks</vt:lpstr>
      <vt:lpstr>Lessons Learned</vt:lpstr>
      <vt:lpstr>Colonize the Moon! Team Lunar ROADSTER </vt:lpstr>
      <vt:lpstr>Thank You! </vt:lpstr>
      <vt:lpstr>Appendices </vt:lpstr>
      <vt:lpstr>Risk Management (Extra)</vt:lpstr>
      <vt:lpstr>Risk Management (Extra)</vt:lpstr>
      <vt:lpstr>Risk Management (Extra)</vt:lpstr>
      <vt:lpstr>Risk Management (Extra)</vt:lpstr>
      <vt:lpstr>Risk Management (Extra)</vt:lpstr>
      <vt:lpstr>Risk Management (Extra)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Boxiang Fu</cp:lastModifiedBy>
  <cp:revision>2</cp:revision>
  <dcterms:modified xsi:type="dcterms:W3CDTF">2025-04-28T14:54:08Z</dcterms:modified>
</cp:coreProperties>
</file>